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5" r:id="rId3"/>
    <p:sldId id="263" r:id="rId4"/>
    <p:sldId id="26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4" Type="http://schemas.openxmlformats.org/officeDocument/2006/relationships/image" Target="../media/image1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29D40-BA34-44CE-A3B2-AA09E9B3035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5F62D80-C2CF-4814-AE70-D78EB6E02E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80075CD-6902-4D77-927A-644D4DBEFA6D}"/>
              </a:ext>
            </a:extLst>
          </p:cNvPr>
          <p:cNvSpPr>
            <a:spLocks noGrp="1"/>
          </p:cNvSpPr>
          <p:nvPr>
            <p:ph type="dt" sz="half" idx="10"/>
          </p:nvPr>
        </p:nvSpPr>
        <p:spPr/>
        <p:txBody>
          <a:bodyPr/>
          <a:lstStyle/>
          <a:p>
            <a:fld id="{4E5A76B8-26C8-4457-A49F-42FD07DEA631}" type="datetimeFigureOut">
              <a:rPr lang="en-US" smtClean="0"/>
              <a:t>11/24/2021</a:t>
            </a:fld>
            <a:endParaRPr lang="en-US"/>
          </a:p>
        </p:txBody>
      </p:sp>
      <p:sp>
        <p:nvSpPr>
          <p:cNvPr id="5" name="Footer Placeholder 4">
            <a:extLst>
              <a:ext uri="{FF2B5EF4-FFF2-40B4-BE49-F238E27FC236}">
                <a16:creationId xmlns:a16="http://schemas.microsoft.com/office/drawing/2014/main" id="{CE60A287-C5FB-417B-92C8-83E019DAAF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C6EC19-A07B-41D1-8531-CFDA577B2452}"/>
              </a:ext>
            </a:extLst>
          </p:cNvPr>
          <p:cNvSpPr>
            <a:spLocks noGrp="1"/>
          </p:cNvSpPr>
          <p:nvPr>
            <p:ph type="sldNum" sz="quarter" idx="12"/>
          </p:nvPr>
        </p:nvSpPr>
        <p:spPr/>
        <p:txBody>
          <a:bodyPr/>
          <a:lstStyle/>
          <a:p>
            <a:fld id="{75209411-16F5-4884-AC07-FB38ADFC26C9}" type="slidenum">
              <a:rPr lang="en-US" smtClean="0"/>
              <a:t>‹#›</a:t>
            </a:fld>
            <a:endParaRPr lang="en-US"/>
          </a:p>
        </p:txBody>
      </p:sp>
    </p:spTree>
    <p:extLst>
      <p:ext uri="{BB962C8B-B14F-4D97-AF65-F5344CB8AC3E}">
        <p14:creationId xmlns:p14="http://schemas.microsoft.com/office/powerpoint/2010/main" val="1504928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4B144-C974-470B-A6EF-71224A2BFBE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2B0C670-A121-48D0-8707-52A30471D86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8CF196-B032-4147-A422-54D1D755B1FE}"/>
              </a:ext>
            </a:extLst>
          </p:cNvPr>
          <p:cNvSpPr>
            <a:spLocks noGrp="1"/>
          </p:cNvSpPr>
          <p:nvPr>
            <p:ph type="dt" sz="half" idx="10"/>
          </p:nvPr>
        </p:nvSpPr>
        <p:spPr/>
        <p:txBody>
          <a:bodyPr/>
          <a:lstStyle/>
          <a:p>
            <a:fld id="{4E5A76B8-26C8-4457-A49F-42FD07DEA631}" type="datetimeFigureOut">
              <a:rPr lang="en-US" smtClean="0"/>
              <a:t>11/24/2021</a:t>
            </a:fld>
            <a:endParaRPr lang="en-US"/>
          </a:p>
        </p:txBody>
      </p:sp>
      <p:sp>
        <p:nvSpPr>
          <p:cNvPr id="5" name="Footer Placeholder 4">
            <a:extLst>
              <a:ext uri="{FF2B5EF4-FFF2-40B4-BE49-F238E27FC236}">
                <a16:creationId xmlns:a16="http://schemas.microsoft.com/office/drawing/2014/main" id="{0248AFD5-D4CC-4A67-B345-752C3BA9A3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9B7D07-3C1A-420F-A86C-014FA8197049}"/>
              </a:ext>
            </a:extLst>
          </p:cNvPr>
          <p:cNvSpPr>
            <a:spLocks noGrp="1"/>
          </p:cNvSpPr>
          <p:nvPr>
            <p:ph type="sldNum" sz="quarter" idx="12"/>
          </p:nvPr>
        </p:nvSpPr>
        <p:spPr/>
        <p:txBody>
          <a:bodyPr/>
          <a:lstStyle/>
          <a:p>
            <a:fld id="{75209411-16F5-4884-AC07-FB38ADFC26C9}" type="slidenum">
              <a:rPr lang="en-US" smtClean="0"/>
              <a:t>‹#›</a:t>
            </a:fld>
            <a:endParaRPr lang="en-US"/>
          </a:p>
        </p:txBody>
      </p:sp>
    </p:spTree>
    <p:extLst>
      <p:ext uri="{BB962C8B-B14F-4D97-AF65-F5344CB8AC3E}">
        <p14:creationId xmlns:p14="http://schemas.microsoft.com/office/powerpoint/2010/main" val="764517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4B4CD80-8AAE-4A16-9E8D-C1BA30AC442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6B94BA2-FEDD-48F5-978D-B7E822FB539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FDF994-55FA-46AD-9B36-AB00A1526794}"/>
              </a:ext>
            </a:extLst>
          </p:cNvPr>
          <p:cNvSpPr>
            <a:spLocks noGrp="1"/>
          </p:cNvSpPr>
          <p:nvPr>
            <p:ph type="dt" sz="half" idx="10"/>
          </p:nvPr>
        </p:nvSpPr>
        <p:spPr/>
        <p:txBody>
          <a:bodyPr/>
          <a:lstStyle/>
          <a:p>
            <a:fld id="{4E5A76B8-26C8-4457-A49F-42FD07DEA631}" type="datetimeFigureOut">
              <a:rPr lang="en-US" smtClean="0"/>
              <a:t>11/24/2021</a:t>
            </a:fld>
            <a:endParaRPr lang="en-US"/>
          </a:p>
        </p:txBody>
      </p:sp>
      <p:sp>
        <p:nvSpPr>
          <p:cNvPr id="5" name="Footer Placeholder 4">
            <a:extLst>
              <a:ext uri="{FF2B5EF4-FFF2-40B4-BE49-F238E27FC236}">
                <a16:creationId xmlns:a16="http://schemas.microsoft.com/office/drawing/2014/main" id="{19E6F3DB-1866-4B19-8009-FA677B4266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1BC05B-3C09-4130-AE83-C6CD3E5EAB66}"/>
              </a:ext>
            </a:extLst>
          </p:cNvPr>
          <p:cNvSpPr>
            <a:spLocks noGrp="1"/>
          </p:cNvSpPr>
          <p:nvPr>
            <p:ph type="sldNum" sz="quarter" idx="12"/>
          </p:nvPr>
        </p:nvSpPr>
        <p:spPr/>
        <p:txBody>
          <a:bodyPr/>
          <a:lstStyle/>
          <a:p>
            <a:fld id="{75209411-16F5-4884-AC07-FB38ADFC26C9}" type="slidenum">
              <a:rPr lang="en-US" smtClean="0"/>
              <a:t>‹#›</a:t>
            </a:fld>
            <a:endParaRPr lang="en-US"/>
          </a:p>
        </p:txBody>
      </p:sp>
    </p:spTree>
    <p:extLst>
      <p:ext uri="{BB962C8B-B14F-4D97-AF65-F5344CB8AC3E}">
        <p14:creationId xmlns:p14="http://schemas.microsoft.com/office/powerpoint/2010/main" val="2543828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1AFEF-1E8C-4F94-B344-B7863D6DB63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0AE6FE0-9C67-4F8B-9097-48EED43E27D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E3D1F2-4B92-4DC5-B559-EEA4A0F03FBF}"/>
              </a:ext>
            </a:extLst>
          </p:cNvPr>
          <p:cNvSpPr>
            <a:spLocks noGrp="1"/>
          </p:cNvSpPr>
          <p:nvPr>
            <p:ph type="dt" sz="half" idx="10"/>
          </p:nvPr>
        </p:nvSpPr>
        <p:spPr/>
        <p:txBody>
          <a:bodyPr/>
          <a:lstStyle/>
          <a:p>
            <a:fld id="{4E5A76B8-26C8-4457-A49F-42FD07DEA631}" type="datetimeFigureOut">
              <a:rPr lang="en-US" smtClean="0"/>
              <a:t>11/24/2021</a:t>
            </a:fld>
            <a:endParaRPr lang="en-US"/>
          </a:p>
        </p:txBody>
      </p:sp>
      <p:sp>
        <p:nvSpPr>
          <p:cNvPr id="5" name="Footer Placeholder 4">
            <a:extLst>
              <a:ext uri="{FF2B5EF4-FFF2-40B4-BE49-F238E27FC236}">
                <a16:creationId xmlns:a16="http://schemas.microsoft.com/office/drawing/2014/main" id="{153A8DF5-E2CD-4D83-89BB-B82D9C33C0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1E255C-5063-44CA-A7D8-E179CC2CE7B0}"/>
              </a:ext>
            </a:extLst>
          </p:cNvPr>
          <p:cNvSpPr>
            <a:spLocks noGrp="1"/>
          </p:cNvSpPr>
          <p:nvPr>
            <p:ph type="sldNum" sz="quarter" idx="12"/>
          </p:nvPr>
        </p:nvSpPr>
        <p:spPr/>
        <p:txBody>
          <a:bodyPr/>
          <a:lstStyle/>
          <a:p>
            <a:fld id="{75209411-16F5-4884-AC07-FB38ADFC26C9}" type="slidenum">
              <a:rPr lang="en-US" smtClean="0"/>
              <a:t>‹#›</a:t>
            </a:fld>
            <a:endParaRPr lang="en-US"/>
          </a:p>
        </p:txBody>
      </p:sp>
    </p:spTree>
    <p:extLst>
      <p:ext uri="{BB962C8B-B14F-4D97-AF65-F5344CB8AC3E}">
        <p14:creationId xmlns:p14="http://schemas.microsoft.com/office/powerpoint/2010/main" val="2577918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0E781-BC65-470A-B7EE-D9378649141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EAFAA8E-1CCC-4365-AE1B-72019F8878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9EA2676-E24B-4615-A465-90E407E9CF68}"/>
              </a:ext>
            </a:extLst>
          </p:cNvPr>
          <p:cNvSpPr>
            <a:spLocks noGrp="1"/>
          </p:cNvSpPr>
          <p:nvPr>
            <p:ph type="dt" sz="half" idx="10"/>
          </p:nvPr>
        </p:nvSpPr>
        <p:spPr/>
        <p:txBody>
          <a:bodyPr/>
          <a:lstStyle/>
          <a:p>
            <a:fld id="{4E5A76B8-26C8-4457-A49F-42FD07DEA631}" type="datetimeFigureOut">
              <a:rPr lang="en-US" smtClean="0"/>
              <a:t>11/24/2021</a:t>
            </a:fld>
            <a:endParaRPr lang="en-US"/>
          </a:p>
        </p:txBody>
      </p:sp>
      <p:sp>
        <p:nvSpPr>
          <p:cNvPr id="5" name="Footer Placeholder 4">
            <a:extLst>
              <a:ext uri="{FF2B5EF4-FFF2-40B4-BE49-F238E27FC236}">
                <a16:creationId xmlns:a16="http://schemas.microsoft.com/office/drawing/2014/main" id="{1EEAD407-0CE7-45E1-86E4-1B9553770E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E391A0-7A97-405A-AD40-F8B476315035}"/>
              </a:ext>
            </a:extLst>
          </p:cNvPr>
          <p:cNvSpPr>
            <a:spLocks noGrp="1"/>
          </p:cNvSpPr>
          <p:nvPr>
            <p:ph type="sldNum" sz="quarter" idx="12"/>
          </p:nvPr>
        </p:nvSpPr>
        <p:spPr/>
        <p:txBody>
          <a:bodyPr/>
          <a:lstStyle/>
          <a:p>
            <a:fld id="{75209411-16F5-4884-AC07-FB38ADFC26C9}" type="slidenum">
              <a:rPr lang="en-US" smtClean="0"/>
              <a:t>‹#›</a:t>
            </a:fld>
            <a:endParaRPr lang="en-US"/>
          </a:p>
        </p:txBody>
      </p:sp>
    </p:spTree>
    <p:extLst>
      <p:ext uri="{BB962C8B-B14F-4D97-AF65-F5344CB8AC3E}">
        <p14:creationId xmlns:p14="http://schemas.microsoft.com/office/powerpoint/2010/main" val="801645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DD2E8-6771-441A-8E07-E0146FBCD40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BBA65B-D6CE-4B08-99CE-00428B432DF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4E877B5-034C-470A-9E76-8EA816384FD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C3C436-AE1A-40D3-AD5A-B6F0E076E666}"/>
              </a:ext>
            </a:extLst>
          </p:cNvPr>
          <p:cNvSpPr>
            <a:spLocks noGrp="1"/>
          </p:cNvSpPr>
          <p:nvPr>
            <p:ph type="dt" sz="half" idx="10"/>
          </p:nvPr>
        </p:nvSpPr>
        <p:spPr/>
        <p:txBody>
          <a:bodyPr/>
          <a:lstStyle/>
          <a:p>
            <a:fld id="{4E5A76B8-26C8-4457-A49F-42FD07DEA631}" type="datetimeFigureOut">
              <a:rPr lang="en-US" smtClean="0"/>
              <a:t>11/24/2021</a:t>
            </a:fld>
            <a:endParaRPr lang="en-US"/>
          </a:p>
        </p:txBody>
      </p:sp>
      <p:sp>
        <p:nvSpPr>
          <p:cNvPr id="6" name="Footer Placeholder 5">
            <a:extLst>
              <a:ext uri="{FF2B5EF4-FFF2-40B4-BE49-F238E27FC236}">
                <a16:creationId xmlns:a16="http://schemas.microsoft.com/office/drawing/2014/main" id="{4AEF59A7-A763-441F-B72A-DCDD0E1CBF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E36B04-5386-47E4-959D-E77198F5C371}"/>
              </a:ext>
            </a:extLst>
          </p:cNvPr>
          <p:cNvSpPr>
            <a:spLocks noGrp="1"/>
          </p:cNvSpPr>
          <p:nvPr>
            <p:ph type="sldNum" sz="quarter" idx="12"/>
          </p:nvPr>
        </p:nvSpPr>
        <p:spPr/>
        <p:txBody>
          <a:bodyPr/>
          <a:lstStyle/>
          <a:p>
            <a:fld id="{75209411-16F5-4884-AC07-FB38ADFC26C9}" type="slidenum">
              <a:rPr lang="en-US" smtClean="0"/>
              <a:t>‹#›</a:t>
            </a:fld>
            <a:endParaRPr lang="en-US"/>
          </a:p>
        </p:txBody>
      </p:sp>
    </p:spTree>
    <p:extLst>
      <p:ext uri="{BB962C8B-B14F-4D97-AF65-F5344CB8AC3E}">
        <p14:creationId xmlns:p14="http://schemas.microsoft.com/office/powerpoint/2010/main" val="4240581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9086C-C8BE-446E-8F7F-D5DD48020E6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6476294-6B05-4BFF-B349-A81EE7D4F9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5FE367C-0C69-4CFE-9C79-00B6D59586C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722AEB6-318D-4609-991E-CBCC20267BA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75AC385-5D5D-442E-918A-927D5E56E8B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98FEE9-9183-45AC-98CD-BBAB99089A95}"/>
              </a:ext>
            </a:extLst>
          </p:cNvPr>
          <p:cNvSpPr>
            <a:spLocks noGrp="1"/>
          </p:cNvSpPr>
          <p:nvPr>
            <p:ph type="dt" sz="half" idx="10"/>
          </p:nvPr>
        </p:nvSpPr>
        <p:spPr/>
        <p:txBody>
          <a:bodyPr/>
          <a:lstStyle/>
          <a:p>
            <a:fld id="{4E5A76B8-26C8-4457-A49F-42FD07DEA631}" type="datetimeFigureOut">
              <a:rPr lang="en-US" smtClean="0"/>
              <a:t>11/24/2021</a:t>
            </a:fld>
            <a:endParaRPr lang="en-US"/>
          </a:p>
        </p:txBody>
      </p:sp>
      <p:sp>
        <p:nvSpPr>
          <p:cNvPr id="8" name="Footer Placeholder 7">
            <a:extLst>
              <a:ext uri="{FF2B5EF4-FFF2-40B4-BE49-F238E27FC236}">
                <a16:creationId xmlns:a16="http://schemas.microsoft.com/office/drawing/2014/main" id="{3A5C568F-9BEB-4FEB-AE77-A611F220698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8EBFEAA-2E61-4B84-B21E-1FA403FEA6F9}"/>
              </a:ext>
            </a:extLst>
          </p:cNvPr>
          <p:cNvSpPr>
            <a:spLocks noGrp="1"/>
          </p:cNvSpPr>
          <p:nvPr>
            <p:ph type="sldNum" sz="quarter" idx="12"/>
          </p:nvPr>
        </p:nvSpPr>
        <p:spPr/>
        <p:txBody>
          <a:bodyPr/>
          <a:lstStyle/>
          <a:p>
            <a:fld id="{75209411-16F5-4884-AC07-FB38ADFC26C9}" type="slidenum">
              <a:rPr lang="en-US" smtClean="0"/>
              <a:t>‹#›</a:t>
            </a:fld>
            <a:endParaRPr lang="en-US"/>
          </a:p>
        </p:txBody>
      </p:sp>
    </p:spTree>
    <p:extLst>
      <p:ext uri="{BB962C8B-B14F-4D97-AF65-F5344CB8AC3E}">
        <p14:creationId xmlns:p14="http://schemas.microsoft.com/office/powerpoint/2010/main" val="2429836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2CA19-4389-49E6-9A33-B57800391A7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7DC0F2A-D06A-4F1E-BBEF-BA93022DED75}"/>
              </a:ext>
            </a:extLst>
          </p:cNvPr>
          <p:cNvSpPr>
            <a:spLocks noGrp="1"/>
          </p:cNvSpPr>
          <p:nvPr>
            <p:ph type="dt" sz="half" idx="10"/>
          </p:nvPr>
        </p:nvSpPr>
        <p:spPr/>
        <p:txBody>
          <a:bodyPr/>
          <a:lstStyle/>
          <a:p>
            <a:fld id="{4E5A76B8-26C8-4457-A49F-42FD07DEA631}" type="datetimeFigureOut">
              <a:rPr lang="en-US" smtClean="0"/>
              <a:t>11/24/2021</a:t>
            </a:fld>
            <a:endParaRPr lang="en-US"/>
          </a:p>
        </p:txBody>
      </p:sp>
      <p:sp>
        <p:nvSpPr>
          <p:cNvPr id="4" name="Footer Placeholder 3">
            <a:extLst>
              <a:ext uri="{FF2B5EF4-FFF2-40B4-BE49-F238E27FC236}">
                <a16:creationId xmlns:a16="http://schemas.microsoft.com/office/drawing/2014/main" id="{8FB9AEE9-13F5-47B4-BFA9-3A9C9FCC90F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CB043DE-5205-422D-8D57-CD52B119F8F8}"/>
              </a:ext>
            </a:extLst>
          </p:cNvPr>
          <p:cNvSpPr>
            <a:spLocks noGrp="1"/>
          </p:cNvSpPr>
          <p:nvPr>
            <p:ph type="sldNum" sz="quarter" idx="12"/>
          </p:nvPr>
        </p:nvSpPr>
        <p:spPr/>
        <p:txBody>
          <a:bodyPr/>
          <a:lstStyle/>
          <a:p>
            <a:fld id="{75209411-16F5-4884-AC07-FB38ADFC26C9}" type="slidenum">
              <a:rPr lang="en-US" smtClean="0"/>
              <a:t>‹#›</a:t>
            </a:fld>
            <a:endParaRPr lang="en-US"/>
          </a:p>
        </p:txBody>
      </p:sp>
    </p:spTree>
    <p:extLst>
      <p:ext uri="{BB962C8B-B14F-4D97-AF65-F5344CB8AC3E}">
        <p14:creationId xmlns:p14="http://schemas.microsoft.com/office/powerpoint/2010/main" val="34702591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F52A8D-B6BA-4E71-B07C-9061C0C33C10}"/>
              </a:ext>
            </a:extLst>
          </p:cNvPr>
          <p:cNvSpPr>
            <a:spLocks noGrp="1"/>
          </p:cNvSpPr>
          <p:nvPr>
            <p:ph type="dt" sz="half" idx="10"/>
          </p:nvPr>
        </p:nvSpPr>
        <p:spPr/>
        <p:txBody>
          <a:bodyPr/>
          <a:lstStyle/>
          <a:p>
            <a:fld id="{4E5A76B8-26C8-4457-A49F-42FD07DEA631}" type="datetimeFigureOut">
              <a:rPr lang="en-US" smtClean="0"/>
              <a:t>11/24/2021</a:t>
            </a:fld>
            <a:endParaRPr lang="en-US"/>
          </a:p>
        </p:txBody>
      </p:sp>
      <p:sp>
        <p:nvSpPr>
          <p:cNvPr id="3" name="Footer Placeholder 2">
            <a:extLst>
              <a:ext uri="{FF2B5EF4-FFF2-40B4-BE49-F238E27FC236}">
                <a16:creationId xmlns:a16="http://schemas.microsoft.com/office/drawing/2014/main" id="{2744E88D-E6F7-4266-AA99-26B40C4B091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9BE1B6-C7D0-45E0-B94A-8F43388B49F5}"/>
              </a:ext>
            </a:extLst>
          </p:cNvPr>
          <p:cNvSpPr>
            <a:spLocks noGrp="1"/>
          </p:cNvSpPr>
          <p:nvPr>
            <p:ph type="sldNum" sz="quarter" idx="12"/>
          </p:nvPr>
        </p:nvSpPr>
        <p:spPr/>
        <p:txBody>
          <a:bodyPr/>
          <a:lstStyle/>
          <a:p>
            <a:fld id="{75209411-16F5-4884-AC07-FB38ADFC26C9}" type="slidenum">
              <a:rPr lang="en-US" smtClean="0"/>
              <a:t>‹#›</a:t>
            </a:fld>
            <a:endParaRPr lang="en-US"/>
          </a:p>
        </p:txBody>
      </p:sp>
    </p:spTree>
    <p:extLst>
      <p:ext uri="{BB962C8B-B14F-4D97-AF65-F5344CB8AC3E}">
        <p14:creationId xmlns:p14="http://schemas.microsoft.com/office/powerpoint/2010/main" val="3187993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8E7DD-8214-47E8-A2B5-035F7B6B59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1EC5E7A-EE82-4496-976A-78673A5C19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A9A7C73-A1C8-4924-A093-0CE590C73B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1E7CC8E-FCCE-42F5-87DE-076403F2C26A}"/>
              </a:ext>
            </a:extLst>
          </p:cNvPr>
          <p:cNvSpPr>
            <a:spLocks noGrp="1"/>
          </p:cNvSpPr>
          <p:nvPr>
            <p:ph type="dt" sz="half" idx="10"/>
          </p:nvPr>
        </p:nvSpPr>
        <p:spPr/>
        <p:txBody>
          <a:bodyPr/>
          <a:lstStyle/>
          <a:p>
            <a:fld id="{4E5A76B8-26C8-4457-A49F-42FD07DEA631}" type="datetimeFigureOut">
              <a:rPr lang="en-US" smtClean="0"/>
              <a:t>11/24/2021</a:t>
            </a:fld>
            <a:endParaRPr lang="en-US"/>
          </a:p>
        </p:txBody>
      </p:sp>
      <p:sp>
        <p:nvSpPr>
          <p:cNvPr id="6" name="Footer Placeholder 5">
            <a:extLst>
              <a:ext uri="{FF2B5EF4-FFF2-40B4-BE49-F238E27FC236}">
                <a16:creationId xmlns:a16="http://schemas.microsoft.com/office/drawing/2014/main" id="{00FB02F7-294A-4B71-8344-E3DD87903D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0E982D-88A2-4C62-8A7D-16E1BA9C4875}"/>
              </a:ext>
            </a:extLst>
          </p:cNvPr>
          <p:cNvSpPr>
            <a:spLocks noGrp="1"/>
          </p:cNvSpPr>
          <p:nvPr>
            <p:ph type="sldNum" sz="quarter" idx="12"/>
          </p:nvPr>
        </p:nvSpPr>
        <p:spPr/>
        <p:txBody>
          <a:bodyPr/>
          <a:lstStyle/>
          <a:p>
            <a:fld id="{75209411-16F5-4884-AC07-FB38ADFC26C9}" type="slidenum">
              <a:rPr lang="en-US" smtClean="0"/>
              <a:t>‹#›</a:t>
            </a:fld>
            <a:endParaRPr lang="en-US"/>
          </a:p>
        </p:txBody>
      </p:sp>
    </p:spTree>
    <p:extLst>
      <p:ext uri="{BB962C8B-B14F-4D97-AF65-F5344CB8AC3E}">
        <p14:creationId xmlns:p14="http://schemas.microsoft.com/office/powerpoint/2010/main" val="1665465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04071-D8FA-472F-B497-AE06AFACBB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7E8D0F-F796-4CAE-8D7C-961A1A2D3E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289A4F6-DB98-4B33-8E58-14C2B74AE0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296EEC-712D-4096-9766-BF305F0FF1E0}"/>
              </a:ext>
            </a:extLst>
          </p:cNvPr>
          <p:cNvSpPr>
            <a:spLocks noGrp="1"/>
          </p:cNvSpPr>
          <p:nvPr>
            <p:ph type="dt" sz="half" idx="10"/>
          </p:nvPr>
        </p:nvSpPr>
        <p:spPr/>
        <p:txBody>
          <a:bodyPr/>
          <a:lstStyle/>
          <a:p>
            <a:fld id="{4E5A76B8-26C8-4457-A49F-42FD07DEA631}" type="datetimeFigureOut">
              <a:rPr lang="en-US" smtClean="0"/>
              <a:t>11/24/2021</a:t>
            </a:fld>
            <a:endParaRPr lang="en-US"/>
          </a:p>
        </p:txBody>
      </p:sp>
      <p:sp>
        <p:nvSpPr>
          <p:cNvPr id="6" name="Footer Placeholder 5">
            <a:extLst>
              <a:ext uri="{FF2B5EF4-FFF2-40B4-BE49-F238E27FC236}">
                <a16:creationId xmlns:a16="http://schemas.microsoft.com/office/drawing/2014/main" id="{BE8DB34D-1C1C-4126-B409-54DF5C48FD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98B606D-F9CD-4477-A69E-A15DF9B6F55A}"/>
              </a:ext>
            </a:extLst>
          </p:cNvPr>
          <p:cNvSpPr>
            <a:spLocks noGrp="1"/>
          </p:cNvSpPr>
          <p:nvPr>
            <p:ph type="sldNum" sz="quarter" idx="12"/>
          </p:nvPr>
        </p:nvSpPr>
        <p:spPr/>
        <p:txBody>
          <a:bodyPr/>
          <a:lstStyle/>
          <a:p>
            <a:fld id="{75209411-16F5-4884-AC07-FB38ADFC26C9}" type="slidenum">
              <a:rPr lang="en-US" smtClean="0"/>
              <a:t>‹#›</a:t>
            </a:fld>
            <a:endParaRPr lang="en-US"/>
          </a:p>
        </p:txBody>
      </p:sp>
    </p:spTree>
    <p:extLst>
      <p:ext uri="{BB962C8B-B14F-4D97-AF65-F5344CB8AC3E}">
        <p14:creationId xmlns:p14="http://schemas.microsoft.com/office/powerpoint/2010/main" val="33306354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308F3FF-79CE-46AD-A836-03CC940B2A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4D24CC-8D8F-4955-9255-2096ADD743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729E9A-A830-4B38-8069-2DA66BE452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5A76B8-26C8-4457-A49F-42FD07DEA631}" type="datetimeFigureOut">
              <a:rPr lang="en-US" smtClean="0"/>
              <a:t>11/24/2021</a:t>
            </a:fld>
            <a:endParaRPr lang="en-US"/>
          </a:p>
        </p:txBody>
      </p:sp>
      <p:sp>
        <p:nvSpPr>
          <p:cNvPr id="5" name="Footer Placeholder 4">
            <a:extLst>
              <a:ext uri="{FF2B5EF4-FFF2-40B4-BE49-F238E27FC236}">
                <a16:creationId xmlns:a16="http://schemas.microsoft.com/office/drawing/2014/main" id="{0ACCE018-BB53-49E7-AB25-2BFB3B2610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5B4D771-A6A9-45F5-9875-888ECFD836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209411-16F5-4884-AC07-FB38ADFC26C9}" type="slidenum">
              <a:rPr lang="en-US" smtClean="0"/>
              <a:t>‹#›</a:t>
            </a:fld>
            <a:endParaRPr lang="en-US"/>
          </a:p>
        </p:txBody>
      </p:sp>
    </p:spTree>
    <p:extLst>
      <p:ext uri="{BB962C8B-B14F-4D97-AF65-F5344CB8AC3E}">
        <p14:creationId xmlns:p14="http://schemas.microsoft.com/office/powerpoint/2010/main" val="20773623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oleObject" Target="../embeddings/oleObject1.bin"/><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6.png"/><Relationship Id="rId11" Type="http://schemas.openxmlformats.org/officeDocument/2006/relationships/image" Target="../media/image4.wmf"/><Relationship Id="rId5" Type="http://schemas.openxmlformats.org/officeDocument/2006/relationships/image" Target="../media/image5.png"/><Relationship Id="rId10" Type="http://schemas.openxmlformats.org/officeDocument/2006/relationships/oleObject" Target="../embeddings/oleObject3.bin"/><Relationship Id="rId4" Type="http://schemas.openxmlformats.org/officeDocument/2006/relationships/image" Target="../media/image2.png"/><Relationship Id="rId9" Type="http://schemas.openxmlformats.org/officeDocument/2006/relationships/image" Target="../media/image3.wmf"/></Relationships>
</file>

<file path=ppt/slides/_rels/slide3.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9.wmf"/><Relationship Id="rId5" Type="http://schemas.openxmlformats.org/officeDocument/2006/relationships/oleObject" Target="../embeddings/oleObject5.bin"/><Relationship Id="rId10" Type="http://schemas.openxmlformats.org/officeDocument/2006/relationships/image" Target="../media/image11.wmf"/><Relationship Id="rId4" Type="http://schemas.openxmlformats.org/officeDocument/2006/relationships/image" Target="../media/image8.wmf"/><Relationship Id="rId9" Type="http://schemas.openxmlformats.org/officeDocument/2006/relationships/oleObject" Target="../embeddings/oleObject7.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7C675F6-9770-4C04-AC09-833D90C3E673}"/>
              </a:ext>
            </a:extLst>
          </p:cNvPr>
          <p:cNvSpPr txBox="1"/>
          <p:nvPr/>
        </p:nvSpPr>
        <p:spPr>
          <a:xfrm>
            <a:off x="317369" y="1088109"/>
            <a:ext cx="8836059" cy="523220"/>
          </a:xfrm>
          <a:prstGeom prst="rect">
            <a:avLst/>
          </a:prstGeom>
          <a:noFill/>
        </p:spPr>
        <p:txBody>
          <a:bodyPr wrap="square" rtlCol="0">
            <a:spAutoFit/>
          </a:bodyPr>
          <a:lstStyle/>
          <a:p>
            <a:r>
              <a:rPr lang="en-US" sz="1400"/>
              <a:t>Let’s start with a general discussion on common composite structures.  So we’ve got the periodic table here.  Got it?  Generally an atom will like to bond with another in order to complete its outer shell.  There are various possibilities.    </a:t>
            </a:r>
          </a:p>
        </p:txBody>
      </p:sp>
      <p:pic>
        <p:nvPicPr>
          <p:cNvPr id="6146" name="Picture 2">
            <a:extLst>
              <a:ext uri="{FF2B5EF4-FFF2-40B4-BE49-F238E27FC236}">
                <a16:creationId xmlns:a16="http://schemas.microsoft.com/office/drawing/2014/main" id="{F86A8798-999B-4503-86ED-B86EE11F17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493" y="2011283"/>
            <a:ext cx="7054389" cy="4516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a:extLst>
              <a:ext uri="{FF2B5EF4-FFF2-40B4-BE49-F238E27FC236}">
                <a16:creationId xmlns:a16="http://schemas.microsoft.com/office/drawing/2014/main" id="{CEEEB6F1-C9E0-453E-9052-1E973BA5C1FD}"/>
              </a:ext>
            </a:extLst>
          </p:cNvPr>
          <p:cNvSpPr>
            <a:spLocks noGrp="1"/>
          </p:cNvSpPr>
          <p:nvPr>
            <p:ph type="ctrTitle"/>
          </p:nvPr>
        </p:nvSpPr>
        <p:spPr>
          <a:xfrm>
            <a:off x="2450969" y="134144"/>
            <a:ext cx="6146276" cy="621596"/>
          </a:xfrm>
        </p:spPr>
        <p:txBody>
          <a:bodyPr>
            <a:noAutofit/>
          </a:bodyPr>
          <a:lstStyle/>
          <a:p>
            <a:r>
              <a:rPr lang="en-US" sz="3600" b="1" u="sng">
                <a:latin typeface="+mn-lt"/>
              </a:rPr>
              <a:t>Types of Materials</a:t>
            </a:r>
          </a:p>
        </p:txBody>
      </p:sp>
    </p:spTree>
    <p:extLst>
      <p:ext uri="{BB962C8B-B14F-4D97-AF65-F5344CB8AC3E}">
        <p14:creationId xmlns:p14="http://schemas.microsoft.com/office/powerpoint/2010/main" val="29278650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9">
            <a:extLst>
              <a:ext uri="{FF2B5EF4-FFF2-40B4-BE49-F238E27FC236}">
                <a16:creationId xmlns:a16="http://schemas.microsoft.com/office/drawing/2014/main" id="{6205255F-E4B4-464C-81FB-48B758D59887}"/>
              </a:ext>
            </a:extLst>
          </p:cNvPr>
          <p:cNvSpPr>
            <a:spLocks noChangeArrowheads="1"/>
          </p:cNvSpPr>
          <p:nvPr/>
        </p:nvSpPr>
        <p:spPr bwMode="auto">
          <a:xfrm>
            <a:off x="8250580" y="48507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a:extLst>
              <a:ext uri="{FF2B5EF4-FFF2-40B4-BE49-F238E27FC236}">
                <a16:creationId xmlns:a16="http://schemas.microsoft.com/office/drawing/2014/main" id="{925C61F5-4484-4916-AB18-9689B2EFF01A}"/>
              </a:ext>
            </a:extLst>
          </p:cNvPr>
          <p:cNvSpPr txBox="1"/>
          <p:nvPr/>
        </p:nvSpPr>
        <p:spPr>
          <a:xfrm>
            <a:off x="292231" y="1071878"/>
            <a:ext cx="3327662" cy="954107"/>
          </a:xfrm>
          <a:prstGeom prst="rect">
            <a:avLst/>
          </a:prstGeom>
          <a:noFill/>
        </p:spPr>
        <p:txBody>
          <a:bodyPr wrap="square" rtlCol="0">
            <a:spAutoFit/>
          </a:bodyPr>
          <a:lstStyle/>
          <a:p>
            <a:r>
              <a:rPr lang="en-US" sz="1400" b="1"/>
              <a:t>VIII:</a:t>
            </a:r>
            <a:r>
              <a:rPr lang="en-US" sz="1400"/>
              <a:t> Noble gasses form crystals with themselves at high pressure I guess.  The electrons stay on their parent atom.  Can represent their electronic overlap like this:</a:t>
            </a:r>
          </a:p>
        </p:txBody>
      </p:sp>
      <p:graphicFrame>
        <p:nvGraphicFramePr>
          <p:cNvPr id="9" name="Object 8">
            <a:extLst>
              <a:ext uri="{FF2B5EF4-FFF2-40B4-BE49-F238E27FC236}">
                <a16:creationId xmlns:a16="http://schemas.microsoft.com/office/drawing/2014/main" id="{C541A7CD-68E0-494A-8A03-0C02346BE883}"/>
              </a:ext>
            </a:extLst>
          </p:cNvPr>
          <p:cNvGraphicFramePr>
            <a:graphicFrameLocks noChangeAspect="1"/>
          </p:cNvGraphicFramePr>
          <p:nvPr/>
        </p:nvGraphicFramePr>
        <p:xfrm>
          <a:off x="3896695" y="968272"/>
          <a:ext cx="1257133" cy="1218184"/>
        </p:xfrm>
        <a:graphic>
          <a:graphicData uri="http://schemas.openxmlformats.org/presentationml/2006/ole">
            <mc:AlternateContent xmlns:mc="http://schemas.openxmlformats.org/markup-compatibility/2006">
              <mc:Choice xmlns:v="urn:schemas-microsoft-com:vml" Requires="v">
                <p:oleObj spid="_x0000_s1038" name="Bitmap Image" r:id="rId3" imgW="1523810" imgH="1523810" progId="Paint.Picture">
                  <p:embed/>
                </p:oleObj>
              </mc:Choice>
              <mc:Fallback>
                <p:oleObj name="Bitmap Image" r:id="rId3" imgW="1523810" imgH="1523810" progId="Paint.Picture">
                  <p:embed/>
                  <p:pic>
                    <p:nvPicPr>
                      <p:cNvPr id="9" name="Object 8">
                        <a:extLst>
                          <a:ext uri="{FF2B5EF4-FFF2-40B4-BE49-F238E27FC236}">
                            <a16:creationId xmlns:a16="http://schemas.microsoft.com/office/drawing/2014/main" id="{C541A7CD-68E0-494A-8A03-0C02346BE8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2499" b="5624"/>
                      <a:stretch>
                        <a:fillRect/>
                      </a:stretch>
                    </p:blipFill>
                    <p:spPr bwMode="auto">
                      <a:xfrm>
                        <a:off x="3896695" y="968272"/>
                        <a:ext cx="1257133" cy="1218184"/>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DD01CC5E-A5D5-4C5C-BB0E-193C9DA9AA7E}"/>
              </a:ext>
            </a:extLst>
          </p:cNvPr>
          <p:cNvSpPr txBox="1"/>
          <p:nvPr/>
        </p:nvSpPr>
        <p:spPr>
          <a:xfrm>
            <a:off x="292231" y="2508590"/>
            <a:ext cx="3327662" cy="1169551"/>
          </a:xfrm>
          <a:prstGeom prst="rect">
            <a:avLst/>
          </a:prstGeom>
          <a:noFill/>
        </p:spPr>
        <p:txBody>
          <a:bodyPr wrap="square" rtlCol="0">
            <a:spAutoFit/>
          </a:bodyPr>
          <a:lstStyle/>
          <a:p>
            <a:r>
              <a:rPr lang="en-US" sz="1400" b="1"/>
              <a:t>I-VII, II-VI:</a:t>
            </a:r>
            <a:r>
              <a:rPr lang="en-US" sz="1400"/>
              <a:t> These groups usually form ionic crystals.  In this case the I, II atom effectively donates its extra electrons to the VII, VI.  And there is little electronic freedom for these e</a:t>
            </a:r>
            <a:r>
              <a:rPr lang="en-US" sz="1400" baseline="30000"/>
              <a:t>-</a:t>
            </a:r>
            <a:r>
              <a:rPr lang="en-US" sz="1400"/>
              <a:t>’s.</a:t>
            </a:r>
          </a:p>
        </p:txBody>
      </p:sp>
      <p:pic>
        <p:nvPicPr>
          <p:cNvPr id="11" name="Picture 10">
            <a:extLst>
              <a:ext uri="{FF2B5EF4-FFF2-40B4-BE49-F238E27FC236}">
                <a16:creationId xmlns:a16="http://schemas.microsoft.com/office/drawing/2014/main" id="{AEEF5B87-0B2A-448A-B89A-7FA4FA006F23}"/>
              </a:ext>
            </a:extLst>
          </p:cNvPr>
          <p:cNvPicPr>
            <a:picLocks noChangeAspect="1"/>
          </p:cNvPicPr>
          <p:nvPr/>
        </p:nvPicPr>
        <p:blipFill>
          <a:blip r:embed="rId5"/>
          <a:stretch>
            <a:fillRect/>
          </a:stretch>
        </p:blipFill>
        <p:spPr>
          <a:xfrm>
            <a:off x="3835617" y="2508590"/>
            <a:ext cx="1308784" cy="1169551"/>
          </a:xfrm>
          <a:prstGeom prst="rect">
            <a:avLst/>
          </a:prstGeom>
        </p:spPr>
      </p:pic>
      <p:sp>
        <p:nvSpPr>
          <p:cNvPr id="12" name="TextBox 11">
            <a:extLst>
              <a:ext uri="{FF2B5EF4-FFF2-40B4-BE49-F238E27FC236}">
                <a16:creationId xmlns:a16="http://schemas.microsoft.com/office/drawing/2014/main" id="{C0E7DAAD-7164-4250-9BCD-5A880CF637ED}"/>
              </a:ext>
            </a:extLst>
          </p:cNvPr>
          <p:cNvSpPr txBox="1"/>
          <p:nvPr/>
        </p:nvSpPr>
        <p:spPr>
          <a:xfrm>
            <a:off x="311085" y="4017654"/>
            <a:ext cx="3327662" cy="738664"/>
          </a:xfrm>
          <a:prstGeom prst="rect">
            <a:avLst/>
          </a:prstGeom>
          <a:noFill/>
        </p:spPr>
        <p:txBody>
          <a:bodyPr wrap="square" rtlCol="0">
            <a:spAutoFit/>
          </a:bodyPr>
          <a:lstStyle/>
          <a:p>
            <a:r>
              <a:rPr lang="en-US" sz="1400" b="1"/>
              <a:t>IV-IV:</a:t>
            </a:r>
            <a:r>
              <a:rPr lang="en-US" sz="1400"/>
              <a:t>  These form covalent crystals, and there is more overlap.  These guys usually constitute semi-conductors.</a:t>
            </a:r>
          </a:p>
        </p:txBody>
      </p:sp>
      <p:pic>
        <p:nvPicPr>
          <p:cNvPr id="14" name="Picture 13">
            <a:extLst>
              <a:ext uri="{FF2B5EF4-FFF2-40B4-BE49-F238E27FC236}">
                <a16:creationId xmlns:a16="http://schemas.microsoft.com/office/drawing/2014/main" id="{86DF2F71-4294-4579-A1DA-6BEB5B619E7D}"/>
              </a:ext>
            </a:extLst>
          </p:cNvPr>
          <p:cNvPicPr>
            <a:picLocks noChangeAspect="1"/>
          </p:cNvPicPr>
          <p:nvPr/>
        </p:nvPicPr>
        <p:blipFill>
          <a:blip r:embed="rId6"/>
          <a:stretch>
            <a:fillRect/>
          </a:stretch>
        </p:blipFill>
        <p:spPr>
          <a:xfrm>
            <a:off x="3941421" y="4007751"/>
            <a:ext cx="1164775" cy="1048941"/>
          </a:xfrm>
          <a:prstGeom prst="rect">
            <a:avLst/>
          </a:prstGeom>
        </p:spPr>
      </p:pic>
      <p:sp>
        <p:nvSpPr>
          <p:cNvPr id="15" name="TextBox 14">
            <a:extLst>
              <a:ext uri="{FF2B5EF4-FFF2-40B4-BE49-F238E27FC236}">
                <a16:creationId xmlns:a16="http://schemas.microsoft.com/office/drawing/2014/main" id="{EE856346-E505-4FE4-A571-57EFF45E9859}"/>
              </a:ext>
            </a:extLst>
          </p:cNvPr>
          <p:cNvSpPr txBox="1"/>
          <p:nvPr/>
        </p:nvSpPr>
        <p:spPr>
          <a:xfrm>
            <a:off x="311085" y="5416790"/>
            <a:ext cx="3327662" cy="1169551"/>
          </a:xfrm>
          <a:prstGeom prst="rect">
            <a:avLst/>
          </a:prstGeom>
          <a:noFill/>
        </p:spPr>
        <p:txBody>
          <a:bodyPr wrap="square" rtlCol="0">
            <a:spAutoFit/>
          </a:bodyPr>
          <a:lstStyle/>
          <a:p>
            <a:r>
              <a:rPr lang="en-US" sz="1400" b="1"/>
              <a:t>d-f:</a:t>
            </a:r>
            <a:r>
              <a:rPr lang="en-US" sz="1400"/>
              <a:t>  Metals are usually formed by crystal bonds between these elements. Since their outer electrons are so far from their host, they are typically free to roam the metal’s entire volume</a:t>
            </a:r>
          </a:p>
        </p:txBody>
      </p:sp>
      <p:pic>
        <p:nvPicPr>
          <p:cNvPr id="3" name="Picture 2">
            <a:extLst>
              <a:ext uri="{FF2B5EF4-FFF2-40B4-BE49-F238E27FC236}">
                <a16:creationId xmlns:a16="http://schemas.microsoft.com/office/drawing/2014/main" id="{1592FB43-CE9B-437F-91E7-6409109FACE2}"/>
              </a:ext>
            </a:extLst>
          </p:cNvPr>
          <p:cNvPicPr>
            <a:picLocks noChangeAspect="1"/>
          </p:cNvPicPr>
          <p:nvPr/>
        </p:nvPicPr>
        <p:blipFill>
          <a:blip r:embed="rId7"/>
          <a:stretch>
            <a:fillRect/>
          </a:stretch>
        </p:blipFill>
        <p:spPr>
          <a:xfrm>
            <a:off x="3941421" y="5386302"/>
            <a:ext cx="1306365" cy="1318574"/>
          </a:xfrm>
          <a:prstGeom prst="rect">
            <a:avLst/>
          </a:prstGeom>
        </p:spPr>
      </p:pic>
      <p:cxnSp>
        <p:nvCxnSpPr>
          <p:cNvPr id="18" name="Straight Arrow Connector 17">
            <a:extLst>
              <a:ext uri="{FF2B5EF4-FFF2-40B4-BE49-F238E27FC236}">
                <a16:creationId xmlns:a16="http://schemas.microsoft.com/office/drawing/2014/main" id="{6C9EE17A-CFF3-413D-A02D-8FA19843592E}"/>
              </a:ext>
            </a:extLst>
          </p:cNvPr>
          <p:cNvCxnSpPr>
            <a:cxnSpLocks/>
          </p:cNvCxnSpPr>
          <p:nvPr/>
        </p:nvCxnSpPr>
        <p:spPr>
          <a:xfrm>
            <a:off x="10058401" y="2639505"/>
            <a:ext cx="0" cy="161198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22" name="TextBox 21">
            <a:extLst>
              <a:ext uri="{FF2B5EF4-FFF2-40B4-BE49-F238E27FC236}">
                <a16:creationId xmlns:a16="http://schemas.microsoft.com/office/drawing/2014/main" id="{8C6B01A8-6565-48A3-813B-003C9E62A166}"/>
              </a:ext>
            </a:extLst>
          </p:cNvPr>
          <p:cNvSpPr txBox="1"/>
          <p:nvPr/>
        </p:nvSpPr>
        <p:spPr>
          <a:xfrm>
            <a:off x="5596577" y="1050662"/>
            <a:ext cx="2640201" cy="5262979"/>
          </a:xfrm>
          <a:prstGeom prst="rect">
            <a:avLst/>
          </a:prstGeom>
          <a:noFill/>
        </p:spPr>
        <p:txBody>
          <a:bodyPr wrap="square" rtlCol="0">
            <a:spAutoFit/>
          </a:bodyPr>
          <a:lstStyle/>
          <a:p>
            <a:r>
              <a:rPr lang="en-US" sz="1400"/>
              <a:t>As you bring N atoms together, their energy levels will go from N-fold degenerate levels to discrete bands.  The bandwidth will be greater for larger orbital overlap.  Thus core states are expected to remain just about degenerate, while outer electron states should broaden into bands.  Not pictured is the fact that these bands will often broaden so much as to overlap.  This is especially the case for metals.  Observe also that in the far-apart spaced insulators above, the electronic energy levels are all filled.  And so they will remain so, until we get so much band width that they overap.  Note a seemingly general principle that states with same energy are far apart (top picture), while states with different energy are close (or well, overlapping,  extended).</a:t>
            </a:r>
          </a:p>
        </p:txBody>
      </p:sp>
      <p:graphicFrame>
        <p:nvGraphicFramePr>
          <p:cNvPr id="23" name="Object 22">
            <a:extLst>
              <a:ext uri="{FF2B5EF4-FFF2-40B4-BE49-F238E27FC236}">
                <a16:creationId xmlns:a16="http://schemas.microsoft.com/office/drawing/2014/main" id="{84EEEF5B-C6E8-4157-A804-18423D230550}"/>
              </a:ext>
            </a:extLst>
          </p:cNvPr>
          <p:cNvGraphicFramePr>
            <a:graphicFrameLocks noChangeAspect="1"/>
          </p:cNvGraphicFramePr>
          <p:nvPr/>
        </p:nvGraphicFramePr>
        <p:xfrm>
          <a:off x="8474587" y="825513"/>
          <a:ext cx="3337313" cy="1606788"/>
        </p:xfrm>
        <a:graphic>
          <a:graphicData uri="http://schemas.openxmlformats.org/presentationml/2006/ole">
            <mc:AlternateContent xmlns:mc="http://schemas.openxmlformats.org/markup-compatibility/2006">
              <mc:Choice xmlns:v="urn:schemas-microsoft-com:vml" Requires="v">
                <p:oleObj spid="_x0000_s1039" name="Bitmap Image" r:id="rId8" imgW="2910960" imgH="1402200" progId="Paint.Picture">
                  <p:embed/>
                </p:oleObj>
              </mc:Choice>
              <mc:Fallback>
                <p:oleObj name="Bitmap Image" r:id="rId8" imgW="2910960" imgH="1402200" progId="Paint.Picture">
                  <p:embed/>
                  <p:pic>
                    <p:nvPicPr>
                      <p:cNvPr id="23" name="Object 22">
                        <a:extLst>
                          <a:ext uri="{FF2B5EF4-FFF2-40B4-BE49-F238E27FC236}">
                            <a16:creationId xmlns:a16="http://schemas.microsoft.com/office/drawing/2014/main" id="{84EEEF5B-C6E8-4157-A804-18423D230550}"/>
                          </a:ext>
                        </a:extLst>
                      </p:cNvPr>
                      <p:cNvPicPr/>
                      <p:nvPr/>
                    </p:nvPicPr>
                    <p:blipFill>
                      <a:blip r:embed="rId9"/>
                      <a:stretch>
                        <a:fillRect/>
                      </a:stretch>
                    </p:blipFill>
                    <p:spPr>
                      <a:xfrm>
                        <a:off x="8474587" y="825513"/>
                        <a:ext cx="3337313" cy="1606788"/>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5E3D74D3-94EE-4CA3-93BC-59B280383D04}"/>
              </a:ext>
            </a:extLst>
          </p:cNvPr>
          <p:cNvGraphicFramePr>
            <a:graphicFrameLocks noChangeAspect="1"/>
          </p:cNvGraphicFramePr>
          <p:nvPr/>
        </p:nvGraphicFramePr>
        <p:xfrm>
          <a:off x="8599371" y="4373064"/>
          <a:ext cx="3337314" cy="2342478"/>
        </p:xfrm>
        <a:graphic>
          <a:graphicData uri="http://schemas.openxmlformats.org/presentationml/2006/ole">
            <mc:AlternateContent xmlns:mc="http://schemas.openxmlformats.org/markup-compatibility/2006">
              <mc:Choice xmlns:v="urn:schemas-microsoft-com:vml" Requires="v">
                <p:oleObj spid="_x0000_s1040" name="Bitmap Image" r:id="rId10" imgW="2583360" imgH="1813680" progId="Paint.Picture">
                  <p:embed/>
                </p:oleObj>
              </mc:Choice>
              <mc:Fallback>
                <p:oleObj name="Bitmap Image" r:id="rId10" imgW="2583360" imgH="1813680" progId="Paint.Picture">
                  <p:embed/>
                  <p:pic>
                    <p:nvPicPr>
                      <p:cNvPr id="24" name="Object 23">
                        <a:extLst>
                          <a:ext uri="{FF2B5EF4-FFF2-40B4-BE49-F238E27FC236}">
                            <a16:creationId xmlns:a16="http://schemas.microsoft.com/office/drawing/2014/main" id="{5E3D74D3-94EE-4CA3-93BC-59B280383D04}"/>
                          </a:ext>
                        </a:extLst>
                      </p:cNvPr>
                      <p:cNvPicPr/>
                      <p:nvPr/>
                    </p:nvPicPr>
                    <p:blipFill>
                      <a:blip r:embed="rId11"/>
                      <a:stretch>
                        <a:fillRect/>
                      </a:stretch>
                    </p:blipFill>
                    <p:spPr>
                      <a:xfrm>
                        <a:off x="8599371" y="4373064"/>
                        <a:ext cx="3337314" cy="2342478"/>
                      </a:xfrm>
                      <a:prstGeom prst="rect">
                        <a:avLst/>
                      </a:prstGeom>
                    </p:spPr>
                  </p:pic>
                </p:oleObj>
              </mc:Fallback>
            </mc:AlternateContent>
          </a:graphicData>
        </a:graphic>
      </p:graphicFrame>
      <p:sp>
        <p:nvSpPr>
          <p:cNvPr id="17" name="Title 1">
            <a:extLst>
              <a:ext uri="{FF2B5EF4-FFF2-40B4-BE49-F238E27FC236}">
                <a16:creationId xmlns:a16="http://schemas.microsoft.com/office/drawing/2014/main" id="{F82903BE-ACEF-465B-B831-DA4A095F6C62}"/>
              </a:ext>
            </a:extLst>
          </p:cNvPr>
          <p:cNvSpPr txBox="1">
            <a:spLocks/>
          </p:cNvSpPr>
          <p:nvPr/>
        </p:nvSpPr>
        <p:spPr>
          <a:xfrm>
            <a:off x="2328311" y="79392"/>
            <a:ext cx="6146276" cy="62159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b="1" u="sng">
                <a:latin typeface="+mn-lt"/>
              </a:rPr>
              <a:t>Types of Materials</a:t>
            </a:r>
          </a:p>
        </p:txBody>
      </p:sp>
    </p:spTree>
    <p:extLst>
      <p:ext uri="{BB962C8B-B14F-4D97-AF65-F5344CB8AC3E}">
        <p14:creationId xmlns:p14="http://schemas.microsoft.com/office/powerpoint/2010/main" val="2965420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2450969" y="134144"/>
            <a:ext cx="6146276" cy="621596"/>
          </a:xfrm>
        </p:spPr>
        <p:txBody>
          <a:bodyPr>
            <a:noAutofit/>
          </a:bodyPr>
          <a:lstStyle/>
          <a:p>
            <a:r>
              <a:rPr lang="en-US" sz="3600" b="1" u="sng">
                <a:latin typeface="+mn-lt"/>
              </a:rPr>
              <a:t>Types of Materials</a:t>
            </a:r>
          </a:p>
        </p:txBody>
      </p:sp>
      <p:sp>
        <p:nvSpPr>
          <p:cNvPr id="4" name="TextBox 3">
            <a:extLst>
              <a:ext uri="{FF2B5EF4-FFF2-40B4-BE49-F238E27FC236}">
                <a16:creationId xmlns:a16="http://schemas.microsoft.com/office/drawing/2014/main" id="{A7C675F6-9770-4C04-AC09-833D90C3E673}"/>
              </a:ext>
            </a:extLst>
          </p:cNvPr>
          <p:cNvSpPr txBox="1"/>
          <p:nvPr/>
        </p:nvSpPr>
        <p:spPr>
          <a:xfrm>
            <a:off x="449232" y="889883"/>
            <a:ext cx="4839206" cy="1169551"/>
          </a:xfrm>
          <a:prstGeom prst="rect">
            <a:avLst/>
          </a:prstGeom>
          <a:noFill/>
        </p:spPr>
        <p:txBody>
          <a:bodyPr wrap="square" rtlCol="0">
            <a:spAutoFit/>
          </a:bodyPr>
          <a:lstStyle/>
          <a:p>
            <a:r>
              <a:rPr lang="en-US" sz="1400"/>
              <a:t>This is another perspective on a metal’s electronic states.  Top layer is called the conduction band.  And the next layer down is called the valence band.  Since the conduction band is only partially filled, we can get conduction.  I’m guessing the valence band doesn’t contribute much because it’s relatively flat?</a:t>
            </a:r>
          </a:p>
        </p:txBody>
      </p:sp>
      <p:sp>
        <p:nvSpPr>
          <p:cNvPr id="6" name="Rectangle 9">
            <a:extLst>
              <a:ext uri="{FF2B5EF4-FFF2-40B4-BE49-F238E27FC236}">
                <a16:creationId xmlns:a16="http://schemas.microsoft.com/office/drawing/2014/main" id="{6205255F-E4B4-464C-81FB-48B758D59887}"/>
              </a:ext>
            </a:extLst>
          </p:cNvPr>
          <p:cNvSpPr>
            <a:spLocks noChangeArrowheads="1"/>
          </p:cNvSpPr>
          <p:nvPr/>
        </p:nvSpPr>
        <p:spPr bwMode="auto">
          <a:xfrm>
            <a:off x="8250580" y="48507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90992721-FE5E-4D48-8554-5054A8558098}"/>
              </a:ext>
            </a:extLst>
          </p:cNvPr>
          <p:cNvGraphicFramePr>
            <a:graphicFrameLocks noChangeAspect="1"/>
          </p:cNvGraphicFramePr>
          <p:nvPr/>
        </p:nvGraphicFramePr>
        <p:xfrm>
          <a:off x="449232" y="2111398"/>
          <a:ext cx="2541245" cy="1675835"/>
        </p:xfrm>
        <a:graphic>
          <a:graphicData uri="http://schemas.openxmlformats.org/presentationml/2006/ole">
            <mc:AlternateContent xmlns:mc="http://schemas.openxmlformats.org/markup-compatibility/2006">
              <mc:Choice xmlns:v="urn:schemas-microsoft-com:vml" Requires="v">
                <p:oleObj spid="_x0000_s2066" name="Bitmap Image" r:id="rId3" imgW="3375720" imgH="2225160" progId="Paint.Picture">
                  <p:embed/>
                </p:oleObj>
              </mc:Choice>
              <mc:Fallback>
                <p:oleObj name="Bitmap Image" r:id="rId3" imgW="3375720" imgH="2225160" progId="Paint.Picture">
                  <p:embed/>
                  <p:pic>
                    <p:nvPicPr>
                      <p:cNvPr id="5" name="Object 4">
                        <a:extLst>
                          <a:ext uri="{FF2B5EF4-FFF2-40B4-BE49-F238E27FC236}">
                            <a16:creationId xmlns:a16="http://schemas.microsoft.com/office/drawing/2014/main" id="{90992721-FE5E-4D48-8554-5054A8558098}"/>
                          </a:ext>
                        </a:extLst>
                      </p:cNvPr>
                      <p:cNvPicPr/>
                      <p:nvPr/>
                    </p:nvPicPr>
                    <p:blipFill>
                      <a:blip r:embed="rId4"/>
                      <a:stretch>
                        <a:fillRect/>
                      </a:stretch>
                    </p:blipFill>
                    <p:spPr>
                      <a:xfrm>
                        <a:off x="449232" y="2111398"/>
                        <a:ext cx="2541245" cy="1675835"/>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BA3B3090-E67C-47BA-B258-DDEFC5168674}"/>
              </a:ext>
            </a:extLst>
          </p:cNvPr>
          <p:cNvSpPr txBox="1"/>
          <p:nvPr/>
        </p:nvSpPr>
        <p:spPr>
          <a:xfrm>
            <a:off x="6375124" y="906476"/>
            <a:ext cx="4320732" cy="1169551"/>
          </a:xfrm>
          <a:prstGeom prst="rect">
            <a:avLst/>
          </a:prstGeom>
          <a:noFill/>
        </p:spPr>
        <p:txBody>
          <a:bodyPr wrap="square" rtlCol="0">
            <a:spAutoFit/>
          </a:bodyPr>
          <a:lstStyle/>
          <a:p>
            <a:r>
              <a:rPr lang="en-US" sz="1400"/>
              <a:t>Semi-conductors won’t conduct because their bands don’t overlap, and so are filled.  But, we can dope them to change this situation.  Nice thing about this is that we can change the doping to fill as much of the (ultimately) conducting band as we want.</a:t>
            </a:r>
          </a:p>
        </p:txBody>
      </p:sp>
      <p:graphicFrame>
        <p:nvGraphicFramePr>
          <p:cNvPr id="10" name="Object 9">
            <a:extLst>
              <a:ext uri="{FF2B5EF4-FFF2-40B4-BE49-F238E27FC236}">
                <a16:creationId xmlns:a16="http://schemas.microsoft.com/office/drawing/2014/main" id="{BB723129-1304-4B2C-B412-817436E63091}"/>
              </a:ext>
            </a:extLst>
          </p:cNvPr>
          <p:cNvGraphicFramePr>
            <a:graphicFrameLocks noChangeAspect="1"/>
          </p:cNvGraphicFramePr>
          <p:nvPr/>
        </p:nvGraphicFramePr>
        <p:xfrm>
          <a:off x="6478819" y="2031547"/>
          <a:ext cx="2541245" cy="1742193"/>
        </p:xfrm>
        <a:graphic>
          <a:graphicData uri="http://schemas.openxmlformats.org/presentationml/2006/ole">
            <mc:AlternateContent xmlns:mc="http://schemas.openxmlformats.org/markup-compatibility/2006">
              <mc:Choice xmlns:v="urn:schemas-microsoft-com:vml" Requires="v">
                <p:oleObj spid="_x0000_s2067" name="Bitmap Image" r:id="rId5" imgW="2156400" imgH="1478160" progId="Paint.Picture">
                  <p:embed/>
                </p:oleObj>
              </mc:Choice>
              <mc:Fallback>
                <p:oleObj name="Bitmap Image" r:id="rId5" imgW="2156400" imgH="1478160" progId="Paint.Picture">
                  <p:embed/>
                  <p:pic>
                    <p:nvPicPr>
                      <p:cNvPr id="10" name="Object 9">
                        <a:extLst>
                          <a:ext uri="{FF2B5EF4-FFF2-40B4-BE49-F238E27FC236}">
                            <a16:creationId xmlns:a16="http://schemas.microsoft.com/office/drawing/2014/main" id="{BB723129-1304-4B2C-B412-817436E63091}"/>
                          </a:ext>
                        </a:extLst>
                      </p:cNvPr>
                      <p:cNvPicPr/>
                      <p:nvPr/>
                    </p:nvPicPr>
                    <p:blipFill>
                      <a:blip r:embed="rId6"/>
                      <a:stretch>
                        <a:fillRect/>
                      </a:stretch>
                    </p:blipFill>
                    <p:spPr>
                      <a:xfrm>
                        <a:off x="6478819" y="2031547"/>
                        <a:ext cx="2541245" cy="1742193"/>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269024FF-075A-4DAE-9EA7-9D1E46F0827D}"/>
              </a:ext>
            </a:extLst>
          </p:cNvPr>
          <p:cNvGraphicFramePr>
            <a:graphicFrameLocks noChangeAspect="1"/>
          </p:cNvGraphicFramePr>
          <p:nvPr/>
        </p:nvGraphicFramePr>
        <p:xfrm>
          <a:off x="3640594" y="5162645"/>
          <a:ext cx="2362920" cy="1619939"/>
        </p:xfrm>
        <a:graphic>
          <a:graphicData uri="http://schemas.openxmlformats.org/presentationml/2006/ole">
            <mc:AlternateContent xmlns:mc="http://schemas.openxmlformats.org/markup-compatibility/2006">
              <mc:Choice xmlns:v="urn:schemas-microsoft-com:vml" Requires="v">
                <p:oleObj spid="_x0000_s2068" name="Bitmap Image" r:id="rId7" imgW="2156400" imgH="1478160" progId="Paint.Picture">
                  <p:embed/>
                </p:oleObj>
              </mc:Choice>
              <mc:Fallback>
                <p:oleObj name="Bitmap Image" r:id="rId7" imgW="2156400" imgH="1478160" progId="Paint.Picture">
                  <p:embed/>
                  <p:pic>
                    <p:nvPicPr>
                      <p:cNvPr id="19" name="Object 18">
                        <a:extLst>
                          <a:ext uri="{FF2B5EF4-FFF2-40B4-BE49-F238E27FC236}">
                            <a16:creationId xmlns:a16="http://schemas.microsoft.com/office/drawing/2014/main" id="{269024FF-075A-4DAE-9EA7-9D1E46F0827D}"/>
                          </a:ext>
                        </a:extLst>
                      </p:cNvPr>
                      <p:cNvPicPr/>
                      <p:nvPr/>
                    </p:nvPicPr>
                    <p:blipFill>
                      <a:blip r:embed="rId8"/>
                      <a:stretch>
                        <a:fillRect/>
                      </a:stretch>
                    </p:blipFill>
                    <p:spPr>
                      <a:xfrm>
                        <a:off x="3640594" y="5162645"/>
                        <a:ext cx="2362920" cy="1619939"/>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687EABB1-FA42-4F62-A3AC-D79171480EDB}"/>
              </a:ext>
            </a:extLst>
          </p:cNvPr>
          <p:cNvGraphicFramePr>
            <a:graphicFrameLocks noChangeAspect="1"/>
          </p:cNvGraphicFramePr>
          <p:nvPr/>
        </p:nvGraphicFramePr>
        <p:xfrm>
          <a:off x="9406320" y="5081783"/>
          <a:ext cx="2510787" cy="1721312"/>
        </p:xfrm>
        <a:graphic>
          <a:graphicData uri="http://schemas.openxmlformats.org/presentationml/2006/ole">
            <mc:AlternateContent xmlns:mc="http://schemas.openxmlformats.org/markup-compatibility/2006">
              <mc:Choice xmlns:v="urn:schemas-microsoft-com:vml" Requires="v">
                <p:oleObj spid="_x0000_s2069" name="Bitmap Image" r:id="rId9" imgW="2156400" imgH="1478160" progId="Paint.Picture">
                  <p:embed/>
                </p:oleObj>
              </mc:Choice>
              <mc:Fallback>
                <p:oleObj name="Bitmap Image" r:id="rId9" imgW="2156400" imgH="1478160" progId="Paint.Picture">
                  <p:embed/>
                  <p:pic>
                    <p:nvPicPr>
                      <p:cNvPr id="20" name="Object 19">
                        <a:extLst>
                          <a:ext uri="{FF2B5EF4-FFF2-40B4-BE49-F238E27FC236}">
                            <a16:creationId xmlns:a16="http://schemas.microsoft.com/office/drawing/2014/main" id="{687EABB1-FA42-4F62-A3AC-D79171480EDB}"/>
                          </a:ext>
                        </a:extLst>
                      </p:cNvPr>
                      <p:cNvPicPr/>
                      <p:nvPr/>
                    </p:nvPicPr>
                    <p:blipFill>
                      <a:blip r:embed="rId10"/>
                      <a:stretch>
                        <a:fillRect/>
                      </a:stretch>
                    </p:blipFill>
                    <p:spPr>
                      <a:xfrm>
                        <a:off x="9406320" y="5081783"/>
                        <a:ext cx="2510787" cy="1721312"/>
                      </a:xfrm>
                      <a:prstGeom prst="rect">
                        <a:avLst/>
                      </a:prstGeom>
                    </p:spPr>
                  </p:pic>
                </p:oleObj>
              </mc:Fallback>
            </mc:AlternateContent>
          </a:graphicData>
        </a:graphic>
      </p:graphicFrame>
      <p:sp>
        <p:nvSpPr>
          <p:cNvPr id="15" name="Freeform: Shape 14">
            <a:extLst>
              <a:ext uri="{FF2B5EF4-FFF2-40B4-BE49-F238E27FC236}">
                <a16:creationId xmlns:a16="http://schemas.microsoft.com/office/drawing/2014/main" id="{D57A7C6E-F3C1-498D-83FE-4531EC8B27A3}"/>
              </a:ext>
            </a:extLst>
          </p:cNvPr>
          <p:cNvSpPr/>
          <p:nvPr/>
        </p:nvSpPr>
        <p:spPr>
          <a:xfrm>
            <a:off x="8250580" y="3916806"/>
            <a:ext cx="1006542" cy="1923051"/>
          </a:xfrm>
          <a:custGeom>
            <a:avLst/>
            <a:gdLst>
              <a:gd name="connsiteX0" fmla="*/ 0 w 974284"/>
              <a:gd name="connsiteY0" fmla="*/ 0 h 1743958"/>
              <a:gd name="connsiteX1" fmla="*/ 9426 w 974284"/>
              <a:gd name="connsiteY1" fmla="*/ 612742 h 1743958"/>
              <a:gd name="connsiteX2" fmla="*/ 28280 w 974284"/>
              <a:gd name="connsiteY2" fmla="*/ 669303 h 1743958"/>
              <a:gd name="connsiteX3" fmla="*/ 47134 w 974284"/>
              <a:gd name="connsiteY3" fmla="*/ 744717 h 1743958"/>
              <a:gd name="connsiteX4" fmla="*/ 56560 w 974284"/>
              <a:gd name="connsiteY4" fmla="*/ 782424 h 1743958"/>
              <a:gd name="connsiteX5" fmla="*/ 75414 w 974284"/>
              <a:gd name="connsiteY5" fmla="*/ 810705 h 1743958"/>
              <a:gd name="connsiteX6" fmla="*/ 84841 w 974284"/>
              <a:gd name="connsiteY6" fmla="*/ 838985 h 1743958"/>
              <a:gd name="connsiteX7" fmla="*/ 103694 w 974284"/>
              <a:gd name="connsiteY7" fmla="*/ 876692 h 1743958"/>
              <a:gd name="connsiteX8" fmla="*/ 122548 w 974284"/>
              <a:gd name="connsiteY8" fmla="*/ 923827 h 1743958"/>
              <a:gd name="connsiteX9" fmla="*/ 179109 w 974284"/>
              <a:gd name="connsiteY9" fmla="*/ 1036948 h 1743958"/>
              <a:gd name="connsiteX10" fmla="*/ 197962 w 974284"/>
              <a:gd name="connsiteY10" fmla="*/ 1074655 h 1743958"/>
              <a:gd name="connsiteX11" fmla="*/ 216816 w 974284"/>
              <a:gd name="connsiteY11" fmla="*/ 1131216 h 1743958"/>
              <a:gd name="connsiteX12" fmla="*/ 245096 w 974284"/>
              <a:gd name="connsiteY12" fmla="*/ 1168923 h 1743958"/>
              <a:gd name="connsiteX13" fmla="*/ 301657 w 974284"/>
              <a:gd name="connsiteY13" fmla="*/ 1282045 h 1743958"/>
              <a:gd name="connsiteX14" fmla="*/ 320511 w 974284"/>
              <a:gd name="connsiteY14" fmla="*/ 1319752 h 1743958"/>
              <a:gd name="connsiteX15" fmla="*/ 339365 w 974284"/>
              <a:gd name="connsiteY15" fmla="*/ 1348033 h 1743958"/>
              <a:gd name="connsiteX16" fmla="*/ 386499 w 974284"/>
              <a:gd name="connsiteY16" fmla="*/ 1414020 h 1743958"/>
              <a:gd name="connsiteX17" fmla="*/ 433633 w 974284"/>
              <a:gd name="connsiteY17" fmla="*/ 1470581 h 1743958"/>
              <a:gd name="connsiteX18" fmla="*/ 461913 w 974284"/>
              <a:gd name="connsiteY18" fmla="*/ 1498862 h 1743958"/>
              <a:gd name="connsiteX19" fmla="*/ 546754 w 974284"/>
              <a:gd name="connsiteY19" fmla="*/ 1545996 h 1743958"/>
              <a:gd name="connsiteX20" fmla="*/ 659876 w 974284"/>
              <a:gd name="connsiteY20" fmla="*/ 1630837 h 1743958"/>
              <a:gd name="connsiteX21" fmla="*/ 716437 w 974284"/>
              <a:gd name="connsiteY21" fmla="*/ 1649690 h 1743958"/>
              <a:gd name="connsiteX22" fmla="*/ 782424 w 974284"/>
              <a:gd name="connsiteY22" fmla="*/ 1677971 h 1743958"/>
              <a:gd name="connsiteX23" fmla="*/ 838985 w 974284"/>
              <a:gd name="connsiteY23" fmla="*/ 1696824 h 1743958"/>
              <a:gd name="connsiteX24" fmla="*/ 904973 w 974284"/>
              <a:gd name="connsiteY24" fmla="*/ 1715678 h 1743958"/>
              <a:gd name="connsiteX25" fmla="*/ 867266 w 974284"/>
              <a:gd name="connsiteY25" fmla="*/ 1725105 h 1743958"/>
              <a:gd name="connsiteX26" fmla="*/ 782424 w 974284"/>
              <a:gd name="connsiteY26" fmla="*/ 1743958 h 1743958"/>
              <a:gd name="connsiteX27" fmla="*/ 970960 w 974284"/>
              <a:gd name="connsiteY27" fmla="*/ 1734532 h 1743958"/>
              <a:gd name="connsiteX28" fmla="*/ 961534 w 974284"/>
              <a:gd name="connsiteY28" fmla="*/ 1706251 h 1743958"/>
              <a:gd name="connsiteX29" fmla="*/ 904973 w 974284"/>
              <a:gd name="connsiteY29" fmla="*/ 1649690 h 1743958"/>
              <a:gd name="connsiteX30" fmla="*/ 857839 w 974284"/>
              <a:gd name="connsiteY30" fmla="*/ 1564849 h 1743958"/>
              <a:gd name="connsiteX31" fmla="*/ 838985 w 974284"/>
              <a:gd name="connsiteY31" fmla="*/ 1536569 h 1743958"/>
              <a:gd name="connsiteX32" fmla="*/ 820132 w 974284"/>
              <a:gd name="connsiteY32" fmla="*/ 1480008 h 1743958"/>
              <a:gd name="connsiteX33" fmla="*/ 829558 w 974284"/>
              <a:gd name="connsiteY33" fmla="*/ 1517715 h 1743958"/>
              <a:gd name="connsiteX34" fmla="*/ 848412 w 974284"/>
              <a:gd name="connsiteY34" fmla="*/ 1545996 h 1743958"/>
              <a:gd name="connsiteX35" fmla="*/ 867266 w 974284"/>
              <a:gd name="connsiteY35" fmla="*/ 1602556 h 1743958"/>
              <a:gd name="connsiteX36" fmla="*/ 886119 w 974284"/>
              <a:gd name="connsiteY36" fmla="*/ 1659117 h 1743958"/>
              <a:gd name="connsiteX37" fmla="*/ 895546 w 974284"/>
              <a:gd name="connsiteY37" fmla="*/ 1687398 h 1743958"/>
              <a:gd name="connsiteX38" fmla="*/ 904973 w 974284"/>
              <a:gd name="connsiteY38" fmla="*/ 1715678 h 1743958"/>
              <a:gd name="connsiteX39" fmla="*/ 923826 w 974284"/>
              <a:gd name="connsiteY39" fmla="*/ 1725105 h 1743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974284" h="1743958">
                <a:moveTo>
                  <a:pt x="0" y="0"/>
                </a:moveTo>
                <a:cubicBezTo>
                  <a:pt x="3142" y="204247"/>
                  <a:pt x="803" y="408653"/>
                  <a:pt x="9426" y="612742"/>
                </a:cubicBezTo>
                <a:cubicBezTo>
                  <a:pt x="10265" y="632598"/>
                  <a:pt x="22820" y="650194"/>
                  <a:pt x="28280" y="669303"/>
                </a:cubicBezTo>
                <a:cubicBezTo>
                  <a:pt x="35399" y="694218"/>
                  <a:pt x="40850" y="719579"/>
                  <a:pt x="47134" y="744717"/>
                </a:cubicBezTo>
                <a:cubicBezTo>
                  <a:pt x="50276" y="757286"/>
                  <a:pt x="49373" y="771644"/>
                  <a:pt x="56560" y="782424"/>
                </a:cubicBezTo>
                <a:cubicBezTo>
                  <a:pt x="62845" y="791851"/>
                  <a:pt x="70347" y="800571"/>
                  <a:pt x="75414" y="810705"/>
                </a:cubicBezTo>
                <a:cubicBezTo>
                  <a:pt x="79858" y="819593"/>
                  <a:pt x="80927" y="829852"/>
                  <a:pt x="84841" y="838985"/>
                </a:cubicBezTo>
                <a:cubicBezTo>
                  <a:pt x="90377" y="851901"/>
                  <a:pt x="97987" y="863851"/>
                  <a:pt x="103694" y="876692"/>
                </a:cubicBezTo>
                <a:cubicBezTo>
                  <a:pt x="110567" y="892156"/>
                  <a:pt x="115457" y="908463"/>
                  <a:pt x="122548" y="923827"/>
                </a:cubicBezTo>
                <a:cubicBezTo>
                  <a:pt x="122568" y="923870"/>
                  <a:pt x="169672" y="1018073"/>
                  <a:pt x="179109" y="1036948"/>
                </a:cubicBezTo>
                <a:cubicBezTo>
                  <a:pt x="185393" y="1049517"/>
                  <a:pt x="193518" y="1061324"/>
                  <a:pt x="197962" y="1074655"/>
                </a:cubicBezTo>
                <a:cubicBezTo>
                  <a:pt x="204247" y="1093509"/>
                  <a:pt x="207928" y="1113441"/>
                  <a:pt x="216816" y="1131216"/>
                </a:cubicBezTo>
                <a:cubicBezTo>
                  <a:pt x="223842" y="1145269"/>
                  <a:pt x="237180" y="1155352"/>
                  <a:pt x="245096" y="1168923"/>
                </a:cubicBezTo>
                <a:cubicBezTo>
                  <a:pt x="245112" y="1168950"/>
                  <a:pt x="292223" y="1263177"/>
                  <a:pt x="301657" y="1282045"/>
                </a:cubicBezTo>
                <a:cubicBezTo>
                  <a:pt x="307942" y="1294614"/>
                  <a:pt x="312716" y="1308059"/>
                  <a:pt x="320511" y="1319752"/>
                </a:cubicBezTo>
                <a:cubicBezTo>
                  <a:pt x="326796" y="1329179"/>
                  <a:pt x="333744" y="1338196"/>
                  <a:pt x="339365" y="1348033"/>
                </a:cubicBezTo>
                <a:cubicBezTo>
                  <a:pt x="372452" y="1405936"/>
                  <a:pt x="340433" y="1367956"/>
                  <a:pt x="386499" y="1414020"/>
                </a:cubicBezTo>
                <a:cubicBezTo>
                  <a:pt x="402337" y="1461539"/>
                  <a:pt x="385692" y="1429489"/>
                  <a:pt x="433633" y="1470581"/>
                </a:cubicBezTo>
                <a:cubicBezTo>
                  <a:pt x="443755" y="1479257"/>
                  <a:pt x="451390" y="1490677"/>
                  <a:pt x="461913" y="1498862"/>
                </a:cubicBezTo>
                <a:cubicBezTo>
                  <a:pt x="510533" y="1536678"/>
                  <a:pt x="504086" y="1531773"/>
                  <a:pt x="546754" y="1545996"/>
                </a:cubicBezTo>
                <a:cubicBezTo>
                  <a:pt x="591858" y="1591100"/>
                  <a:pt x="592010" y="1596904"/>
                  <a:pt x="659876" y="1630837"/>
                </a:cubicBezTo>
                <a:cubicBezTo>
                  <a:pt x="677651" y="1639725"/>
                  <a:pt x="716437" y="1649690"/>
                  <a:pt x="716437" y="1649690"/>
                </a:cubicBezTo>
                <a:cubicBezTo>
                  <a:pt x="761302" y="1679601"/>
                  <a:pt x="727087" y="1661370"/>
                  <a:pt x="782424" y="1677971"/>
                </a:cubicBezTo>
                <a:cubicBezTo>
                  <a:pt x="801459" y="1683682"/>
                  <a:pt x="819705" y="1692004"/>
                  <a:pt x="838985" y="1696824"/>
                </a:cubicBezTo>
                <a:cubicBezTo>
                  <a:pt x="886332" y="1708661"/>
                  <a:pt x="864401" y="1702154"/>
                  <a:pt x="904973" y="1715678"/>
                </a:cubicBezTo>
                <a:cubicBezTo>
                  <a:pt x="892404" y="1718820"/>
                  <a:pt x="880181" y="1724072"/>
                  <a:pt x="867266" y="1725105"/>
                </a:cubicBezTo>
                <a:cubicBezTo>
                  <a:pt x="678250" y="1740227"/>
                  <a:pt x="576697" y="1726815"/>
                  <a:pt x="782424" y="1743958"/>
                </a:cubicBezTo>
                <a:cubicBezTo>
                  <a:pt x="845269" y="1740816"/>
                  <a:pt x="909386" y="1747495"/>
                  <a:pt x="970960" y="1734532"/>
                </a:cubicBezTo>
                <a:cubicBezTo>
                  <a:pt x="980684" y="1732485"/>
                  <a:pt x="966464" y="1714879"/>
                  <a:pt x="961534" y="1706251"/>
                </a:cubicBezTo>
                <a:cubicBezTo>
                  <a:pt x="939949" y="1668477"/>
                  <a:pt x="936595" y="1670772"/>
                  <a:pt x="904973" y="1649690"/>
                </a:cubicBezTo>
                <a:cubicBezTo>
                  <a:pt x="888381" y="1599914"/>
                  <a:pt x="901057" y="1629676"/>
                  <a:pt x="857839" y="1564849"/>
                </a:cubicBezTo>
                <a:lnTo>
                  <a:pt x="838985" y="1536569"/>
                </a:lnTo>
                <a:cubicBezTo>
                  <a:pt x="832701" y="1517715"/>
                  <a:pt x="815312" y="1460728"/>
                  <a:pt x="820132" y="1480008"/>
                </a:cubicBezTo>
                <a:cubicBezTo>
                  <a:pt x="823274" y="1492577"/>
                  <a:pt x="824455" y="1505807"/>
                  <a:pt x="829558" y="1517715"/>
                </a:cubicBezTo>
                <a:cubicBezTo>
                  <a:pt x="834021" y="1528129"/>
                  <a:pt x="843810" y="1535643"/>
                  <a:pt x="848412" y="1545996"/>
                </a:cubicBezTo>
                <a:cubicBezTo>
                  <a:pt x="856483" y="1564156"/>
                  <a:pt x="860982" y="1583703"/>
                  <a:pt x="867266" y="1602556"/>
                </a:cubicBezTo>
                <a:lnTo>
                  <a:pt x="886119" y="1659117"/>
                </a:lnTo>
                <a:lnTo>
                  <a:pt x="895546" y="1687398"/>
                </a:lnTo>
                <a:cubicBezTo>
                  <a:pt x="898688" y="1696825"/>
                  <a:pt x="896086" y="1711234"/>
                  <a:pt x="904973" y="1715678"/>
                </a:cubicBezTo>
                <a:lnTo>
                  <a:pt x="923826" y="1725105"/>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E3D49C53-A8D7-4514-B09D-4B1AFEABD04A}"/>
              </a:ext>
            </a:extLst>
          </p:cNvPr>
          <p:cNvSpPr/>
          <p:nvPr/>
        </p:nvSpPr>
        <p:spPr>
          <a:xfrm>
            <a:off x="6089715" y="3893270"/>
            <a:ext cx="1300899" cy="1923068"/>
          </a:xfrm>
          <a:custGeom>
            <a:avLst/>
            <a:gdLst>
              <a:gd name="connsiteX0" fmla="*/ 1300899 w 1300899"/>
              <a:gd name="connsiteY0" fmla="*/ 0 h 1923068"/>
              <a:gd name="connsiteX1" fmla="*/ 1282046 w 1300899"/>
              <a:gd name="connsiteY1" fmla="*/ 47134 h 1923068"/>
              <a:gd name="connsiteX2" fmla="*/ 1244339 w 1300899"/>
              <a:gd name="connsiteY2" fmla="*/ 197963 h 1923068"/>
              <a:gd name="connsiteX3" fmla="*/ 1234912 w 1300899"/>
              <a:gd name="connsiteY3" fmla="*/ 235670 h 1923068"/>
              <a:gd name="connsiteX4" fmla="*/ 1206631 w 1300899"/>
              <a:gd name="connsiteY4" fmla="*/ 329938 h 1923068"/>
              <a:gd name="connsiteX5" fmla="*/ 1197205 w 1300899"/>
              <a:gd name="connsiteY5" fmla="*/ 358219 h 1923068"/>
              <a:gd name="connsiteX6" fmla="*/ 1187778 w 1300899"/>
              <a:gd name="connsiteY6" fmla="*/ 414779 h 1923068"/>
              <a:gd name="connsiteX7" fmla="*/ 1178351 w 1300899"/>
              <a:gd name="connsiteY7" fmla="*/ 443060 h 1923068"/>
              <a:gd name="connsiteX8" fmla="*/ 1168924 w 1300899"/>
              <a:gd name="connsiteY8" fmla="*/ 490194 h 1923068"/>
              <a:gd name="connsiteX9" fmla="*/ 1150071 w 1300899"/>
              <a:gd name="connsiteY9" fmla="*/ 518474 h 1923068"/>
              <a:gd name="connsiteX10" fmla="*/ 1131217 w 1300899"/>
              <a:gd name="connsiteY10" fmla="*/ 612742 h 1923068"/>
              <a:gd name="connsiteX11" fmla="*/ 1121790 w 1300899"/>
              <a:gd name="connsiteY11" fmla="*/ 650450 h 1923068"/>
              <a:gd name="connsiteX12" fmla="*/ 1112363 w 1300899"/>
              <a:gd name="connsiteY12" fmla="*/ 725864 h 1923068"/>
              <a:gd name="connsiteX13" fmla="*/ 1093510 w 1300899"/>
              <a:gd name="connsiteY13" fmla="*/ 782425 h 1923068"/>
              <a:gd name="connsiteX14" fmla="*/ 1084083 w 1300899"/>
              <a:gd name="connsiteY14" fmla="*/ 829559 h 1923068"/>
              <a:gd name="connsiteX15" fmla="*/ 1065229 w 1300899"/>
              <a:gd name="connsiteY15" fmla="*/ 886120 h 1923068"/>
              <a:gd name="connsiteX16" fmla="*/ 1055803 w 1300899"/>
              <a:gd name="connsiteY16" fmla="*/ 914400 h 1923068"/>
              <a:gd name="connsiteX17" fmla="*/ 1036949 w 1300899"/>
              <a:gd name="connsiteY17" fmla="*/ 970961 h 1923068"/>
              <a:gd name="connsiteX18" fmla="*/ 1027522 w 1300899"/>
              <a:gd name="connsiteY18" fmla="*/ 999241 h 1923068"/>
              <a:gd name="connsiteX19" fmla="*/ 1008669 w 1300899"/>
              <a:gd name="connsiteY19" fmla="*/ 1046375 h 1923068"/>
              <a:gd name="connsiteX20" fmla="*/ 999242 w 1300899"/>
              <a:gd name="connsiteY20" fmla="*/ 1102936 h 1923068"/>
              <a:gd name="connsiteX21" fmla="*/ 961534 w 1300899"/>
              <a:gd name="connsiteY21" fmla="*/ 1159497 h 1923068"/>
              <a:gd name="connsiteX22" fmla="*/ 952108 w 1300899"/>
              <a:gd name="connsiteY22" fmla="*/ 1187777 h 1923068"/>
              <a:gd name="connsiteX23" fmla="*/ 933254 w 1300899"/>
              <a:gd name="connsiteY23" fmla="*/ 1216058 h 1923068"/>
              <a:gd name="connsiteX24" fmla="*/ 886120 w 1300899"/>
              <a:gd name="connsiteY24" fmla="*/ 1291472 h 1923068"/>
              <a:gd name="connsiteX25" fmla="*/ 876693 w 1300899"/>
              <a:gd name="connsiteY25" fmla="*/ 1319753 h 1923068"/>
              <a:gd name="connsiteX26" fmla="*/ 829559 w 1300899"/>
              <a:gd name="connsiteY26" fmla="*/ 1376314 h 1923068"/>
              <a:gd name="connsiteX27" fmla="*/ 782425 w 1300899"/>
              <a:gd name="connsiteY27" fmla="*/ 1451728 h 1923068"/>
              <a:gd name="connsiteX28" fmla="*/ 763572 w 1300899"/>
              <a:gd name="connsiteY28" fmla="*/ 1480008 h 1923068"/>
              <a:gd name="connsiteX29" fmla="*/ 697584 w 1300899"/>
              <a:gd name="connsiteY29" fmla="*/ 1545996 h 1923068"/>
              <a:gd name="connsiteX30" fmla="*/ 631596 w 1300899"/>
              <a:gd name="connsiteY30" fmla="*/ 1593130 h 1923068"/>
              <a:gd name="connsiteX31" fmla="*/ 584462 w 1300899"/>
              <a:gd name="connsiteY31" fmla="*/ 1621410 h 1923068"/>
              <a:gd name="connsiteX32" fmla="*/ 556182 w 1300899"/>
              <a:gd name="connsiteY32" fmla="*/ 1630837 h 1923068"/>
              <a:gd name="connsiteX33" fmla="*/ 499621 w 1300899"/>
              <a:gd name="connsiteY33" fmla="*/ 1668544 h 1923068"/>
              <a:gd name="connsiteX34" fmla="*/ 461914 w 1300899"/>
              <a:gd name="connsiteY34" fmla="*/ 1687398 h 1923068"/>
              <a:gd name="connsiteX35" fmla="*/ 395926 w 1300899"/>
              <a:gd name="connsiteY35" fmla="*/ 1725105 h 1923068"/>
              <a:gd name="connsiteX36" fmla="*/ 339365 w 1300899"/>
              <a:gd name="connsiteY36" fmla="*/ 1734532 h 1923068"/>
              <a:gd name="connsiteX37" fmla="*/ 273378 w 1300899"/>
              <a:gd name="connsiteY37" fmla="*/ 1753386 h 1923068"/>
              <a:gd name="connsiteX38" fmla="*/ 245097 w 1300899"/>
              <a:gd name="connsiteY38" fmla="*/ 1762812 h 1923068"/>
              <a:gd name="connsiteX39" fmla="*/ 197963 w 1300899"/>
              <a:gd name="connsiteY39" fmla="*/ 1772239 h 1923068"/>
              <a:gd name="connsiteX40" fmla="*/ 169683 w 1300899"/>
              <a:gd name="connsiteY40" fmla="*/ 1781666 h 1923068"/>
              <a:gd name="connsiteX41" fmla="*/ 94269 w 1300899"/>
              <a:gd name="connsiteY41" fmla="*/ 1800520 h 1923068"/>
              <a:gd name="connsiteX42" fmla="*/ 65988 w 1300899"/>
              <a:gd name="connsiteY42" fmla="*/ 1819373 h 1923068"/>
              <a:gd name="connsiteX43" fmla="*/ 37708 w 1300899"/>
              <a:gd name="connsiteY43" fmla="*/ 1828800 h 1923068"/>
              <a:gd name="connsiteX44" fmla="*/ 65988 w 1300899"/>
              <a:gd name="connsiteY44" fmla="*/ 1847654 h 1923068"/>
              <a:gd name="connsiteX45" fmla="*/ 141403 w 1300899"/>
              <a:gd name="connsiteY45" fmla="*/ 1866507 h 1923068"/>
              <a:gd name="connsiteX46" fmla="*/ 226244 w 1300899"/>
              <a:gd name="connsiteY46" fmla="*/ 1885361 h 1923068"/>
              <a:gd name="connsiteX47" fmla="*/ 263951 w 1300899"/>
              <a:gd name="connsiteY47" fmla="*/ 1894788 h 1923068"/>
              <a:gd name="connsiteX48" fmla="*/ 320512 w 1300899"/>
              <a:gd name="connsiteY48" fmla="*/ 1913641 h 1923068"/>
              <a:gd name="connsiteX49" fmla="*/ 273378 w 1300899"/>
              <a:gd name="connsiteY49" fmla="*/ 1923068 h 1923068"/>
              <a:gd name="connsiteX50" fmla="*/ 245097 w 1300899"/>
              <a:gd name="connsiteY50" fmla="*/ 1913641 h 1923068"/>
              <a:gd name="connsiteX51" fmla="*/ 188537 w 1300899"/>
              <a:gd name="connsiteY51" fmla="*/ 1904215 h 1923068"/>
              <a:gd name="connsiteX52" fmla="*/ 160256 w 1300899"/>
              <a:gd name="connsiteY52" fmla="*/ 1894788 h 1923068"/>
              <a:gd name="connsiteX53" fmla="*/ 122549 w 1300899"/>
              <a:gd name="connsiteY53" fmla="*/ 1885361 h 1923068"/>
              <a:gd name="connsiteX54" fmla="*/ 56561 w 1300899"/>
              <a:gd name="connsiteY54" fmla="*/ 1847654 h 1923068"/>
              <a:gd name="connsiteX55" fmla="*/ 0 w 1300899"/>
              <a:gd name="connsiteY55" fmla="*/ 1828800 h 1923068"/>
              <a:gd name="connsiteX56" fmla="*/ 28281 w 1300899"/>
              <a:gd name="connsiteY56" fmla="*/ 1762812 h 1923068"/>
              <a:gd name="connsiteX57" fmla="*/ 56561 w 1300899"/>
              <a:gd name="connsiteY57" fmla="*/ 1743959 h 1923068"/>
              <a:gd name="connsiteX58" fmla="*/ 84842 w 1300899"/>
              <a:gd name="connsiteY58" fmla="*/ 1677971 h 1923068"/>
              <a:gd name="connsiteX59" fmla="*/ 103695 w 1300899"/>
              <a:gd name="connsiteY59" fmla="*/ 1649691 h 1923068"/>
              <a:gd name="connsiteX60" fmla="*/ 122549 w 1300899"/>
              <a:gd name="connsiteY60" fmla="*/ 1593130 h 1923068"/>
              <a:gd name="connsiteX61" fmla="*/ 103695 w 1300899"/>
              <a:gd name="connsiteY61" fmla="*/ 1668544 h 1923068"/>
              <a:gd name="connsiteX62" fmla="*/ 84842 w 1300899"/>
              <a:gd name="connsiteY62" fmla="*/ 1706252 h 1923068"/>
              <a:gd name="connsiteX63" fmla="*/ 65988 w 1300899"/>
              <a:gd name="connsiteY63" fmla="*/ 1734532 h 1923068"/>
              <a:gd name="connsiteX64" fmla="*/ 28281 w 1300899"/>
              <a:gd name="connsiteY64" fmla="*/ 1819373 h 1923068"/>
              <a:gd name="connsiteX65" fmla="*/ 37708 w 1300899"/>
              <a:gd name="connsiteY65" fmla="*/ 1847654 h 1923068"/>
              <a:gd name="connsiteX66" fmla="*/ 131976 w 1300899"/>
              <a:gd name="connsiteY66" fmla="*/ 1875934 h 1923068"/>
              <a:gd name="connsiteX67" fmla="*/ 235671 w 1300899"/>
              <a:gd name="connsiteY67" fmla="*/ 1904215 h 1923068"/>
              <a:gd name="connsiteX68" fmla="*/ 263951 w 1300899"/>
              <a:gd name="connsiteY68" fmla="*/ 1913641 h 1923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1300899" h="1923068">
                <a:moveTo>
                  <a:pt x="1300899" y="0"/>
                </a:moveTo>
                <a:cubicBezTo>
                  <a:pt x="1294615" y="15711"/>
                  <a:pt x="1286821" y="30900"/>
                  <a:pt x="1282046" y="47134"/>
                </a:cubicBezTo>
                <a:cubicBezTo>
                  <a:pt x="1282017" y="47233"/>
                  <a:pt x="1252727" y="164412"/>
                  <a:pt x="1244339" y="197963"/>
                </a:cubicBezTo>
                <a:cubicBezTo>
                  <a:pt x="1241197" y="210532"/>
                  <a:pt x="1239009" y="223379"/>
                  <a:pt x="1234912" y="235670"/>
                </a:cubicBezTo>
                <a:cubicBezTo>
                  <a:pt x="1190125" y="370028"/>
                  <a:pt x="1235113" y="230246"/>
                  <a:pt x="1206631" y="329938"/>
                </a:cubicBezTo>
                <a:cubicBezTo>
                  <a:pt x="1203901" y="339493"/>
                  <a:pt x="1199361" y="348519"/>
                  <a:pt x="1197205" y="358219"/>
                </a:cubicBezTo>
                <a:cubicBezTo>
                  <a:pt x="1193059" y="376877"/>
                  <a:pt x="1191924" y="396121"/>
                  <a:pt x="1187778" y="414779"/>
                </a:cubicBezTo>
                <a:cubicBezTo>
                  <a:pt x="1185622" y="424479"/>
                  <a:pt x="1180761" y="433420"/>
                  <a:pt x="1178351" y="443060"/>
                </a:cubicBezTo>
                <a:cubicBezTo>
                  <a:pt x="1174465" y="458604"/>
                  <a:pt x="1174550" y="475192"/>
                  <a:pt x="1168924" y="490194"/>
                </a:cubicBezTo>
                <a:cubicBezTo>
                  <a:pt x="1164946" y="500802"/>
                  <a:pt x="1156355" y="509047"/>
                  <a:pt x="1150071" y="518474"/>
                </a:cubicBezTo>
                <a:cubicBezTo>
                  <a:pt x="1128174" y="606061"/>
                  <a:pt x="1154331" y="497174"/>
                  <a:pt x="1131217" y="612742"/>
                </a:cubicBezTo>
                <a:cubicBezTo>
                  <a:pt x="1128676" y="625447"/>
                  <a:pt x="1123920" y="637670"/>
                  <a:pt x="1121790" y="650450"/>
                </a:cubicBezTo>
                <a:cubicBezTo>
                  <a:pt x="1117625" y="675439"/>
                  <a:pt x="1117671" y="701093"/>
                  <a:pt x="1112363" y="725864"/>
                </a:cubicBezTo>
                <a:cubicBezTo>
                  <a:pt x="1108199" y="745296"/>
                  <a:pt x="1097408" y="762938"/>
                  <a:pt x="1093510" y="782425"/>
                </a:cubicBezTo>
                <a:cubicBezTo>
                  <a:pt x="1090368" y="798136"/>
                  <a:pt x="1088299" y="814101"/>
                  <a:pt x="1084083" y="829559"/>
                </a:cubicBezTo>
                <a:cubicBezTo>
                  <a:pt x="1078854" y="848732"/>
                  <a:pt x="1071513" y="867266"/>
                  <a:pt x="1065229" y="886120"/>
                </a:cubicBezTo>
                <a:lnTo>
                  <a:pt x="1055803" y="914400"/>
                </a:lnTo>
                <a:lnTo>
                  <a:pt x="1036949" y="970961"/>
                </a:lnTo>
                <a:cubicBezTo>
                  <a:pt x="1033807" y="980388"/>
                  <a:pt x="1031212" y="990015"/>
                  <a:pt x="1027522" y="999241"/>
                </a:cubicBezTo>
                <a:lnTo>
                  <a:pt x="1008669" y="1046375"/>
                </a:lnTo>
                <a:cubicBezTo>
                  <a:pt x="1005527" y="1065229"/>
                  <a:pt x="1006594" y="1085293"/>
                  <a:pt x="999242" y="1102936"/>
                </a:cubicBezTo>
                <a:cubicBezTo>
                  <a:pt x="990527" y="1123852"/>
                  <a:pt x="961534" y="1159497"/>
                  <a:pt x="961534" y="1159497"/>
                </a:cubicBezTo>
                <a:cubicBezTo>
                  <a:pt x="958392" y="1168924"/>
                  <a:pt x="956552" y="1178889"/>
                  <a:pt x="952108" y="1187777"/>
                </a:cubicBezTo>
                <a:cubicBezTo>
                  <a:pt x="947041" y="1197911"/>
                  <a:pt x="939259" y="1206450"/>
                  <a:pt x="933254" y="1216058"/>
                </a:cubicBezTo>
                <a:cubicBezTo>
                  <a:pt x="876417" y="1306998"/>
                  <a:pt x="929191" y="1226867"/>
                  <a:pt x="886120" y="1291472"/>
                </a:cubicBezTo>
                <a:cubicBezTo>
                  <a:pt x="882978" y="1300899"/>
                  <a:pt x="881137" y="1310865"/>
                  <a:pt x="876693" y="1319753"/>
                </a:cubicBezTo>
                <a:cubicBezTo>
                  <a:pt x="863569" y="1346002"/>
                  <a:pt x="850408" y="1355465"/>
                  <a:pt x="829559" y="1376314"/>
                </a:cubicBezTo>
                <a:cubicBezTo>
                  <a:pt x="812685" y="1426935"/>
                  <a:pt x="828535" y="1390247"/>
                  <a:pt x="782425" y="1451728"/>
                </a:cubicBezTo>
                <a:cubicBezTo>
                  <a:pt x="775627" y="1460792"/>
                  <a:pt x="771151" y="1471587"/>
                  <a:pt x="763572" y="1480008"/>
                </a:cubicBezTo>
                <a:cubicBezTo>
                  <a:pt x="742763" y="1503130"/>
                  <a:pt x="722470" y="1527332"/>
                  <a:pt x="697584" y="1545996"/>
                </a:cubicBezTo>
                <a:cubicBezTo>
                  <a:pt x="669931" y="1566736"/>
                  <a:pt x="659163" y="1575901"/>
                  <a:pt x="631596" y="1593130"/>
                </a:cubicBezTo>
                <a:cubicBezTo>
                  <a:pt x="616059" y="1602841"/>
                  <a:pt x="600850" y="1613216"/>
                  <a:pt x="584462" y="1621410"/>
                </a:cubicBezTo>
                <a:cubicBezTo>
                  <a:pt x="575574" y="1625854"/>
                  <a:pt x="564868" y="1626011"/>
                  <a:pt x="556182" y="1630837"/>
                </a:cubicBezTo>
                <a:cubicBezTo>
                  <a:pt x="536374" y="1641841"/>
                  <a:pt x="519888" y="1658410"/>
                  <a:pt x="499621" y="1668544"/>
                </a:cubicBezTo>
                <a:cubicBezTo>
                  <a:pt x="487052" y="1674829"/>
                  <a:pt x="474115" y="1680426"/>
                  <a:pt x="461914" y="1687398"/>
                </a:cubicBezTo>
                <a:cubicBezTo>
                  <a:pt x="436335" y="1702015"/>
                  <a:pt x="425913" y="1716109"/>
                  <a:pt x="395926" y="1725105"/>
                </a:cubicBezTo>
                <a:cubicBezTo>
                  <a:pt x="377618" y="1730597"/>
                  <a:pt x="358219" y="1731390"/>
                  <a:pt x="339365" y="1734532"/>
                </a:cubicBezTo>
                <a:cubicBezTo>
                  <a:pt x="271585" y="1757126"/>
                  <a:pt x="356201" y="1729723"/>
                  <a:pt x="273378" y="1753386"/>
                </a:cubicBezTo>
                <a:cubicBezTo>
                  <a:pt x="263823" y="1756116"/>
                  <a:pt x="254737" y="1760402"/>
                  <a:pt x="245097" y="1762812"/>
                </a:cubicBezTo>
                <a:cubicBezTo>
                  <a:pt x="229553" y="1766698"/>
                  <a:pt x="213507" y="1768353"/>
                  <a:pt x="197963" y="1772239"/>
                </a:cubicBezTo>
                <a:cubicBezTo>
                  <a:pt x="188323" y="1774649"/>
                  <a:pt x="179269" y="1779051"/>
                  <a:pt x="169683" y="1781666"/>
                </a:cubicBezTo>
                <a:cubicBezTo>
                  <a:pt x="144684" y="1788484"/>
                  <a:pt x="94269" y="1800520"/>
                  <a:pt x="94269" y="1800520"/>
                </a:cubicBezTo>
                <a:cubicBezTo>
                  <a:pt x="84842" y="1806804"/>
                  <a:pt x="76122" y="1814306"/>
                  <a:pt x="65988" y="1819373"/>
                </a:cubicBezTo>
                <a:cubicBezTo>
                  <a:pt x="57100" y="1823817"/>
                  <a:pt x="37708" y="1818863"/>
                  <a:pt x="37708" y="1828800"/>
                </a:cubicBezTo>
                <a:cubicBezTo>
                  <a:pt x="37708" y="1840130"/>
                  <a:pt x="55341" y="1843782"/>
                  <a:pt x="65988" y="1847654"/>
                </a:cubicBezTo>
                <a:cubicBezTo>
                  <a:pt x="90340" y="1856509"/>
                  <a:pt x="116265" y="1860223"/>
                  <a:pt x="141403" y="1866507"/>
                </a:cubicBezTo>
                <a:cubicBezTo>
                  <a:pt x="233399" y="1889506"/>
                  <a:pt x="118490" y="1861415"/>
                  <a:pt x="226244" y="1885361"/>
                </a:cubicBezTo>
                <a:cubicBezTo>
                  <a:pt x="238891" y="1888172"/>
                  <a:pt x="251542" y="1891065"/>
                  <a:pt x="263951" y="1894788"/>
                </a:cubicBezTo>
                <a:cubicBezTo>
                  <a:pt x="282986" y="1900499"/>
                  <a:pt x="320512" y="1913641"/>
                  <a:pt x="320512" y="1913641"/>
                </a:cubicBezTo>
                <a:cubicBezTo>
                  <a:pt x="304801" y="1916783"/>
                  <a:pt x="289400" y="1923068"/>
                  <a:pt x="273378" y="1923068"/>
                </a:cubicBezTo>
                <a:cubicBezTo>
                  <a:pt x="263441" y="1923068"/>
                  <a:pt x="254797" y="1915797"/>
                  <a:pt x="245097" y="1913641"/>
                </a:cubicBezTo>
                <a:cubicBezTo>
                  <a:pt x="226439" y="1909495"/>
                  <a:pt x="207390" y="1907357"/>
                  <a:pt x="188537" y="1904215"/>
                </a:cubicBezTo>
                <a:cubicBezTo>
                  <a:pt x="179110" y="1901073"/>
                  <a:pt x="169811" y="1897518"/>
                  <a:pt x="160256" y="1894788"/>
                </a:cubicBezTo>
                <a:cubicBezTo>
                  <a:pt x="147799" y="1891229"/>
                  <a:pt x="134680" y="1889910"/>
                  <a:pt x="122549" y="1885361"/>
                </a:cubicBezTo>
                <a:cubicBezTo>
                  <a:pt x="2168" y="1840217"/>
                  <a:pt x="155019" y="1891413"/>
                  <a:pt x="56561" y="1847654"/>
                </a:cubicBezTo>
                <a:cubicBezTo>
                  <a:pt x="38400" y="1839583"/>
                  <a:pt x="0" y="1828800"/>
                  <a:pt x="0" y="1828800"/>
                </a:cubicBezTo>
                <a:cubicBezTo>
                  <a:pt x="7212" y="1799954"/>
                  <a:pt x="6581" y="1784512"/>
                  <a:pt x="28281" y="1762812"/>
                </a:cubicBezTo>
                <a:cubicBezTo>
                  <a:pt x="36292" y="1754801"/>
                  <a:pt x="47134" y="1750243"/>
                  <a:pt x="56561" y="1743959"/>
                </a:cubicBezTo>
                <a:cubicBezTo>
                  <a:pt x="67138" y="1712229"/>
                  <a:pt x="66203" y="1710590"/>
                  <a:pt x="84842" y="1677971"/>
                </a:cubicBezTo>
                <a:cubicBezTo>
                  <a:pt x="90463" y="1668134"/>
                  <a:pt x="99094" y="1660044"/>
                  <a:pt x="103695" y="1649691"/>
                </a:cubicBezTo>
                <a:cubicBezTo>
                  <a:pt x="111766" y="1631530"/>
                  <a:pt x="126447" y="1573642"/>
                  <a:pt x="122549" y="1593130"/>
                </a:cubicBezTo>
                <a:cubicBezTo>
                  <a:pt x="117015" y="1620800"/>
                  <a:pt x="114566" y="1643178"/>
                  <a:pt x="103695" y="1668544"/>
                </a:cubicBezTo>
                <a:cubicBezTo>
                  <a:pt x="98159" y="1681461"/>
                  <a:pt x="91814" y="1694051"/>
                  <a:pt x="84842" y="1706252"/>
                </a:cubicBezTo>
                <a:cubicBezTo>
                  <a:pt x="79221" y="1716089"/>
                  <a:pt x="70589" y="1724179"/>
                  <a:pt x="65988" y="1734532"/>
                </a:cubicBezTo>
                <a:cubicBezTo>
                  <a:pt x="21112" y="1835500"/>
                  <a:pt x="70950" y="1755369"/>
                  <a:pt x="28281" y="1819373"/>
                </a:cubicBezTo>
                <a:cubicBezTo>
                  <a:pt x="31423" y="1828800"/>
                  <a:pt x="31500" y="1839895"/>
                  <a:pt x="37708" y="1847654"/>
                </a:cubicBezTo>
                <a:cubicBezTo>
                  <a:pt x="59834" y="1875312"/>
                  <a:pt x="103100" y="1871809"/>
                  <a:pt x="131976" y="1875934"/>
                </a:cubicBezTo>
                <a:cubicBezTo>
                  <a:pt x="253300" y="1916376"/>
                  <a:pt x="129091" y="1877571"/>
                  <a:pt x="235671" y="1904215"/>
                </a:cubicBezTo>
                <a:cubicBezTo>
                  <a:pt x="245311" y="1906625"/>
                  <a:pt x="263951" y="1913641"/>
                  <a:pt x="263951" y="191364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98502C16-6BEE-4897-867F-D6AB3D6F2F97}"/>
              </a:ext>
            </a:extLst>
          </p:cNvPr>
          <p:cNvSpPr txBox="1"/>
          <p:nvPr/>
        </p:nvSpPr>
        <p:spPr>
          <a:xfrm>
            <a:off x="3429730" y="3850411"/>
            <a:ext cx="3596129" cy="1169551"/>
          </a:xfrm>
          <a:prstGeom prst="rect">
            <a:avLst/>
          </a:prstGeom>
          <a:noFill/>
        </p:spPr>
        <p:txBody>
          <a:bodyPr wrap="square" rtlCol="0">
            <a:spAutoFit/>
          </a:bodyPr>
          <a:lstStyle/>
          <a:p>
            <a:r>
              <a:rPr lang="en-US" sz="1400"/>
              <a:t>p-type SC’s are doped with atoms carrying less electrons, like Si:Ga.  And this will basically pull an e</a:t>
            </a:r>
            <a:r>
              <a:rPr lang="en-US" sz="1400" baseline="30000"/>
              <a:t>-</a:t>
            </a:r>
            <a:r>
              <a:rPr lang="en-US" sz="1400"/>
              <a:t> out of the valence band – turning it into a quasi-conduction band.  Can think of propagating positive holes in this case:</a:t>
            </a:r>
            <a:endParaRPr lang="en-US"/>
          </a:p>
        </p:txBody>
      </p:sp>
      <p:sp>
        <p:nvSpPr>
          <p:cNvPr id="26" name="TextBox 25">
            <a:extLst>
              <a:ext uri="{FF2B5EF4-FFF2-40B4-BE49-F238E27FC236}">
                <a16:creationId xmlns:a16="http://schemas.microsoft.com/office/drawing/2014/main" id="{32E3074E-B87C-4A90-99D7-3EA0EA4A2579}"/>
              </a:ext>
            </a:extLst>
          </p:cNvPr>
          <p:cNvSpPr txBox="1"/>
          <p:nvPr/>
        </p:nvSpPr>
        <p:spPr>
          <a:xfrm>
            <a:off x="8483607" y="3796739"/>
            <a:ext cx="3433500" cy="1169551"/>
          </a:xfrm>
          <a:prstGeom prst="rect">
            <a:avLst/>
          </a:prstGeom>
          <a:noFill/>
        </p:spPr>
        <p:txBody>
          <a:bodyPr wrap="square" rtlCol="0">
            <a:spAutoFit/>
          </a:bodyPr>
          <a:lstStyle/>
          <a:p>
            <a:r>
              <a:rPr lang="en-US" sz="1400"/>
              <a:t>n-type SC’s are doped with atoms carrying more electrons, like Si:P.  And this will basically push an e</a:t>
            </a:r>
            <a:r>
              <a:rPr lang="en-US" sz="1400" baseline="30000"/>
              <a:t>-</a:t>
            </a:r>
            <a:r>
              <a:rPr lang="en-US" sz="1400"/>
              <a:t> out of the valence band and into the conduction band.  Can think of propagating negative charges in this case:</a:t>
            </a:r>
            <a:endParaRPr lang="en-US"/>
          </a:p>
        </p:txBody>
      </p:sp>
    </p:spTree>
    <p:extLst>
      <p:ext uri="{BB962C8B-B14F-4D97-AF65-F5344CB8AC3E}">
        <p14:creationId xmlns:p14="http://schemas.microsoft.com/office/powerpoint/2010/main" val="2293234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701240-EA0E-448F-8708-F4475A27AA7E}"/>
              </a:ext>
            </a:extLst>
          </p:cNvPr>
          <p:cNvSpPr txBox="1"/>
          <p:nvPr/>
        </p:nvSpPr>
        <p:spPr>
          <a:xfrm>
            <a:off x="3450210" y="179109"/>
            <a:ext cx="4572000" cy="646331"/>
          </a:xfrm>
          <a:prstGeom prst="rect">
            <a:avLst/>
          </a:prstGeom>
          <a:noFill/>
        </p:spPr>
        <p:txBody>
          <a:bodyPr wrap="square" rtlCol="0">
            <a:spAutoFit/>
          </a:bodyPr>
          <a:lstStyle/>
          <a:p>
            <a:r>
              <a:rPr lang="en-US" sz="3600" b="1" u="sng"/>
              <a:t>What we’re looking for</a:t>
            </a:r>
          </a:p>
        </p:txBody>
      </p:sp>
      <p:sp>
        <p:nvSpPr>
          <p:cNvPr id="3" name="TextBox 2">
            <a:extLst>
              <a:ext uri="{FF2B5EF4-FFF2-40B4-BE49-F238E27FC236}">
                <a16:creationId xmlns:a16="http://schemas.microsoft.com/office/drawing/2014/main" id="{3A98F365-36F6-462D-9CCF-F059B059605D}"/>
              </a:ext>
            </a:extLst>
          </p:cNvPr>
          <p:cNvSpPr txBox="1"/>
          <p:nvPr/>
        </p:nvSpPr>
        <p:spPr>
          <a:xfrm>
            <a:off x="641022" y="1008669"/>
            <a:ext cx="10510887" cy="2862322"/>
          </a:xfrm>
          <a:prstGeom prst="rect">
            <a:avLst/>
          </a:prstGeom>
          <a:noFill/>
        </p:spPr>
        <p:txBody>
          <a:bodyPr wrap="square" rtlCol="0">
            <a:spAutoFit/>
          </a:bodyPr>
          <a:lstStyle/>
          <a:p>
            <a:r>
              <a:rPr lang="en-US"/>
              <a:t>So we’ll be examining, roughly, metals, semiconductors, and insulators, through the lens of the various interactions they support:</a:t>
            </a:r>
          </a:p>
          <a:p>
            <a:endParaRPr lang="en-US"/>
          </a:p>
          <a:p>
            <a:pPr marL="342900" indent="-342900">
              <a:buAutoNum type="arabicPeriod"/>
            </a:pPr>
            <a:r>
              <a:rPr lang="en-US"/>
              <a:t>Free</a:t>
            </a:r>
          </a:p>
          <a:p>
            <a:pPr marL="342900" indent="-342900">
              <a:buAutoNum type="arabicPeriod"/>
            </a:pPr>
            <a:r>
              <a:rPr lang="en-US"/>
              <a:t>Electrons and Impurities</a:t>
            </a:r>
          </a:p>
          <a:p>
            <a:pPr marL="342900" indent="-342900">
              <a:buAutoNum type="arabicPeriod"/>
            </a:pPr>
            <a:r>
              <a:rPr lang="en-US"/>
              <a:t>Electrons and Phonons</a:t>
            </a:r>
          </a:p>
          <a:p>
            <a:pPr marL="342900" indent="-342900">
              <a:buAutoNum type="arabicPeriod"/>
            </a:pPr>
            <a:r>
              <a:rPr lang="en-US"/>
              <a:t>Interacting Electrons </a:t>
            </a:r>
          </a:p>
          <a:p>
            <a:pPr marL="342900" indent="-342900">
              <a:buAutoNum type="arabicPeriod"/>
            </a:pPr>
            <a:r>
              <a:rPr lang="en-US"/>
              <a:t>Interacting Electrons with Phonons</a:t>
            </a:r>
          </a:p>
          <a:p>
            <a:endParaRPr lang="en-US"/>
          </a:p>
          <a:p>
            <a:r>
              <a:rPr lang="en-US"/>
              <a:t>And then we’ll go on to consider Quantum Liquids, and finally how Light interacts with Matter.</a:t>
            </a:r>
          </a:p>
        </p:txBody>
      </p:sp>
      <p:sp>
        <p:nvSpPr>
          <p:cNvPr id="4" name="TextBox 3">
            <a:extLst>
              <a:ext uri="{FF2B5EF4-FFF2-40B4-BE49-F238E27FC236}">
                <a16:creationId xmlns:a16="http://schemas.microsoft.com/office/drawing/2014/main" id="{4B4F5378-00B0-49F3-A593-CDBF379E7D2F}"/>
              </a:ext>
            </a:extLst>
          </p:cNvPr>
          <p:cNvSpPr txBox="1"/>
          <p:nvPr/>
        </p:nvSpPr>
        <p:spPr>
          <a:xfrm>
            <a:off x="641022" y="4308049"/>
            <a:ext cx="6772751" cy="1477328"/>
          </a:xfrm>
          <a:prstGeom prst="rect">
            <a:avLst/>
          </a:prstGeom>
          <a:noFill/>
        </p:spPr>
        <p:txBody>
          <a:bodyPr wrap="none" rtlCol="0">
            <a:spAutoFit/>
          </a:bodyPr>
          <a:lstStyle/>
          <a:p>
            <a:r>
              <a:rPr lang="en-US"/>
              <a:t>For each of these systems, we’ll be focused on three things basically.</a:t>
            </a:r>
          </a:p>
          <a:p>
            <a:endParaRPr lang="en-US"/>
          </a:p>
          <a:p>
            <a:pPr marL="342900" indent="-342900">
              <a:buAutoNum type="arabicPeriod"/>
            </a:pPr>
            <a:r>
              <a:rPr lang="en-US"/>
              <a:t>Excitations</a:t>
            </a:r>
          </a:p>
          <a:p>
            <a:pPr marL="342900" indent="-342900">
              <a:buAutoNum type="arabicPeriod"/>
            </a:pPr>
            <a:r>
              <a:rPr lang="en-US"/>
              <a:t>Thermal Properties (specific heat, absorption, susceptibilities, etc.)</a:t>
            </a:r>
          </a:p>
          <a:p>
            <a:pPr marL="342900" indent="-342900">
              <a:buAutoNum type="arabicPeriod"/>
            </a:pPr>
            <a:r>
              <a:rPr lang="en-US"/>
              <a:t>Transport Properties (electrical/thermal conductivity, etc.)</a:t>
            </a:r>
          </a:p>
        </p:txBody>
      </p:sp>
    </p:spTree>
    <p:extLst>
      <p:ext uri="{BB962C8B-B14F-4D97-AF65-F5344CB8AC3E}">
        <p14:creationId xmlns:p14="http://schemas.microsoft.com/office/powerpoint/2010/main" val="22828344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TotalTime>
  <Words>610</Words>
  <Application>Microsoft Office PowerPoint</Application>
  <PresentationFormat>Widescreen</PresentationFormat>
  <Paragraphs>28</Paragraphs>
  <Slides>4</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9" baseType="lpstr">
      <vt:lpstr>Arial</vt:lpstr>
      <vt:lpstr>Calibri</vt:lpstr>
      <vt:lpstr>Calibri Light</vt:lpstr>
      <vt:lpstr>Office Theme</vt:lpstr>
      <vt:lpstr>Bitmap Image</vt:lpstr>
      <vt:lpstr>Types of Materials</vt:lpstr>
      <vt:lpstr>PowerPoint Presentation</vt:lpstr>
      <vt:lpstr>Types of Materials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Materials</dc:title>
  <dc:creator>Andrew Douglas</dc:creator>
  <cp:lastModifiedBy>Kennard, Shauna</cp:lastModifiedBy>
  <cp:revision>6</cp:revision>
  <dcterms:created xsi:type="dcterms:W3CDTF">2019-09-26T00:53:34Z</dcterms:created>
  <dcterms:modified xsi:type="dcterms:W3CDTF">2021-11-24T21:08:46Z</dcterms:modified>
</cp:coreProperties>
</file>