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31" r:id="rId2"/>
    <p:sldId id="351" r:id="rId3"/>
    <p:sldId id="352" r:id="rId4"/>
    <p:sldId id="353" r:id="rId5"/>
    <p:sldId id="354" r:id="rId6"/>
    <p:sldId id="266" r:id="rId7"/>
    <p:sldId id="35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79" autoAdjust="0"/>
    <p:restoredTop sz="95103" autoAdjust="0"/>
  </p:normalViewPr>
  <p:slideViewPr>
    <p:cSldViewPr snapToGrid="0">
      <p:cViewPr varScale="1">
        <p:scale>
          <a:sx n="82" d="100"/>
          <a:sy n="82" d="100"/>
        </p:scale>
        <p:origin x="950" y="72"/>
      </p:cViewPr>
      <p:guideLst/>
    </p:cSldViewPr>
  </p:slideViewPr>
  <p:notesTextViewPr>
    <p:cViewPr>
      <p:scale>
        <a:sx n="400" d="100"/>
        <a:sy n="4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8983DA-5366-4015-9162-93CA46B6395E}" type="datetimeFigureOut">
              <a:rPr lang="en-US" smtClean="0"/>
              <a:t>10/13/2023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12C69B-D34C-42BE-9893-A28D0324B043}" type="slidenum">
              <a:rPr lang="en-US" smtClean="0"/>
              <a:t>‹#›</a:t>
            </a:fld>
            <a:endParaRPr lang="en-US"/>
          </a:p>
        </p:txBody>
      </p:sp>
    </p:spTree>
    <p:extLst>
      <p:ext uri="{BB962C8B-B14F-4D97-AF65-F5344CB8AC3E}">
        <p14:creationId xmlns:p14="http://schemas.microsoft.com/office/powerpoint/2010/main" val="1392449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2FF34-99CC-4B93-AFA6-DF6398B062A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B5585B1-DC81-4F90-8B28-7F74829263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9EB84CA-A0FE-40EF-B350-68BB33418A5E}"/>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5" name="Footer Placeholder 4">
            <a:extLst>
              <a:ext uri="{FF2B5EF4-FFF2-40B4-BE49-F238E27FC236}">
                <a16:creationId xmlns:a16="http://schemas.microsoft.com/office/drawing/2014/main" id="{FE418E36-D1D8-427B-8A60-2AAE5B0F74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CB5801-0B35-4CFF-A181-D72019D4A785}"/>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1541022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4C8A2-63BC-4779-A0DB-EF1594EA43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79E18-24E5-4CE1-A32C-1DA42DB762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3C2B8D-DB92-4E5B-B1FB-0D28C5AD2F8D}"/>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5" name="Footer Placeholder 4">
            <a:extLst>
              <a:ext uri="{FF2B5EF4-FFF2-40B4-BE49-F238E27FC236}">
                <a16:creationId xmlns:a16="http://schemas.microsoft.com/office/drawing/2014/main" id="{B922C85F-7032-4171-BCE4-33679B13DE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DFB8F7-0AFD-40A7-9134-E8563DAD7EEB}"/>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194984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A29EBCD-D0BA-453F-9092-7DC7EF3A1F1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4910A1-B409-4C2C-93C7-687B82106B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528B97-A9FB-4BF4-8E6A-0DC23342779D}"/>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5" name="Footer Placeholder 4">
            <a:extLst>
              <a:ext uri="{FF2B5EF4-FFF2-40B4-BE49-F238E27FC236}">
                <a16:creationId xmlns:a16="http://schemas.microsoft.com/office/drawing/2014/main" id="{BBA84C54-3487-49B5-B411-92D29EC46F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7A702E-E8E8-409C-B112-89D8328F25FD}"/>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774450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826DF-928B-47D1-9055-46584BB7B2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211685-31AC-4B22-91B3-C5EC3EE752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5189A7-C55A-4978-8B71-7A55176A2640}"/>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5" name="Footer Placeholder 4">
            <a:extLst>
              <a:ext uri="{FF2B5EF4-FFF2-40B4-BE49-F238E27FC236}">
                <a16:creationId xmlns:a16="http://schemas.microsoft.com/office/drawing/2014/main" id="{0EFCFCF3-5ABD-42D7-B25B-E13EA5FC7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F04058-02AD-482A-B508-D42002D20F17}"/>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486306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61B87-5AC7-41DB-BE3C-D52E2D1114D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C318EA-5726-47EE-8A41-180F5BAF27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972474-56C3-4366-BA63-ACA757EAE89F}"/>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5" name="Footer Placeholder 4">
            <a:extLst>
              <a:ext uri="{FF2B5EF4-FFF2-40B4-BE49-F238E27FC236}">
                <a16:creationId xmlns:a16="http://schemas.microsoft.com/office/drawing/2014/main" id="{1C17A349-8D4B-4829-8C81-99FB9EA3CF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A55391-25EC-434E-8F99-9CC37DAE4252}"/>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644206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4A1EB-98A1-4201-B916-73FE1B4019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FBA829-7017-4CA4-9935-87ED654FAF9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0CFD60-D828-4C59-8EFA-4FA22ED609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231EFF-2C25-4097-BA5A-5BA9D2416831}"/>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6" name="Footer Placeholder 5">
            <a:extLst>
              <a:ext uri="{FF2B5EF4-FFF2-40B4-BE49-F238E27FC236}">
                <a16:creationId xmlns:a16="http://schemas.microsoft.com/office/drawing/2014/main" id="{A809B694-536F-4E85-92CA-9FF850DF78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C4D4B2-1CBC-48E5-90C6-E74C798F205C}"/>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2908407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50C3C-2996-4A43-AC07-EF1BB81C6E8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394BEF-76DA-4346-B935-8F418EE29F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265FF6-35D4-43F2-93C9-E48AE7C0223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249716-13E2-46D7-A3B4-A21B94565C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F0902D-353E-4459-8A58-C7E4656CBC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AA5C00-A55E-4783-9D87-3D79532F492A}"/>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8" name="Footer Placeholder 7">
            <a:extLst>
              <a:ext uri="{FF2B5EF4-FFF2-40B4-BE49-F238E27FC236}">
                <a16:creationId xmlns:a16="http://schemas.microsoft.com/office/drawing/2014/main" id="{86C09652-2156-41E9-A445-9D644276AFD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1D9F7D-BE95-4292-BE05-376CA14EA09F}"/>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938575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5C64A-F603-4052-8F7F-E7C893BE13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FF30F73-CE42-4978-8195-A4A26ED0A384}"/>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4" name="Footer Placeholder 3">
            <a:extLst>
              <a:ext uri="{FF2B5EF4-FFF2-40B4-BE49-F238E27FC236}">
                <a16:creationId xmlns:a16="http://schemas.microsoft.com/office/drawing/2014/main" id="{FAAAC64D-6D78-4985-AF5C-94F84DB9B3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386CB8-A2BA-426F-AEEC-7AF5076D4C64}"/>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043338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75406E-A954-4A46-AA63-5B876FEC5A70}"/>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3" name="Footer Placeholder 2">
            <a:extLst>
              <a:ext uri="{FF2B5EF4-FFF2-40B4-BE49-F238E27FC236}">
                <a16:creationId xmlns:a16="http://schemas.microsoft.com/office/drawing/2014/main" id="{8A2F0E57-0C00-41E3-B4CB-316AFB3212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31F5CF9-4C5F-49B4-84D2-3A55523D9121}"/>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2740627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3D7FE-585A-460E-81F8-386D2D65D8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17A6E64-E3DC-4C1F-B5B2-F564488C9E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499F94D-DA07-4F11-AF27-1EA55B1250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B9F35F-39A9-47D3-BDD2-12A35563A39F}"/>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6" name="Footer Placeholder 5">
            <a:extLst>
              <a:ext uri="{FF2B5EF4-FFF2-40B4-BE49-F238E27FC236}">
                <a16:creationId xmlns:a16="http://schemas.microsoft.com/office/drawing/2014/main" id="{838DB7D8-7A41-45D4-BCCB-5B3DDB367D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207751-9052-464A-AFCD-8799A5828606}"/>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395238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3B895-3910-44A6-A04C-B00AF94D97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3626579-4731-42DF-955B-89D816E04E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CF983F5-8003-4777-A291-0391CB0563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BC3158-C722-4BB7-AA31-73468CF03667}"/>
              </a:ext>
            </a:extLst>
          </p:cNvPr>
          <p:cNvSpPr>
            <a:spLocks noGrp="1"/>
          </p:cNvSpPr>
          <p:nvPr>
            <p:ph type="dt" sz="half" idx="10"/>
          </p:nvPr>
        </p:nvSpPr>
        <p:spPr/>
        <p:txBody>
          <a:bodyPr/>
          <a:lstStyle/>
          <a:p>
            <a:fld id="{39AAA927-6312-42F0-8C8F-BDE95A3EC7DA}" type="datetimeFigureOut">
              <a:rPr lang="en-US" smtClean="0"/>
              <a:t>10/13/2023</a:t>
            </a:fld>
            <a:endParaRPr lang="en-US"/>
          </a:p>
        </p:txBody>
      </p:sp>
      <p:sp>
        <p:nvSpPr>
          <p:cNvPr id="6" name="Footer Placeholder 5">
            <a:extLst>
              <a:ext uri="{FF2B5EF4-FFF2-40B4-BE49-F238E27FC236}">
                <a16:creationId xmlns:a16="http://schemas.microsoft.com/office/drawing/2014/main" id="{C3D4619C-594A-458A-A165-E30F6CA83C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0A599C-0D99-44FE-AEC3-5DABFB2D93C7}"/>
              </a:ext>
            </a:extLst>
          </p:cNvPr>
          <p:cNvSpPr>
            <a:spLocks noGrp="1"/>
          </p:cNvSpPr>
          <p:nvPr>
            <p:ph type="sldNum" sz="quarter" idx="12"/>
          </p:nvPr>
        </p:nvSpPr>
        <p:spPr/>
        <p:txBody>
          <a:bodyPr/>
          <a:lstStyle/>
          <a:p>
            <a:fld id="{A491A3C4-C443-4A09-B607-838048839E7F}" type="slidenum">
              <a:rPr lang="en-US" smtClean="0"/>
              <a:t>‹#›</a:t>
            </a:fld>
            <a:endParaRPr lang="en-US"/>
          </a:p>
        </p:txBody>
      </p:sp>
    </p:spTree>
    <p:extLst>
      <p:ext uri="{BB962C8B-B14F-4D97-AF65-F5344CB8AC3E}">
        <p14:creationId xmlns:p14="http://schemas.microsoft.com/office/powerpoint/2010/main" val="706110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B51DB8-1583-4D6D-A6C7-E0F28A6B65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B819D5F-E587-4FA8-9AE0-26219299E3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31F7A2-B77B-4ADF-8DD5-7B6BCDA562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AAA927-6312-42F0-8C8F-BDE95A3EC7DA}" type="datetimeFigureOut">
              <a:rPr lang="en-US" smtClean="0"/>
              <a:t>10/13/2023</a:t>
            </a:fld>
            <a:endParaRPr lang="en-US"/>
          </a:p>
        </p:txBody>
      </p:sp>
      <p:sp>
        <p:nvSpPr>
          <p:cNvPr id="5" name="Footer Placeholder 4">
            <a:extLst>
              <a:ext uri="{FF2B5EF4-FFF2-40B4-BE49-F238E27FC236}">
                <a16:creationId xmlns:a16="http://schemas.microsoft.com/office/drawing/2014/main" id="{D7089878-7E93-4850-8D54-DFBA62BCF7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B37E62A-C7C8-4A82-8126-13062CC211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1A3C4-C443-4A09-B607-838048839E7F}" type="slidenum">
              <a:rPr lang="en-US" smtClean="0"/>
              <a:t>‹#›</a:t>
            </a:fld>
            <a:endParaRPr lang="en-US"/>
          </a:p>
        </p:txBody>
      </p:sp>
    </p:spTree>
    <p:extLst>
      <p:ext uri="{BB962C8B-B14F-4D97-AF65-F5344CB8AC3E}">
        <p14:creationId xmlns:p14="http://schemas.microsoft.com/office/powerpoint/2010/main" val="1085924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13.emf"/><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0.wmf"/><Relationship Id="rId11" Type="http://schemas.openxmlformats.org/officeDocument/2006/relationships/oleObject" Target="../embeddings/oleObject7.bin"/><Relationship Id="rId5" Type="http://schemas.openxmlformats.org/officeDocument/2006/relationships/oleObject" Target="../embeddings/oleObject4.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6.bin"/></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4.wmf"/><Relationship Id="rId7" Type="http://schemas.openxmlformats.org/officeDocument/2006/relationships/image" Target="../media/image16.emf"/><Relationship Id="rId2" Type="http://schemas.openxmlformats.org/officeDocument/2006/relationships/oleObject" Target="../embeddings/oleObject8.bin"/><Relationship Id="rId1" Type="http://schemas.openxmlformats.org/officeDocument/2006/relationships/slideLayout" Target="../slideLayouts/slideLayout2.xml"/><Relationship Id="rId6" Type="http://schemas.openxmlformats.org/officeDocument/2006/relationships/oleObject" Target="../embeddings/oleObject10.bin"/><Relationship Id="rId5" Type="http://schemas.openxmlformats.org/officeDocument/2006/relationships/image" Target="../media/image15.wmf"/><Relationship Id="rId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image" Target="../media/image20.wmf"/><Relationship Id="rId7" Type="http://schemas.openxmlformats.org/officeDocument/2006/relationships/image" Target="../media/image22.wmf"/><Relationship Id="rId12" Type="http://schemas.openxmlformats.org/officeDocument/2006/relationships/image" Target="../media/image25.png"/><Relationship Id="rId2" Type="http://schemas.openxmlformats.org/officeDocument/2006/relationships/oleObject" Target="../embeddings/oleObject11.bin"/><Relationship Id="rId1" Type="http://schemas.openxmlformats.org/officeDocument/2006/relationships/slideLayout" Target="../slideLayouts/slideLayout1.xml"/><Relationship Id="rId6" Type="http://schemas.openxmlformats.org/officeDocument/2006/relationships/oleObject" Target="../embeddings/oleObject13.bin"/><Relationship Id="rId11" Type="http://schemas.openxmlformats.org/officeDocument/2006/relationships/image" Target="../media/image24.wmf"/><Relationship Id="rId5" Type="http://schemas.openxmlformats.org/officeDocument/2006/relationships/image" Target="../media/image21.wmf"/><Relationship Id="rId10" Type="http://schemas.openxmlformats.org/officeDocument/2006/relationships/oleObject" Target="../embeddings/oleObject15.bin"/><Relationship Id="rId4" Type="http://schemas.openxmlformats.org/officeDocument/2006/relationships/oleObject" Target="../embeddings/oleObject12.bin"/><Relationship Id="rId9" Type="http://schemas.openxmlformats.org/officeDocument/2006/relationships/image" Target="../media/image23.wmf"/></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wmf"/><Relationship Id="rId7" Type="http://schemas.openxmlformats.org/officeDocument/2006/relationships/image" Target="../media/image28.wmf"/><Relationship Id="rId2" Type="http://schemas.openxmlformats.org/officeDocument/2006/relationships/oleObject" Target="../embeddings/oleObject16.bin"/><Relationship Id="rId1" Type="http://schemas.openxmlformats.org/officeDocument/2006/relationships/slideLayout" Target="../slideLayouts/slideLayout1.xml"/><Relationship Id="rId6" Type="http://schemas.openxmlformats.org/officeDocument/2006/relationships/oleObject" Target="../embeddings/oleObject18.bin"/><Relationship Id="rId5" Type="http://schemas.openxmlformats.org/officeDocument/2006/relationships/image" Target="../media/image27.wmf"/><Relationship Id="rId4" Type="http://schemas.openxmlformats.org/officeDocument/2006/relationships/oleObject" Target="../embeddings/oleObject1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603362" y="136732"/>
            <a:ext cx="5232663" cy="753913"/>
          </a:xfrm>
        </p:spPr>
        <p:txBody>
          <a:bodyPr>
            <a:normAutofit/>
          </a:bodyPr>
          <a:lstStyle/>
          <a:p>
            <a:r>
              <a:rPr lang="en-US" sz="3200" b="1" u="sng">
                <a:latin typeface="+mn-lt"/>
              </a:rPr>
              <a:t>Electrons – Crystal Interaction</a:t>
            </a:r>
          </a:p>
        </p:txBody>
      </p:sp>
      <p:graphicFrame>
        <p:nvGraphicFramePr>
          <p:cNvPr id="6" name="Object 5">
            <a:extLst>
              <a:ext uri="{FF2B5EF4-FFF2-40B4-BE49-F238E27FC236}">
                <a16:creationId xmlns:a16="http://schemas.microsoft.com/office/drawing/2014/main" id="{63FD0165-E4E8-4AD3-8CD4-0C4F74E9EBDD}"/>
              </a:ext>
            </a:extLst>
          </p:cNvPr>
          <p:cNvGraphicFramePr>
            <a:graphicFrameLocks noChangeAspect="1"/>
          </p:cNvGraphicFramePr>
          <p:nvPr>
            <p:extLst>
              <p:ext uri="{D42A27DB-BD31-4B8C-83A1-F6EECF244321}">
                <p14:modId xmlns:p14="http://schemas.microsoft.com/office/powerpoint/2010/main" val="2096774066"/>
              </p:ext>
            </p:extLst>
          </p:nvPr>
        </p:nvGraphicFramePr>
        <p:xfrm>
          <a:off x="319822" y="1327711"/>
          <a:ext cx="2162121" cy="605812"/>
        </p:xfrm>
        <a:graphic>
          <a:graphicData uri="http://schemas.openxmlformats.org/presentationml/2006/ole">
            <mc:AlternateContent xmlns:mc="http://schemas.openxmlformats.org/markup-compatibility/2006">
              <mc:Choice xmlns:v="urn:schemas-microsoft-com:vml" Requires="v">
                <p:oleObj name="Equation" r:id="rId2" imgW="1587240" imgH="444240" progId="Equation.DSMT4">
                  <p:embed/>
                </p:oleObj>
              </mc:Choice>
              <mc:Fallback>
                <p:oleObj name="Equation" r:id="rId2" imgW="1587240" imgH="444240" progId="Equation.DSMT4">
                  <p:embed/>
                  <p:pic>
                    <p:nvPicPr>
                      <p:cNvPr id="6" name="Object 5">
                        <a:extLst>
                          <a:ext uri="{FF2B5EF4-FFF2-40B4-BE49-F238E27FC236}">
                            <a16:creationId xmlns:a16="http://schemas.microsoft.com/office/drawing/2014/main" id="{63FD0165-E4E8-4AD3-8CD4-0C4F74E9EBDD}"/>
                          </a:ext>
                        </a:extLst>
                      </p:cNvPr>
                      <p:cNvPicPr>
                        <a:picLocks noChangeAspect="1" noChangeArrowheads="1"/>
                      </p:cNvPicPr>
                      <p:nvPr/>
                    </p:nvPicPr>
                    <p:blipFill>
                      <a:blip r:embed="rId3"/>
                      <a:srcRect/>
                      <a:stretch>
                        <a:fillRect/>
                      </a:stretch>
                    </p:blipFill>
                    <p:spPr bwMode="auto">
                      <a:xfrm>
                        <a:off x="319822" y="1327711"/>
                        <a:ext cx="2162121" cy="605812"/>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A4C7EFA9-5D81-49EF-9A5E-AEBA9EBE6F3B}"/>
              </a:ext>
            </a:extLst>
          </p:cNvPr>
          <p:cNvSpPr txBox="1"/>
          <p:nvPr/>
        </p:nvSpPr>
        <p:spPr>
          <a:xfrm>
            <a:off x="235117" y="2051373"/>
            <a:ext cx="4654124" cy="1169551"/>
          </a:xfrm>
          <a:prstGeom prst="rect">
            <a:avLst/>
          </a:prstGeom>
          <a:noFill/>
        </p:spPr>
        <p:txBody>
          <a:bodyPr wrap="square" rtlCol="0">
            <a:spAutoFit/>
          </a:bodyPr>
          <a:lstStyle/>
          <a:p>
            <a:r>
              <a:rPr lang="en-US" sz="1400"/>
              <a:t>as before with Metals.  Only difference is now our constituent atoms are of the non/other-metal group 14 (Si, Ge) or group 13+15 hybrids (GaAs), etc.  Most of these guys seem to have an fcc structure, with base of 2.  That makes it a diamond structure, more specifically.</a:t>
            </a:r>
            <a:endParaRPr lang="en-US" sz="1600"/>
          </a:p>
        </p:txBody>
      </p:sp>
      <p:pic>
        <p:nvPicPr>
          <p:cNvPr id="12" name="Picture 11" descr="Table&#10;&#10;Description automatically generated">
            <a:extLst>
              <a:ext uri="{FF2B5EF4-FFF2-40B4-BE49-F238E27FC236}">
                <a16:creationId xmlns:a16="http://schemas.microsoft.com/office/drawing/2014/main" id="{377C5638-E067-CBBD-80FA-75BB1B78208E}"/>
              </a:ext>
            </a:extLst>
          </p:cNvPr>
          <p:cNvPicPr>
            <a:picLocks noChangeAspect="1"/>
          </p:cNvPicPr>
          <p:nvPr/>
        </p:nvPicPr>
        <p:blipFill>
          <a:blip r:embed="rId4"/>
          <a:stretch>
            <a:fillRect/>
          </a:stretch>
        </p:blipFill>
        <p:spPr>
          <a:xfrm>
            <a:off x="5130800" y="1216663"/>
            <a:ext cx="6937375" cy="4620329"/>
          </a:xfrm>
          <a:prstGeom prst="rect">
            <a:avLst/>
          </a:prstGeom>
        </p:spPr>
      </p:pic>
      <p:pic>
        <p:nvPicPr>
          <p:cNvPr id="14" name="Picture 13" descr="Chart, bubble chart&#10;&#10;Description automatically generated">
            <a:extLst>
              <a:ext uri="{FF2B5EF4-FFF2-40B4-BE49-F238E27FC236}">
                <a16:creationId xmlns:a16="http://schemas.microsoft.com/office/drawing/2014/main" id="{5A91CBD5-5E40-D72F-DDCA-A9DCFEE69A7E}"/>
              </a:ext>
            </a:extLst>
          </p:cNvPr>
          <p:cNvPicPr>
            <a:picLocks noChangeAspect="1"/>
          </p:cNvPicPr>
          <p:nvPr/>
        </p:nvPicPr>
        <p:blipFill>
          <a:blip r:embed="rId5"/>
          <a:stretch>
            <a:fillRect/>
          </a:stretch>
        </p:blipFill>
        <p:spPr>
          <a:xfrm>
            <a:off x="319822" y="3602095"/>
            <a:ext cx="3916276" cy="2145696"/>
          </a:xfrm>
          <a:prstGeom prst="rect">
            <a:avLst/>
          </a:prstGeom>
        </p:spPr>
      </p:pic>
    </p:spTree>
    <p:extLst>
      <p:ext uri="{BB962C8B-B14F-4D97-AF65-F5344CB8AC3E}">
        <p14:creationId xmlns:p14="http://schemas.microsoft.com/office/powerpoint/2010/main" val="4047732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603362" y="136732"/>
            <a:ext cx="5232663" cy="753913"/>
          </a:xfrm>
        </p:spPr>
        <p:txBody>
          <a:bodyPr>
            <a:normAutofit/>
          </a:bodyPr>
          <a:lstStyle/>
          <a:p>
            <a:r>
              <a:rPr lang="en-US" sz="3200" b="1" u="sng">
                <a:latin typeface="+mn-lt"/>
              </a:rPr>
              <a:t>Electrons – Crystal Excitations</a:t>
            </a:r>
          </a:p>
        </p:txBody>
      </p:sp>
      <p:sp>
        <p:nvSpPr>
          <p:cNvPr id="3" name="TextBox 2">
            <a:extLst>
              <a:ext uri="{FF2B5EF4-FFF2-40B4-BE49-F238E27FC236}">
                <a16:creationId xmlns:a16="http://schemas.microsoft.com/office/drawing/2014/main" id="{A4C7EFA9-5D81-49EF-9A5E-AEBA9EBE6F3B}"/>
              </a:ext>
            </a:extLst>
          </p:cNvPr>
          <p:cNvSpPr txBox="1"/>
          <p:nvPr/>
        </p:nvSpPr>
        <p:spPr>
          <a:xfrm>
            <a:off x="253778" y="1158372"/>
            <a:ext cx="4420859" cy="1384995"/>
          </a:xfrm>
          <a:prstGeom prst="rect">
            <a:avLst/>
          </a:prstGeom>
          <a:noFill/>
        </p:spPr>
        <p:txBody>
          <a:bodyPr wrap="square" rtlCol="0">
            <a:spAutoFit/>
          </a:bodyPr>
          <a:lstStyle/>
          <a:p>
            <a:r>
              <a:rPr lang="en-US" sz="1400"/>
              <a:t>The exctiations of the valence electrons of Ge, Si, C, GaAs, etc., consist of bands per usual.  We can run a tight-binding calculation or nearly free particle calculation to get them.  Here’s a 2D tight binding picture.  The blue guy would be the s-orbital band, and the maroon would be the first p orbital, and green the second p orbital, say.  </a:t>
            </a:r>
            <a:endParaRPr lang="en-US" sz="1600"/>
          </a:p>
        </p:txBody>
      </p:sp>
      <p:pic>
        <p:nvPicPr>
          <p:cNvPr id="13" name="Picture 12">
            <a:extLst>
              <a:ext uri="{FF2B5EF4-FFF2-40B4-BE49-F238E27FC236}">
                <a16:creationId xmlns:a16="http://schemas.microsoft.com/office/drawing/2014/main" id="{ED17BCEC-2012-C4A0-7001-C4A231D6A6A8}"/>
              </a:ext>
            </a:extLst>
          </p:cNvPr>
          <p:cNvPicPr>
            <a:picLocks noChangeAspect="1"/>
          </p:cNvPicPr>
          <p:nvPr/>
        </p:nvPicPr>
        <p:blipFill>
          <a:blip r:embed="rId2"/>
          <a:stretch>
            <a:fillRect/>
          </a:stretch>
        </p:blipFill>
        <p:spPr>
          <a:xfrm>
            <a:off x="369926" y="2743885"/>
            <a:ext cx="3035935" cy="2171700"/>
          </a:xfrm>
          <a:prstGeom prst="rect">
            <a:avLst/>
          </a:prstGeom>
        </p:spPr>
      </p:pic>
      <p:pic>
        <p:nvPicPr>
          <p:cNvPr id="4" name="Picture 3">
            <a:extLst>
              <a:ext uri="{FF2B5EF4-FFF2-40B4-BE49-F238E27FC236}">
                <a16:creationId xmlns:a16="http://schemas.microsoft.com/office/drawing/2014/main" id="{BD28B37A-8D7A-53DE-8533-9675BF0453BE}"/>
              </a:ext>
            </a:extLst>
          </p:cNvPr>
          <p:cNvPicPr>
            <a:picLocks noChangeAspect="1"/>
          </p:cNvPicPr>
          <p:nvPr/>
        </p:nvPicPr>
        <p:blipFill>
          <a:blip r:embed="rId3"/>
          <a:stretch>
            <a:fillRect/>
          </a:stretch>
        </p:blipFill>
        <p:spPr>
          <a:xfrm>
            <a:off x="4026198" y="3391137"/>
            <a:ext cx="8165802" cy="2596408"/>
          </a:xfrm>
          <a:prstGeom prst="rect">
            <a:avLst/>
          </a:prstGeom>
        </p:spPr>
      </p:pic>
      <p:sp>
        <p:nvSpPr>
          <p:cNvPr id="5" name="TextBox 4">
            <a:extLst>
              <a:ext uri="{FF2B5EF4-FFF2-40B4-BE49-F238E27FC236}">
                <a16:creationId xmlns:a16="http://schemas.microsoft.com/office/drawing/2014/main" id="{931A85DB-463F-5834-B82E-3E6BF2C14CBB}"/>
              </a:ext>
            </a:extLst>
          </p:cNvPr>
          <p:cNvSpPr txBox="1"/>
          <p:nvPr/>
        </p:nvSpPr>
        <p:spPr>
          <a:xfrm>
            <a:off x="5018751" y="1123742"/>
            <a:ext cx="4602978" cy="1815882"/>
          </a:xfrm>
          <a:prstGeom prst="rect">
            <a:avLst/>
          </a:prstGeom>
          <a:noFill/>
        </p:spPr>
        <p:txBody>
          <a:bodyPr wrap="square" rtlCol="0">
            <a:spAutoFit/>
          </a:bodyPr>
          <a:lstStyle/>
          <a:p>
            <a:r>
              <a:rPr lang="en-US" sz="1400"/>
              <a:t>Here’s picture of actual band structure of some semiconductors/insulators.  These all live in an fcc Bravais lattice.  So reciprocal k-space is bcc.  Wigner-Seitz cell is shown to right.  Each atom has 4 valence electrons, and since there are two atoms/basis, there are 8 valence electrons per basis.  These fill up the first </a:t>
            </a:r>
            <a:r>
              <a:rPr lang="en-US" sz="1400" i="1"/>
              <a:t>four</a:t>
            </a:r>
            <a:r>
              <a:rPr lang="en-US" sz="1400"/>
              <a:t> bands.  So we get ‘insulator’, but with a small energy gap.  The conduction band is next higher band, and is completely empty at T = 0.  </a:t>
            </a:r>
          </a:p>
        </p:txBody>
      </p:sp>
      <p:sp>
        <p:nvSpPr>
          <p:cNvPr id="7" name="TextBox 6">
            <a:extLst>
              <a:ext uri="{FF2B5EF4-FFF2-40B4-BE49-F238E27FC236}">
                <a16:creationId xmlns:a16="http://schemas.microsoft.com/office/drawing/2014/main" id="{458D55E6-1164-47BE-C52A-8420B9FDC42B}"/>
              </a:ext>
            </a:extLst>
          </p:cNvPr>
          <p:cNvSpPr txBox="1"/>
          <p:nvPr/>
        </p:nvSpPr>
        <p:spPr>
          <a:xfrm>
            <a:off x="5522362" y="2925319"/>
            <a:ext cx="886408" cy="369332"/>
          </a:xfrm>
          <a:prstGeom prst="rect">
            <a:avLst/>
          </a:prstGeom>
          <a:noFill/>
        </p:spPr>
        <p:txBody>
          <a:bodyPr wrap="square" rtlCol="0">
            <a:spAutoFit/>
          </a:bodyPr>
          <a:lstStyle/>
          <a:p>
            <a:r>
              <a:rPr lang="en-US"/>
              <a:t>Si</a:t>
            </a:r>
          </a:p>
        </p:txBody>
      </p:sp>
      <p:sp>
        <p:nvSpPr>
          <p:cNvPr id="8" name="TextBox 7">
            <a:extLst>
              <a:ext uri="{FF2B5EF4-FFF2-40B4-BE49-F238E27FC236}">
                <a16:creationId xmlns:a16="http://schemas.microsoft.com/office/drawing/2014/main" id="{471D0E47-7D3F-60A2-7831-67A6DCBDD1F1}"/>
              </a:ext>
            </a:extLst>
          </p:cNvPr>
          <p:cNvSpPr txBox="1"/>
          <p:nvPr/>
        </p:nvSpPr>
        <p:spPr>
          <a:xfrm>
            <a:off x="7823104" y="2918193"/>
            <a:ext cx="45719" cy="369332"/>
          </a:xfrm>
          <a:prstGeom prst="rect">
            <a:avLst/>
          </a:prstGeom>
          <a:noFill/>
        </p:spPr>
        <p:txBody>
          <a:bodyPr wrap="square" rtlCol="0">
            <a:spAutoFit/>
          </a:bodyPr>
          <a:lstStyle/>
          <a:p>
            <a:r>
              <a:rPr lang="en-US"/>
              <a:t>C</a:t>
            </a:r>
          </a:p>
        </p:txBody>
      </p:sp>
      <p:sp>
        <p:nvSpPr>
          <p:cNvPr id="9" name="TextBox 8">
            <a:extLst>
              <a:ext uri="{FF2B5EF4-FFF2-40B4-BE49-F238E27FC236}">
                <a16:creationId xmlns:a16="http://schemas.microsoft.com/office/drawing/2014/main" id="{E2EDF12A-1B34-B0F0-9E5E-71B840581066}"/>
              </a:ext>
            </a:extLst>
          </p:cNvPr>
          <p:cNvSpPr txBox="1"/>
          <p:nvPr/>
        </p:nvSpPr>
        <p:spPr>
          <a:xfrm>
            <a:off x="10350766" y="2925319"/>
            <a:ext cx="682068" cy="369332"/>
          </a:xfrm>
          <a:prstGeom prst="rect">
            <a:avLst/>
          </a:prstGeom>
          <a:noFill/>
        </p:spPr>
        <p:txBody>
          <a:bodyPr wrap="square" rtlCol="0">
            <a:spAutoFit/>
          </a:bodyPr>
          <a:lstStyle/>
          <a:p>
            <a:r>
              <a:rPr lang="en-US"/>
              <a:t>GaAs</a:t>
            </a:r>
          </a:p>
        </p:txBody>
      </p:sp>
      <p:pic>
        <p:nvPicPr>
          <p:cNvPr id="10" name="Picture 9" descr="Chart, radar chart&#10;&#10;Description automatically generated">
            <a:extLst>
              <a:ext uri="{FF2B5EF4-FFF2-40B4-BE49-F238E27FC236}">
                <a16:creationId xmlns:a16="http://schemas.microsoft.com/office/drawing/2014/main" id="{ABC147CC-0CAE-B740-21B1-05AE94FA741C}"/>
              </a:ext>
            </a:extLst>
          </p:cNvPr>
          <p:cNvPicPr>
            <a:picLocks noChangeAspect="1"/>
          </p:cNvPicPr>
          <p:nvPr/>
        </p:nvPicPr>
        <p:blipFill>
          <a:blip r:embed="rId4"/>
          <a:stretch>
            <a:fillRect/>
          </a:stretch>
        </p:blipFill>
        <p:spPr>
          <a:xfrm>
            <a:off x="9899872" y="586683"/>
            <a:ext cx="2038350" cy="2176780"/>
          </a:xfrm>
          <a:prstGeom prst="rect">
            <a:avLst/>
          </a:prstGeom>
        </p:spPr>
      </p:pic>
      <p:graphicFrame>
        <p:nvGraphicFramePr>
          <p:cNvPr id="11" name="Object 10">
            <a:extLst>
              <a:ext uri="{FF2B5EF4-FFF2-40B4-BE49-F238E27FC236}">
                <a16:creationId xmlns:a16="http://schemas.microsoft.com/office/drawing/2014/main" id="{55B810E3-10E5-0CBB-5006-6AEE8FDB20D1}"/>
              </a:ext>
            </a:extLst>
          </p:cNvPr>
          <p:cNvGraphicFramePr>
            <a:graphicFrameLocks noChangeAspect="1"/>
          </p:cNvGraphicFramePr>
          <p:nvPr>
            <p:extLst>
              <p:ext uri="{D42A27DB-BD31-4B8C-83A1-F6EECF244321}">
                <p14:modId xmlns:p14="http://schemas.microsoft.com/office/powerpoint/2010/main" val="3107392615"/>
              </p:ext>
            </p:extLst>
          </p:nvPr>
        </p:nvGraphicFramePr>
        <p:xfrm>
          <a:off x="369926" y="6091156"/>
          <a:ext cx="6038844" cy="600373"/>
        </p:xfrm>
        <a:graphic>
          <a:graphicData uri="http://schemas.openxmlformats.org/presentationml/2006/ole">
            <mc:AlternateContent xmlns:mc="http://schemas.openxmlformats.org/markup-compatibility/2006">
              <mc:Choice xmlns:v="urn:schemas-microsoft-com:vml" Requires="v">
                <p:oleObj name="Equation" r:id="rId5" imgW="5188797" imgH="515178" progId="Equation.DSMT4">
                  <p:embed/>
                </p:oleObj>
              </mc:Choice>
              <mc:Fallback>
                <p:oleObj name="Equation" r:id="rId5" imgW="5188797" imgH="515178" progId="Equation.DSMT4">
                  <p:embed/>
                  <p:pic>
                    <p:nvPicPr>
                      <p:cNvPr id="0" name=""/>
                      <p:cNvPicPr/>
                      <p:nvPr/>
                    </p:nvPicPr>
                    <p:blipFill>
                      <a:blip r:embed="rId6"/>
                      <a:stretch>
                        <a:fillRect/>
                      </a:stretch>
                    </p:blipFill>
                    <p:spPr>
                      <a:xfrm>
                        <a:off x="369926" y="6091156"/>
                        <a:ext cx="6038844" cy="600373"/>
                      </a:xfrm>
                      <a:prstGeom prst="rect">
                        <a:avLst/>
                      </a:prstGeom>
                    </p:spPr>
                  </p:pic>
                </p:oleObj>
              </mc:Fallback>
            </mc:AlternateContent>
          </a:graphicData>
        </a:graphic>
      </p:graphicFrame>
    </p:spTree>
    <p:extLst>
      <p:ext uri="{BB962C8B-B14F-4D97-AF65-F5344CB8AC3E}">
        <p14:creationId xmlns:p14="http://schemas.microsoft.com/office/powerpoint/2010/main" val="3585153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025311" y="91303"/>
            <a:ext cx="5624167" cy="779152"/>
          </a:xfrm>
        </p:spPr>
        <p:txBody>
          <a:bodyPr>
            <a:normAutofit/>
          </a:bodyPr>
          <a:lstStyle/>
          <a:p>
            <a:r>
              <a:rPr lang="en-US" sz="3200" b="1" u="sng">
                <a:latin typeface="+mn-lt"/>
              </a:rPr>
              <a:t>Electrons – Thermal Equilibrium</a:t>
            </a:r>
          </a:p>
        </p:txBody>
      </p:sp>
      <p:sp>
        <p:nvSpPr>
          <p:cNvPr id="3" name="TextBox 2">
            <a:extLst>
              <a:ext uri="{FF2B5EF4-FFF2-40B4-BE49-F238E27FC236}">
                <a16:creationId xmlns:a16="http://schemas.microsoft.com/office/drawing/2014/main" id="{A4C7EFA9-5D81-49EF-9A5E-AEBA9EBE6F3B}"/>
              </a:ext>
            </a:extLst>
          </p:cNvPr>
          <p:cNvSpPr txBox="1"/>
          <p:nvPr/>
        </p:nvSpPr>
        <p:spPr>
          <a:xfrm>
            <a:off x="253778" y="948801"/>
            <a:ext cx="11470623" cy="954107"/>
          </a:xfrm>
          <a:prstGeom prst="rect">
            <a:avLst/>
          </a:prstGeom>
          <a:noFill/>
        </p:spPr>
        <p:txBody>
          <a:bodyPr wrap="square" rtlCol="0">
            <a:spAutoFit/>
          </a:bodyPr>
          <a:lstStyle/>
          <a:p>
            <a:r>
              <a:rPr lang="en-US" sz="1400"/>
              <a:t>Want to figure out the population of the bands at non-zero T.  Then all thermodynamic properties can be ascertained.  So first we note the chemical potential will be somewhere between the max of the valence band, </a:t>
            </a:r>
            <a:r>
              <a:rPr lang="el-GR" sz="1400">
                <a:latin typeface="Calibri" panose="020F0502020204030204" pitchFamily="34" charset="0"/>
                <a:cs typeface="Calibri" panose="020F0502020204030204" pitchFamily="34" charset="0"/>
              </a:rPr>
              <a:t>ε</a:t>
            </a:r>
            <a:r>
              <a:rPr lang="en-US" sz="1400" baseline="-25000">
                <a:latin typeface="Calibri" panose="020F0502020204030204" pitchFamily="34" charset="0"/>
                <a:cs typeface="Calibri" panose="020F0502020204030204" pitchFamily="34" charset="0"/>
              </a:rPr>
              <a:t>v</a:t>
            </a:r>
            <a:r>
              <a:rPr lang="en-US" sz="1400">
                <a:latin typeface="Calibri" panose="020F0502020204030204" pitchFamily="34" charset="0"/>
                <a:cs typeface="Calibri" panose="020F0502020204030204" pitchFamily="34" charset="0"/>
              </a:rPr>
              <a:t>, and the min of the conduction band, </a:t>
            </a:r>
            <a:r>
              <a:rPr lang="el-GR" sz="1400">
                <a:latin typeface="Calibri" panose="020F0502020204030204" pitchFamily="34" charset="0"/>
                <a:cs typeface="Calibri" panose="020F0502020204030204" pitchFamily="34" charset="0"/>
              </a:rPr>
              <a:t>ε</a:t>
            </a:r>
            <a:r>
              <a:rPr lang="en-US" sz="1400" baseline="-25000">
                <a:latin typeface="Calibri" panose="020F0502020204030204" pitchFamily="34" charset="0"/>
                <a:cs typeface="Calibri" panose="020F0502020204030204" pitchFamily="34" charset="0"/>
              </a:rPr>
              <a:t>c</a:t>
            </a:r>
            <a:r>
              <a:rPr lang="en-US" sz="1400">
                <a:latin typeface="Calibri" panose="020F0502020204030204" pitchFamily="34" charset="0"/>
                <a:cs typeface="Calibri" panose="020F0502020204030204" pitchFamily="34" charset="0"/>
              </a:rPr>
              <a:t>.  Treating this as a parameter for now, and recognizing that at room temperature </a:t>
            </a:r>
            <a:r>
              <a:rPr lang="el-GR" sz="1400">
                <a:latin typeface="Calibri" panose="020F0502020204030204" pitchFamily="34" charset="0"/>
                <a:cs typeface="Calibri" panose="020F0502020204030204" pitchFamily="34" charset="0"/>
              </a:rPr>
              <a:t>ε</a:t>
            </a:r>
            <a:r>
              <a:rPr lang="en-US" sz="1400" baseline="-25000">
                <a:latin typeface="Calibri" panose="020F0502020204030204" pitchFamily="34" charset="0"/>
                <a:cs typeface="Calibri" panose="020F0502020204030204" pitchFamily="34" charset="0"/>
              </a:rPr>
              <a:t>v,c</a:t>
            </a:r>
            <a:r>
              <a:rPr lang="en-US" sz="1400"/>
              <a:t> - </a:t>
            </a:r>
            <a:r>
              <a:rPr lang="el-GR" sz="1400">
                <a:latin typeface="Calibri" panose="020F0502020204030204" pitchFamily="34" charset="0"/>
                <a:cs typeface="Calibri" panose="020F0502020204030204" pitchFamily="34" charset="0"/>
              </a:rPr>
              <a:t>μ</a:t>
            </a:r>
            <a:r>
              <a:rPr lang="en-US" sz="1400"/>
              <a:t> (~ 1 eV) &gt;&gt; k</a:t>
            </a:r>
            <a:r>
              <a:rPr lang="en-US" sz="1400" baseline="-25000"/>
              <a:t>B</a:t>
            </a:r>
            <a:r>
              <a:rPr lang="en-US" sz="1400"/>
              <a:t>T (~ 0.01eV), we can make the Boltzman approximation to the Fermi distribution and calculate the number of electrons in the conduction band, and holes in the valence band.  </a:t>
            </a:r>
            <a:endParaRPr lang="en-US" sz="1600"/>
          </a:p>
        </p:txBody>
      </p:sp>
      <p:pic>
        <p:nvPicPr>
          <p:cNvPr id="6" name="Picture 5" descr="Diagram, engineering drawing&#10;&#10;Description automatically generated">
            <a:extLst>
              <a:ext uri="{FF2B5EF4-FFF2-40B4-BE49-F238E27FC236}">
                <a16:creationId xmlns:a16="http://schemas.microsoft.com/office/drawing/2014/main" id="{35CD2CB5-6222-D12E-0147-C768BE9E0787}"/>
              </a:ext>
            </a:extLst>
          </p:cNvPr>
          <p:cNvPicPr>
            <a:picLocks noChangeAspect="1"/>
          </p:cNvPicPr>
          <p:nvPr/>
        </p:nvPicPr>
        <p:blipFill rotWithShape="1">
          <a:blip r:embed="rId2"/>
          <a:srcRect l="2794" t="486"/>
          <a:stretch/>
        </p:blipFill>
        <p:spPr bwMode="auto">
          <a:xfrm>
            <a:off x="253778" y="2037879"/>
            <a:ext cx="3011936" cy="2954944"/>
          </a:xfrm>
          <a:prstGeom prst="rect">
            <a:avLst/>
          </a:prstGeom>
          <a:ln>
            <a:noFill/>
          </a:ln>
          <a:extLst>
            <a:ext uri="{53640926-AAD7-44D8-BBD7-CCE9431645EC}">
              <a14:shadowObscured xmlns:a14="http://schemas.microsoft.com/office/drawing/2010/main"/>
            </a:ext>
          </a:extLst>
        </p:spPr>
      </p:pic>
      <p:graphicFrame>
        <p:nvGraphicFramePr>
          <p:cNvPr id="12" name="Object 11">
            <a:extLst>
              <a:ext uri="{FF2B5EF4-FFF2-40B4-BE49-F238E27FC236}">
                <a16:creationId xmlns:a16="http://schemas.microsoft.com/office/drawing/2014/main" id="{03E3EE55-77EA-BEF3-E86A-C3B5C899EC2B}"/>
              </a:ext>
            </a:extLst>
          </p:cNvPr>
          <p:cNvGraphicFramePr>
            <a:graphicFrameLocks noChangeAspect="1"/>
          </p:cNvGraphicFramePr>
          <p:nvPr>
            <p:extLst>
              <p:ext uri="{D42A27DB-BD31-4B8C-83A1-F6EECF244321}">
                <p14:modId xmlns:p14="http://schemas.microsoft.com/office/powerpoint/2010/main" val="3556924571"/>
              </p:ext>
            </p:extLst>
          </p:nvPr>
        </p:nvGraphicFramePr>
        <p:xfrm>
          <a:off x="3444065" y="2058371"/>
          <a:ext cx="2095500" cy="1317625"/>
        </p:xfrm>
        <a:graphic>
          <a:graphicData uri="http://schemas.openxmlformats.org/presentationml/2006/ole">
            <mc:AlternateContent xmlns:mc="http://schemas.openxmlformats.org/markup-compatibility/2006">
              <mc:Choice xmlns:v="urn:schemas-microsoft-com:vml" Requires="v">
                <p:oleObj name="Equation" r:id="rId3" imgW="1574640" imgH="990360" progId="Equation.DSMT4">
                  <p:embed/>
                </p:oleObj>
              </mc:Choice>
              <mc:Fallback>
                <p:oleObj name="Equation" r:id="rId3" imgW="1574640" imgH="990360" progId="Equation.DSMT4">
                  <p:embed/>
                  <p:pic>
                    <p:nvPicPr>
                      <p:cNvPr id="0" name=""/>
                      <p:cNvPicPr/>
                      <p:nvPr/>
                    </p:nvPicPr>
                    <p:blipFill>
                      <a:blip r:embed="rId4"/>
                      <a:stretch>
                        <a:fillRect/>
                      </a:stretch>
                    </p:blipFill>
                    <p:spPr>
                      <a:xfrm>
                        <a:off x="3444065" y="2058371"/>
                        <a:ext cx="2095500" cy="1317625"/>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19DAA8BD-6419-67C0-D28F-908217C2C939}"/>
              </a:ext>
            </a:extLst>
          </p:cNvPr>
          <p:cNvGraphicFramePr>
            <a:graphicFrameLocks noChangeAspect="1"/>
          </p:cNvGraphicFramePr>
          <p:nvPr>
            <p:extLst>
              <p:ext uri="{D42A27DB-BD31-4B8C-83A1-F6EECF244321}">
                <p14:modId xmlns:p14="http://schemas.microsoft.com/office/powerpoint/2010/main" val="1096118401"/>
              </p:ext>
            </p:extLst>
          </p:nvPr>
        </p:nvGraphicFramePr>
        <p:xfrm>
          <a:off x="5989089" y="2051949"/>
          <a:ext cx="5773738" cy="1308100"/>
        </p:xfrm>
        <a:graphic>
          <a:graphicData uri="http://schemas.openxmlformats.org/presentationml/2006/ole">
            <mc:AlternateContent xmlns:mc="http://schemas.openxmlformats.org/markup-compatibility/2006">
              <mc:Choice xmlns:v="urn:schemas-microsoft-com:vml" Requires="v">
                <p:oleObj name="Equation" r:id="rId5" imgW="4597200" imgH="1041120" progId="Equation.DSMT4">
                  <p:embed/>
                </p:oleObj>
              </mc:Choice>
              <mc:Fallback>
                <p:oleObj name="Equation" r:id="rId5" imgW="4597200" imgH="1041120" progId="Equation.DSMT4">
                  <p:embed/>
                  <p:pic>
                    <p:nvPicPr>
                      <p:cNvPr id="0" name=""/>
                      <p:cNvPicPr/>
                      <p:nvPr/>
                    </p:nvPicPr>
                    <p:blipFill>
                      <a:blip r:embed="rId6"/>
                      <a:stretch>
                        <a:fillRect/>
                      </a:stretch>
                    </p:blipFill>
                    <p:spPr>
                      <a:xfrm>
                        <a:off x="5989089" y="2051949"/>
                        <a:ext cx="5773738" cy="130810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3E34AE2D-B2D2-F36B-19EB-5431D521A7CB}"/>
              </a:ext>
            </a:extLst>
          </p:cNvPr>
          <p:cNvGraphicFramePr>
            <a:graphicFrameLocks noChangeAspect="1"/>
          </p:cNvGraphicFramePr>
          <p:nvPr>
            <p:extLst>
              <p:ext uri="{D42A27DB-BD31-4B8C-83A1-F6EECF244321}">
                <p14:modId xmlns:p14="http://schemas.microsoft.com/office/powerpoint/2010/main" val="1928365631"/>
              </p:ext>
            </p:extLst>
          </p:nvPr>
        </p:nvGraphicFramePr>
        <p:xfrm>
          <a:off x="3503613" y="3917950"/>
          <a:ext cx="4973637" cy="1209675"/>
        </p:xfrm>
        <a:graphic>
          <a:graphicData uri="http://schemas.openxmlformats.org/presentationml/2006/ole">
            <mc:AlternateContent xmlns:mc="http://schemas.openxmlformats.org/markup-compatibility/2006">
              <mc:Choice xmlns:v="urn:schemas-microsoft-com:vml" Requires="v">
                <p:oleObj name="Equation" r:id="rId7" imgW="4076640" imgH="990360" progId="Equation.DSMT4">
                  <p:embed/>
                </p:oleObj>
              </mc:Choice>
              <mc:Fallback>
                <p:oleObj name="Equation" r:id="rId7" imgW="4076640" imgH="990360" progId="Equation.DSMT4">
                  <p:embed/>
                  <p:pic>
                    <p:nvPicPr>
                      <p:cNvPr id="0" name=""/>
                      <p:cNvPicPr/>
                      <p:nvPr/>
                    </p:nvPicPr>
                    <p:blipFill>
                      <a:blip r:embed="rId8"/>
                      <a:stretch>
                        <a:fillRect/>
                      </a:stretch>
                    </p:blipFill>
                    <p:spPr>
                      <a:xfrm>
                        <a:off x="3503613" y="3917950"/>
                        <a:ext cx="4973637" cy="1209675"/>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C51EC289-671F-432D-5705-2F78BBAFA47C}"/>
              </a:ext>
            </a:extLst>
          </p:cNvPr>
          <p:cNvGraphicFramePr>
            <a:graphicFrameLocks noChangeAspect="1"/>
          </p:cNvGraphicFramePr>
          <p:nvPr>
            <p:extLst>
              <p:ext uri="{D42A27DB-BD31-4B8C-83A1-F6EECF244321}">
                <p14:modId xmlns:p14="http://schemas.microsoft.com/office/powerpoint/2010/main" val="3340385918"/>
              </p:ext>
            </p:extLst>
          </p:nvPr>
        </p:nvGraphicFramePr>
        <p:xfrm>
          <a:off x="4029883" y="5544442"/>
          <a:ext cx="2330450" cy="1076325"/>
        </p:xfrm>
        <a:graphic>
          <a:graphicData uri="http://schemas.openxmlformats.org/presentationml/2006/ole">
            <mc:AlternateContent xmlns:mc="http://schemas.openxmlformats.org/markup-compatibility/2006">
              <mc:Choice xmlns:v="urn:schemas-microsoft-com:vml" Requires="v">
                <p:oleObj name="Equation" r:id="rId9" imgW="1866600" imgH="863280" progId="Equation.DSMT4">
                  <p:embed/>
                </p:oleObj>
              </mc:Choice>
              <mc:Fallback>
                <p:oleObj name="Equation" r:id="rId9" imgW="1866600" imgH="863280" progId="Equation.DSMT4">
                  <p:embed/>
                  <p:pic>
                    <p:nvPicPr>
                      <p:cNvPr id="0" name=""/>
                      <p:cNvPicPr/>
                      <p:nvPr/>
                    </p:nvPicPr>
                    <p:blipFill>
                      <a:blip r:embed="rId10"/>
                      <a:stretch>
                        <a:fillRect/>
                      </a:stretch>
                    </p:blipFill>
                    <p:spPr>
                      <a:xfrm>
                        <a:off x="4029883" y="5544442"/>
                        <a:ext cx="2330450" cy="1076325"/>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715C1D29-95EE-7914-1717-587C4EF48F36}"/>
              </a:ext>
            </a:extLst>
          </p:cNvPr>
          <p:cNvGraphicFramePr>
            <a:graphicFrameLocks noChangeAspect="1"/>
          </p:cNvGraphicFramePr>
          <p:nvPr>
            <p:extLst>
              <p:ext uri="{D42A27DB-BD31-4B8C-83A1-F6EECF244321}">
                <p14:modId xmlns:p14="http://schemas.microsoft.com/office/powerpoint/2010/main" val="1000593530"/>
              </p:ext>
            </p:extLst>
          </p:nvPr>
        </p:nvGraphicFramePr>
        <p:xfrm>
          <a:off x="8818145" y="5556813"/>
          <a:ext cx="2944682" cy="746183"/>
        </p:xfrm>
        <a:graphic>
          <a:graphicData uri="http://schemas.openxmlformats.org/presentationml/2006/ole">
            <mc:AlternateContent xmlns:mc="http://schemas.openxmlformats.org/markup-compatibility/2006">
              <mc:Choice xmlns:v="urn:schemas-microsoft-com:vml" Requires="v">
                <p:oleObj name="Equation" r:id="rId11" imgW="2218372" imgH="562766" progId="Equation.DSMT4">
                  <p:embed/>
                </p:oleObj>
              </mc:Choice>
              <mc:Fallback>
                <p:oleObj name="Equation" r:id="rId11" imgW="2218372" imgH="562766" progId="Equation.DSMT4">
                  <p:embed/>
                  <p:pic>
                    <p:nvPicPr>
                      <p:cNvPr id="0" name=""/>
                      <p:cNvPicPr/>
                      <p:nvPr/>
                    </p:nvPicPr>
                    <p:blipFill>
                      <a:blip r:embed="rId12"/>
                      <a:stretch>
                        <a:fillRect/>
                      </a:stretch>
                    </p:blipFill>
                    <p:spPr>
                      <a:xfrm>
                        <a:off x="8818145" y="5556813"/>
                        <a:ext cx="2944682" cy="746183"/>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AB4E470D-1B49-435A-2DD7-19EA09771D12}"/>
              </a:ext>
            </a:extLst>
          </p:cNvPr>
          <p:cNvSpPr txBox="1"/>
          <p:nvPr/>
        </p:nvSpPr>
        <p:spPr>
          <a:xfrm>
            <a:off x="3444065" y="3526945"/>
            <a:ext cx="3890865" cy="307777"/>
          </a:xfrm>
          <a:prstGeom prst="rect">
            <a:avLst/>
          </a:prstGeom>
          <a:noFill/>
        </p:spPr>
        <p:txBody>
          <a:bodyPr wrap="square" rtlCol="0">
            <a:spAutoFit/>
          </a:bodyPr>
          <a:lstStyle/>
          <a:p>
            <a:r>
              <a:rPr lang="en-US" sz="1400"/>
              <a:t>assuming ellipsoidal density of states, we find:</a:t>
            </a:r>
            <a:endParaRPr lang="en-US"/>
          </a:p>
        </p:txBody>
      </p:sp>
      <p:sp>
        <p:nvSpPr>
          <p:cNvPr id="19" name="TextBox 18">
            <a:extLst>
              <a:ext uri="{FF2B5EF4-FFF2-40B4-BE49-F238E27FC236}">
                <a16:creationId xmlns:a16="http://schemas.microsoft.com/office/drawing/2014/main" id="{397876A3-5494-6A6A-F4BB-ABEAEF925117}"/>
              </a:ext>
            </a:extLst>
          </p:cNvPr>
          <p:cNvSpPr txBox="1"/>
          <p:nvPr/>
        </p:nvSpPr>
        <p:spPr>
          <a:xfrm>
            <a:off x="396066" y="5556813"/>
            <a:ext cx="3465150" cy="954107"/>
          </a:xfrm>
          <a:prstGeom prst="rect">
            <a:avLst/>
          </a:prstGeom>
          <a:noFill/>
        </p:spPr>
        <p:txBody>
          <a:bodyPr wrap="square" rtlCol="0">
            <a:spAutoFit/>
          </a:bodyPr>
          <a:lstStyle/>
          <a:p>
            <a:r>
              <a:rPr lang="en-US" sz="1400"/>
              <a:t>now by particle conservation, we must have n</a:t>
            </a:r>
            <a:r>
              <a:rPr lang="en-US" sz="1400" baseline="-25000"/>
              <a:t>c</a:t>
            </a:r>
            <a:r>
              <a:rPr lang="en-US" sz="1400"/>
              <a:t> = p</a:t>
            </a:r>
            <a:r>
              <a:rPr lang="en-US" sz="1400" baseline="-25000"/>
              <a:t>v</a:t>
            </a:r>
            <a:r>
              <a:rPr lang="en-US" sz="1400"/>
              <a:t>.  So this gives us the means to calculate the chemical potential.  We call this the intrinsic chemical potential, </a:t>
            </a:r>
            <a:r>
              <a:rPr lang="el-GR" sz="1400">
                <a:latin typeface="Calibri" panose="020F0502020204030204" pitchFamily="34" charset="0"/>
                <a:cs typeface="Calibri" panose="020F0502020204030204" pitchFamily="34" charset="0"/>
              </a:rPr>
              <a:t>μ</a:t>
            </a:r>
            <a:r>
              <a:rPr lang="en-US" sz="1400" baseline="-25000">
                <a:latin typeface="Calibri" panose="020F0502020204030204" pitchFamily="34" charset="0"/>
                <a:cs typeface="Calibri" panose="020F0502020204030204" pitchFamily="34" charset="0"/>
              </a:rPr>
              <a:t>i</a:t>
            </a:r>
            <a:r>
              <a:rPr lang="en-US" sz="1400">
                <a:latin typeface="Calibri" panose="020F0502020204030204" pitchFamily="34" charset="0"/>
                <a:cs typeface="Calibri" panose="020F0502020204030204" pitchFamily="34" charset="0"/>
              </a:rPr>
              <a:t>.</a:t>
            </a:r>
            <a:endParaRPr lang="en-US"/>
          </a:p>
        </p:txBody>
      </p:sp>
      <p:sp>
        <p:nvSpPr>
          <p:cNvPr id="20" name="TextBox 19">
            <a:extLst>
              <a:ext uri="{FF2B5EF4-FFF2-40B4-BE49-F238E27FC236}">
                <a16:creationId xmlns:a16="http://schemas.microsoft.com/office/drawing/2014/main" id="{B0673F16-FF1D-D4CB-C346-824B3CFF5495}"/>
              </a:ext>
            </a:extLst>
          </p:cNvPr>
          <p:cNvSpPr txBox="1"/>
          <p:nvPr/>
        </p:nvSpPr>
        <p:spPr>
          <a:xfrm>
            <a:off x="6686453" y="5509636"/>
            <a:ext cx="1963025" cy="1169551"/>
          </a:xfrm>
          <a:prstGeom prst="rect">
            <a:avLst/>
          </a:prstGeom>
          <a:noFill/>
        </p:spPr>
        <p:txBody>
          <a:bodyPr wrap="square" rtlCol="0">
            <a:spAutoFit/>
          </a:bodyPr>
          <a:lstStyle/>
          <a:p>
            <a:r>
              <a:rPr lang="en-US" sz="1400"/>
              <a:t>and can now fill that in, to get n</a:t>
            </a:r>
            <a:r>
              <a:rPr lang="en-US" sz="1400" baseline="-25000"/>
              <a:t>c</a:t>
            </a:r>
            <a:r>
              <a:rPr lang="en-US" sz="1400"/>
              <a:t>(T) and p</a:t>
            </a:r>
            <a:r>
              <a:rPr lang="en-US" sz="1400" baseline="-25000"/>
              <a:t>v</a:t>
            </a:r>
            <a:r>
              <a:rPr lang="en-US" sz="1400"/>
              <a:t>(T).  We call this common value the intrinsic carrier concentration.</a:t>
            </a:r>
            <a:endParaRPr lang="en-US"/>
          </a:p>
        </p:txBody>
      </p:sp>
    </p:spTree>
    <p:extLst>
      <p:ext uri="{BB962C8B-B14F-4D97-AF65-F5344CB8AC3E}">
        <p14:creationId xmlns:p14="http://schemas.microsoft.com/office/powerpoint/2010/main" val="3260453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025311" y="91303"/>
            <a:ext cx="5624167" cy="779152"/>
          </a:xfrm>
        </p:spPr>
        <p:txBody>
          <a:bodyPr>
            <a:normAutofit/>
          </a:bodyPr>
          <a:lstStyle/>
          <a:p>
            <a:r>
              <a:rPr lang="en-US" sz="3200" b="1" u="sng">
                <a:latin typeface="+mn-lt"/>
              </a:rPr>
              <a:t>Electrons – Thermal Equilibrium</a:t>
            </a:r>
          </a:p>
        </p:txBody>
      </p:sp>
      <p:sp>
        <p:nvSpPr>
          <p:cNvPr id="3" name="TextBox 2">
            <a:extLst>
              <a:ext uri="{FF2B5EF4-FFF2-40B4-BE49-F238E27FC236}">
                <a16:creationId xmlns:a16="http://schemas.microsoft.com/office/drawing/2014/main" id="{A4C7EFA9-5D81-49EF-9A5E-AEBA9EBE6F3B}"/>
              </a:ext>
            </a:extLst>
          </p:cNvPr>
          <p:cNvSpPr txBox="1"/>
          <p:nvPr/>
        </p:nvSpPr>
        <p:spPr>
          <a:xfrm>
            <a:off x="421735" y="1158372"/>
            <a:ext cx="3039922" cy="307777"/>
          </a:xfrm>
          <a:prstGeom prst="rect">
            <a:avLst/>
          </a:prstGeom>
          <a:noFill/>
        </p:spPr>
        <p:txBody>
          <a:bodyPr wrap="square" rtlCol="0">
            <a:spAutoFit/>
          </a:bodyPr>
          <a:lstStyle/>
          <a:p>
            <a:r>
              <a:rPr lang="en-US" sz="1400"/>
              <a:t>We can calculate the Heat Capacity.  </a:t>
            </a:r>
            <a:endParaRPr lang="en-US" sz="1600"/>
          </a:p>
        </p:txBody>
      </p:sp>
      <p:graphicFrame>
        <p:nvGraphicFramePr>
          <p:cNvPr id="4" name="Object 3">
            <a:extLst>
              <a:ext uri="{FF2B5EF4-FFF2-40B4-BE49-F238E27FC236}">
                <a16:creationId xmlns:a16="http://schemas.microsoft.com/office/drawing/2014/main" id="{161258EB-062B-796C-E40C-127983A49DC0}"/>
              </a:ext>
            </a:extLst>
          </p:cNvPr>
          <p:cNvGraphicFramePr>
            <a:graphicFrameLocks noChangeAspect="1"/>
          </p:cNvGraphicFramePr>
          <p:nvPr>
            <p:extLst>
              <p:ext uri="{D42A27DB-BD31-4B8C-83A1-F6EECF244321}">
                <p14:modId xmlns:p14="http://schemas.microsoft.com/office/powerpoint/2010/main" val="2114603900"/>
              </p:ext>
            </p:extLst>
          </p:nvPr>
        </p:nvGraphicFramePr>
        <p:xfrm>
          <a:off x="569692" y="2721881"/>
          <a:ext cx="4636796" cy="2229031"/>
        </p:xfrm>
        <a:graphic>
          <a:graphicData uri="http://schemas.openxmlformats.org/presentationml/2006/ole">
            <mc:AlternateContent xmlns:mc="http://schemas.openxmlformats.org/markup-compatibility/2006">
              <mc:Choice xmlns:v="urn:schemas-microsoft-com:vml" Requires="v">
                <p:oleObj name="Equation" r:id="rId2" imgW="3746160" imgH="1803240" progId="Equation.DSMT4">
                  <p:embed/>
                </p:oleObj>
              </mc:Choice>
              <mc:Fallback>
                <p:oleObj name="Equation" r:id="rId2" imgW="3746160" imgH="1803240" progId="Equation.DSMT4">
                  <p:embed/>
                  <p:pic>
                    <p:nvPicPr>
                      <p:cNvPr id="0" name=""/>
                      <p:cNvPicPr/>
                      <p:nvPr/>
                    </p:nvPicPr>
                    <p:blipFill>
                      <a:blip r:embed="rId3"/>
                      <a:stretch>
                        <a:fillRect/>
                      </a:stretch>
                    </p:blipFill>
                    <p:spPr>
                      <a:xfrm>
                        <a:off x="569692" y="2721881"/>
                        <a:ext cx="4636796" cy="2229031"/>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1E29421D-F3F0-1782-BFFD-17866B447235}"/>
              </a:ext>
            </a:extLst>
          </p:cNvPr>
          <p:cNvGraphicFramePr>
            <a:graphicFrameLocks noChangeAspect="1"/>
          </p:cNvGraphicFramePr>
          <p:nvPr>
            <p:extLst>
              <p:ext uri="{D42A27DB-BD31-4B8C-83A1-F6EECF244321}">
                <p14:modId xmlns:p14="http://schemas.microsoft.com/office/powerpoint/2010/main" val="3456434863"/>
              </p:ext>
            </p:extLst>
          </p:nvPr>
        </p:nvGraphicFramePr>
        <p:xfrm>
          <a:off x="569692" y="1816762"/>
          <a:ext cx="1125758" cy="513213"/>
        </p:xfrm>
        <a:graphic>
          <a:graphicData uri="http://schemas.openxmlformats.org/presentationml/2006/ole">
            <mc:AlternateContent xmlns:mc="http://schemas.openxmlformats.org/markup-compatibility/2006">
              <mc:Choice xmlns:v="urn:schemas-microsoft-com:vml" Requires="v">
                <p:oleObj name="Equation" r:id="rId4" imgW="863280" imgH="393480" progId="Equation.DSMT4">
                  <p:embed/>
                </p:oleObj>
              </mc:Choice>
              <mc:Fallback>
                <p:oleObj name="Equation" r:id="rId4" imgW="863280" imgH="393480" progId="Equation.DSMT4">
                  <p:embed/>
                  <p:pic>
                    <p:nvPicPr>
                      <p:cNvPr id="0" name=""/>
                      <p:cNvPicPr/>
                      <p:nvPr/>
                    </p:nvPicPr>
                    <p:blipFill>
                      <a:blip r:embed="rId5"/>
                      <a:stretch>
                        <a:fillRect/>
                      </a:stretch>
                    </p:blipFill>
                    <p:spPr>
                      <a:xfrm>
                        <a:off x="569692" y="1816762"/>
                        <a:ext cx="1125758" cy="513213"/>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5A6CC8DE-96C9-13F8-8CE0-E4816EFF1FF1}"/>
              </a:ext>
            </a:extLst>
          </p:cNvPr>
          <p:cNvSpPr txBox="1"/>
          <p:nvPr/>
        </p:nvSpPr>
        <p:spPr>
          <a:xfrm>
            <a:off x="718462" y="5111850"/>
            <a:ext cx="3032450" cy="523220"/>
          </a:xfrm>
          <a:prstGeom prst="rect">
            <a:avLst/>
          </a:prstGeom>
          <a:noFill/>
        </p:spPr>
        <p:txBody>
          <a:bodyPr wrap="square" rtlCol="0">
            <a:spAutoFit/>
          </a:bodyPr>
          <a:lstStyle/>
          <a:p>
            <a:r>
              <a:rPr lang="en-US" sz="1400"/>
              <a:t>can neglect T-independent constant.  Continuing to work it out, we find:</a:t>
            </a:r>
          </a:p>
        </p:txBody>
      </p:sp>
      <p:graphicFrame>
        <p:nvGraphicFramePr>
          <p:cNvPr id="8" name="Object 7">
            <a:extLst>
              <a:ext uri="{FF2B5EF4-FFF2-40B4-BE49-F238E27FC236}">
                <a16:creationId xmlns:a16="http://schemas.microsoft.com/office/drawing/2014/main" id="{4C1673CA-B3AF-119F-25C9-6BBFBB3F2729}"/>
              </a:ext>
            </a:extLst>
          </p:cNvPr>
          <p:cNvGraphicFramePr>
            <a:graphicFrameLocks noChangeAspect="1"/>
          </p:cNvGraphicFramePr>
          <p:nvPr>
            <p:extLst>
              <p:ext uri="{D42A27DB-BD31-4B8C-83A1-F6EECF244321}">
                <p14:modId xmlns:p14="http://schemas.microsoft.com/office/powerpoint/2010/main" val="1533411663"/>
              </p:ext>
            </p:extLst>
          </p:nvPr>
        </p:nvGraphicFramePr>
        <p:xfrm>
          <a:off x="718462" y="5848123"/>
          <a:ext cx="1940768" cy="657715"/>
        </p:xfrm>
        <a:graphic>
          <a:graphicData uri="http://schemas.openxmlformats.org/presentationml/2006/ole">
            <mc:AlternateContent xmlns:mc="http://schemas.openxmlformats.org/markup-compatibility/2006">
              <mc:Choice xmlns:v="urn:schemas-microsoft-com:vml" Requires="v">
                <p:oleObj name="Equation" r:id="rId6" imgW="1523174" imgH="515178" progId="Equation.DSMT4">
                  <p:embed/>
                </p:oleObj>
              </mc:Choice>
              <mc:Fallback>
                <p:oleObj name="Equation" r:id="rId6" imgW="1523174" imgH="515178" progId="Equation.DSMT4">
                  <p:embed/>
                  <p:pic>
                    <p:nvPicPr>
                      <p:cNvPr id="0" name=""/>
                      <p:cNvPicPr/>
                      <p:nvPr/>
                    </p:nvPicPr>
                    <p:blipFill>
                      <a:blip r:embed="rId7"/>
                      <a:stretch>
                        <a:fillRect/>
                      </a:stretch>
                    </p:blipFill>
                    <p:spPr>
                      <a:xfrm>
                        <a:off x="718462" y="5848123"/>
                        <a:ext cx="1940768" cy="657715"/>
                      </a:xfrm>
                      <a:prstGeom prst="rect">
                        <a:avLst/>
                      </a:prstGeom>
                    </p:spPr>
                  </p:pic>
                </p:oleObj>
              </mc:Fallback>
            </mc:AlternateContent>
          </a:graphicData>
        </a:graphic>
      </p:graphicFrame>
      <p:pic>
        <p:nvPicPr>
          <p:cNvPr id="9" name="Picture 8" descr="Chart, line chart&#10;&#10;Description automatically generated">
            <a:extLst>
              <a:ext uri="{FF2B5EF4-FFF2-40B4-BE49-F238E27FC236}">
                <a16:creationId xmlns:a16="http://schemas.microsoft.com/office/drawing/2014/main" id="{0BA587F6-043A-5736-E670-408DBB5DB74B}"/>
              </a:ext>
            </a:extLst>
          </p:cNvPr>
          <p:cNvPicPr>
            <a:picLocks noChangeAspect="1"/>
          </p:cNvPicPr>
          <p:nvPr/>
        </p:nvPicPr>
        <p:blipFill>
          <a:blip r:embed="rId8"/>
          <a:stretch>
            <a:fillRect/>
          </a:stretch>
        </p:blipFill>
        <p:spPr>
          <a:xfrm>
            <a:off x="8104159" y="3720554"/>
            <a:ext cx="3627014" cy="2834705"/>
          </a:xfrm>
          <a:prstGeom prst="rect">
            <a:avLst/>
          </a:prstGeom>
        </p:spPr>
      </p:pic>
      <p:sp>
        <p:nvSpPr>
          <p:cNvPr id="10" name="TextBox 9">
            <a:extLst>
              <a:ext uri="{FF2B5EF4-FFF2-40B4-BE49-F238E27FC236}">
                <a16:creationId xmlns:a16="http://schemas.microsoft.com/office/drawing/2014/main" id="{4F02C94D-E389-5E87-00A0-90ED152BDCBE}"/>
              </a:ext>
            </a:extLst>
          </p:cNvPr>
          <p:cNvSpPr txBox="1"/>
          <p:nvPr/>
        </p:nvSpPr>
        <p:spPr>
          <a:xfrm>
            <a:off x="4523281" y="5137907"/>
            <a:ext cx="3032450" cy="738664"/>
          </a:xfrm>
          <a:prstGeom prst="rect">
            <a:avLst/>
          </a:prstGeom>
          <a:noFill/>
        </p:spPr>
        <p:txBody>
          <a:bodyPr wrap="square" rtlCol="0">
            <a:spAutoFit/>
          </a:bodyPr>
          <a:lstStyle/>
          <a:p>
            <a:r>
              <a:rPr lang="en-US" sz="1400"/>
              <a:t>out to room T’s, it looks like this.  Can see the exponential activation energy kind of thing going on at low T’s.  </a:t>
            </a:r>
          </a:p>
        </p:txBody>
      </p:sp>
      <p:sp>
        <p:nvSpPr>
          <p:cNvPr id="11" name="TextBox 10">
            <a:extLst>
              <a:ext uri="{FF2B5EF4-FFF2-40B4-BE49-F238E27FC236}">
                <a16:creationId xmlns:a16="http://schemas.microsoft.com/office/drawing/2014/main" id="{10CF8809-C247-E626-325A-AD825CA48991}"/>
              </a:ext>
            </a:extLst>
          </p:cNvPr>
          <p:cNvSpPr txBox="1"/>
          <p:nvPr/>
        </p:nvSpPr>
        <p:spPr>
          <a:xfrm>
            <a:off x="7891627" y="2171013"/>
            <a:ext cx="3627014" cy="584775"/>
          </a:xfrm>
          <a:prstGeom prst="rect">
            <a:avLst/>
          </a:prstGeom>
          <a:noFill/>
          <a:ln>
            <a:solidFill>
              <a:srgbClr val="FF0000"/>
            </a:solidFill>
          </a:ln>
        </p:spPr>
        <p:txBody>
          <a:bodyPr wrap="square" rtlCol="0">
            <a:spAutoFit/>
          </a:bodyPr>
          <a:lstStyle/>
          <a:p>
            <a:r>
              <a:rPr lang="en-US" sz="1600"/>
              <a:t>by the way, at room T, Si has about 10</a:t>
            </a:r>
            <a:r>
              <a:rPr lang="en-US" sz="1600" baseline="30000"/>
              <a:t>16</a:t>
            </a:r>
            <a:r>
              <a:rPr lang="en-US" sz="1600"/>
              <a:t> carriers/m</a:t>
            </a:r>
            <a:r>
              <a:rPr lang="en-US" sz="1600" baseline="30000"/>
              <a:t>3</a:t>
            </a:r>
            <a:r>
              <a:rPr lang="en-US" sz="1600"/>
              <a:t>, while Cu has about 10</a:t>
            </a:r>
            <a:r>
              <a:rPr lang="en-US" sz="1600" baseline="30000"/>
              <a:t>28</a:t>
            </a:r>
            <a:r>
              <a:rPr lang="en-US" sz="1600"/>
              <a:t>.  </a:t>
            </a:r>
            <a:endParaRPr lang="en-US"/>
          </a:p>
        </p:txBody>
      </p:sp>
    </p:spTree>
    <p:extLst>
      <p:ext uri="{BB962C8B-B14F-4D97-AF65-F5344CB8AC3E}">
        <p14:creationId xmlns:p14="http://schemas.microsoft.com/office/powerpoint/2010/main" val="3027480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A247-1AEB-499F-A485-9DEE50BEB332}"/>
              </a:ext>
            </a:extLst>
          </p:cNvPr>
          <p:cNvSpPr>
            <a:spLocks noGrp="1"/>
          </p:cNvSpPr>
          <p:nvPr>
            <p:ph type="title"/>
          </p:nvPr>
        </p:nvSpPr>
        <p:spPr>
          <a:xfrm>
            <a:off x="3025311" y="91303"/>
            <a:ext cx="5624167" cy="779152"/>
          </a:xfrm>
        </p:spPr>
        <p:txBody>
          <a:bodyPr>
            <a:normAutofit/>
          </a:bodyPr>
          <a:lstStyle/>
          <a:p>
            <a:r>
              <a:rPr lang="en-US" sz="3200" b="1" u="sng">
                <a:latin typeface="+mn-lt"/>
              </a:rPr>
              <a:t>Electrons – Nonequilibrium</a:t>
            </a:r>
          </a:p>
        </p:txBody>
      </p:sp>
      <p:sp>
        <p:nvSpPr>
          <p:cNvPr id="13" name="TextBox 12">
            <a:extLst>
              <a:ext uri="{FF2B5EF4-FFF2-40B4-BE49-F238E27FC236}">
                <a16:creationId xmlns:a16="http://schemas.microsoft.com/office/drawing/2014/main" id="{F79699B9-0BA0-7074-9626-6F59609A8B93}"/>
              </a:ext>
            </a:extLst>
          </p:cNvPr>
          <p:cNvSpPr txBox="1"/>
          <p:nvPr/>
        </p:nvSpPr>
        <p:spPr>
          <a:xfrm>
            <a:off x="431066" y="962865"/>
            <a:ext cx="4514158" cy="954107"/>
          </a:xfrm>
          <a:prstGeom prst="rect">
            <a:avLst/>
          </a:prstGeom>
          <a:noFill/>
        </p:spPr>
        <p:txBody>
          <a:bodyPr wrap="square" rtlCol="0">
            <a:spAutoFit/>
          </a:bodyPr>
          <a:lstStyle/>
          <a:p>
            <a:r>
              <a:rPr lang="en-US" sz="1400"/>
              <a:t>e’s in semiconductors can absorb photons and jump from the valence to the conduction band.  The minimum photon energy required is given by the band gap E.</a:t>
            </a:r>
            <a:r>
              <a:rPr lang="en-US" sz="1400" baseline="-25000"/>
              <a:t>g</a:t>
            </a:r>
            <a:r>
              <a:rPr lang="en-US" sz="1400"/>
              <a:t>.  If the band gap is direct, like in GaAs, then we don’t need phonons.  </a:t>
            </a:r>
            <a:endParaRPr lang="en-US" sz="1600"/>
          </a:p>
        </p:txBody>
      </p:sp>
      <p:pic>
        <p:nvPicPr>
          <p:cNvPr id="14" name="Picture 13">
            <a:extLst>
              <a:ext uri="{FF2B5EF4-FFF2-40B4-BE49-F238E27FC236}">
                <a16:creationId xmlns:a16="http://schemas.microsoft.com/office/drawing/2014/main" id="{1072915F-491E-1E3D-DC46-60BDA2CA60A0}"/>
              </a:ext>
            </a:extLst>
          </p:cNvPr>
          <p:cNvPicPr>
            <a:picLocks noChangeAspect="1"/>
          </p:cNvPicPr>
          <p:nvPr/>
        </p:nvPicPr>
        <p:blipFill>
          <a:blip r:embed="rId2"/>
          <a:stretch>
            <a:fillRect/>
          </a:stretch>
        </p:blipFill>
        <p:spPr>
          <a:xfrm>
            <a:off x="431066" y="2163970"/>
            <a:ext cx="3730387" cy="3810733"/>
          </a:xfrm>
          <a:prstGeom prst="rect">
            <a:avLst/>
          </a:prstGeom>
        </p:spPr>
      </p:pic>
      <p:pic>
        <p:nvPicPr>
          <p:cNvPr id="15" name="Picture 14">
            <a:extLst>
              <a:ext uri="{FF2B5EF4-FFF2-40B4-BE49-F238E27FC236}">
                <a16:creationId xmlns:a16="http://schemas.microsoft.com/office/drawing/2014/main" id="{EA5927EB-3D8D-5627-B081-CA0455B89DEB}"/>
              </a:ext>
            </a:extLst>
          </p:cNvPr>
          <p:cNvPicPr>
            <a:picLocks noChangeAspect="1"/>
          </p:cNvPicPr>
          <p:nvPr/>
        </p:nvPicPr>
        <p:blipFill>
          <a:blip r:embed="rId3"/>
          <a:stretch>
            <a:fillRect/>
          </a:stretch>
        </p:blipFill>
        <p:spPr>
          <a:xfrm>
            <a:off x="6323524" y="2294599"/>
            <a:ext cx="4651907" cy="3931688"/>
          </a:xfrm>
          <a:prstGeom prst="rect">
            <a:avLst/>
          </a:prstGeom>
        </p:spPr>
      </p:pic>
      <p:sp>
        <p:nvSpPr>
          <p:cNvPr id="16" name="TextBox 15">
            <a:extLst>
              <a:ext uri="{FF2B5EF4-FFF2-40B4-BE49-F238E27FC236}">
                <a16:creationId xmlns:a16="http://schemas.microsoft.com/office/drawing/2014/main" id="{7BE7EDE1-8649-5657-0BA6-7AD0961F5BD4}"/>
              </a:ext>
            </a:extLst>
          </p:cNvPr>
          <p:cNvSpPr txBox="1"/>
          <p:nvPr/>
        </p:nvSpPr>
        <p:spPr>
          <a:xfrm>
            <a:off x="6507926" y="962865"/>
            <a:ext cx="4514158" cy="1169551"/>
          </a:xfrm>
          <a:prstGeom prst="rect">
            <a:avLst/>
          </a:prstGeom>
          <a:noFill/>
        </p:spPr>
        <p:txBody>
          <a:bodyPr wrap="square" rtlCol="0">
            <a:spAutoFit/>
          </a:bodyPr>
          <a:lstStyle/>
          <a:p>
            <a:r>
              <a:rPr lang="en-US" sz="1400"/>
              <a:t>If band gap is indirect, like in Si, then would need phonon assisted absorption at this minimum energy, because over the E</a:t>
            </a:r>
            <a:r>
              <a:rPr lang="en-US" sz="1400" baseline="-25000"/>
              <a:t>g</a:t>
            </a:r>
            <a:r>
              <a:rPr lang="en-US" sz="1400"/>
              <a:t> energy scale, a photon (red arrow) will have insignificant momentum, whereas a phonon (blue arrow) would have significant momentum (but little energy).  </a:t>
            </a:r>
            <a:endParaRPr lang="en-US" sz="1600"/>
          </a:p>
        </p:txBody>
      </p:sp>
    </p:spTree>
    <p:extLst>
      <p:ext uri="{BB962C8B-B14F-4D97-AF65-F5344CB8AC3E}">
        <p14:creationId xmlns:p14="http://schemas.microsoft.com/office/powerpoint/2010/main" val="3894454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67389" y="146987"/>
            <a:ext cx="6167111" cy="612169"/>
          </a:xfrm>
        </p:spPr>
        <p:txBody>
          <a:bodyPr>
            <a:noAutofit/>
          </a:bodyPr>
          <a:lstStyle/>
          <a:p>
            <a:r>
              <a:rPr lang="en-US" sz="3200" b="1" u="sng">
                <a:latin typeface="+mn-lt"/>
              </a:rPr>
              <a:t>Nonequilibrium Properties (NF)</a:t>
            </a:r>
          </a:p>
        </p:txBody>
      </p:sp>
      <p:sp>
        <p:nvSpPr>
          <p:cNvPr id="3" name="TextBox 2">
            <a:extLst>
              <a:ext uri="{FF2B5EF4-FFF2-40B4-BE49-F238E27FC236}">
                <a16:creationId xmlns:a16="http://schemas.microsoft.com/office/drawing/2014/main" id="{CE69FF3B-880C-4389-8D43-307C4E406B55}"/>
              </a:ext>
            </a:extLst>
          </p:cNvPr>
          <p:cNvSpPr txBox="1"/>
          <p:nvPr/>
        </p:nvSpPr>
        <p:spPr>
          <a:xfrm>
            <a:off x="330690" y="1195886"/>
            <a:ext cx="2148559" cy="369332"/>
          </a:xfrm>
          <a:prstGeom prst="rect">
            <a:avLst/>
          </a:prstGeom>
          <a:noFill/>
        </p:spPr>
        <p:txBody>
          <a:bodyPr wrap="square" rtlCol="0">
            <a:spAutoFit/>
          </a:bodyPr>
          <a:lstStyle/>
          <a:p>
            <a:r>
              <a:rPr lang="en-US" b="1"/>
              <a:t>Absorption (X-ray)</a:t>
            </a:r>
            <a:endParaRPr lang="en-US" sz="1400" b="1"/>
          </a:p>
        </p:txBody>
      </p:sp>
      <p:sp>
        <p:nvSpPr>
          <p:cNvPr id="4" name="Rectangle 2">
            <a:extLst>
              <a:ext uri="{FF2B5EF4-FFF2-40B4-BE49-F238E27FC236}">
                <a16:creationId xmlns:a16="http://schemas.microsoft.com/office/drawing/2014/main" id="{80F8D3CB-F4DF-41D5-92EE-917F11971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6C3335C2-7E18-47C2-817E-6328C38EA3AF}"/>
              </a:ext>
            </a:extLst>
          </p:cNvPr>
          <p:cNvSpPr txBox="1"/>
          <p:nvPr/>
        </p:nvSpPr>
        <p:spPr>
          <a:xfrm>
            <a:off x="330690" y="1516711"/>
            <a:ext cx="11669632" cy="954107"/>
          </a:xfrm>
          <a:prstGeom prst="rect">
            <a:avLst/>
          </a:prstGeom>
          <a:noFill/>
        </p:spPr>
        <p:txBody>
          <a:bodyPr wrap="square" rtlCol="0">
            <a:spAutoFit/>
          </a:bodyPr>
          <a:lstStyle/>
          <a:p>
            <a:r>
              <a:rPr lang="en-US" sz="1400"/>
              <a:t>Let’s do a quantitative example from Mahan.  He considers absorption stemming from electrons transitioning from the valence band to the conduction band via sufficiently high energy photons (X-rays).  We’ll do a QM Golden rule calculation.  First we note that the absorption will result in a nearly direct transition (green arrow) because the photon momentum will be quite small in comparison to the BZ, at that energy.  Unlike with metals, though, there is no Fermi sea we have to worry about. </a:t>
            </a:r>
            <a:endParaRPr lang="en-US"/>
          </a:p>
        </p:txBody>
      </p:sp>
      <p:sp>
        <p:nvSpPr>
          <p:cNvPr id="21" name="Rectangle 162">
            <a:extLst>
              <a:ext uri="{FF2B5EF4-FFF2-40B4-BE49-F238E27FC236}">
                <a16:creationId xmlns:a16="http://schemas.microsoft.com/office/drawing/2014/main" id="{B5F59A47-2F0F-498E-9F54-2D07FF951E2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0DAE7A5D-DA29-8B71-9881-7E946100AEEA}"/>
              </a:ext>
            </a:extLst>
          </p:cNvPr>
          <p:cNvGraphicFramePr>
            <a:graphicFrameLocks noChangeAspect="1"/>
          </p:cNvGraphicFramePr>
          <p:nvPr/>
        </p:nvGraphicFramePr>
        <p:xfrm>
          <a:off x="6624040" y="2457174"/>
          <a:ext cx="3151187" cy="608012"/>
        </p:xfrm>
        <a:graphic>
          <a:graphicData uri="http://schemas.openxmlformats.org/presentationml/2006/ole">
            <mc:AlternateContent xmlns:mc="http://schemas.openxmlformats.org/markup-compatibility/2006">
              <mc:Choice xmlns:v="urn:schemas-microsoft-com:vml" Requires="v">
                <p:oleObj name="Equation" r:id="rId2" imgW="2374560" imgH="457200" progId="Equation.DSMT4">
                  <p:embed/>
                </p:oleObj>
              </mc:Choice>
              <mc:Fallback>
                <p:oleObj name="Equation" r:id="rId2" imgW="2374560" imgH="457200" progId="Equation.DSMT4">
                  <p:embed/>
                  <p:pic>
                    <p:nvPicPr>
                      <p:cNvPr id="6" name="Object 5">
                        <a:extLst>
                          <a:ext uri="{FF2B5EF4-FFF2-40B4-BE49-F238E27FC236}">
                            <a16:creationId xmlns:a16="http://schemas.microsoft.com/office/drawing/2014/main" id="{0DAE7A5D-DA29-8B71-9881-7E946100AEEA}"/>
                          </a:ext>
                        </a:extLst>
                      </p:cNvPr>
                      <p:cNvPicPr/>
                      <p:nvPr/>
                    </p:nvPicPr>
                    <p:blipFill>
                      <a:blip r:embed="rId3"/>
                      <a:stretch>
                        <a:fillRect/>
                      </a:stretch>
                    </p:blipFill>
                    <p:spPr>
                      <a:xfrm>
                        <a:off x="6624040" y="2457174"/>
                        <a:ext cx="3151187" cy="608012"/>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A0CA8126-9AC0-6CF1-D5D6-766B96A420A5}"/>
              </a:ext>
            </a:extLst>
          </p:cNvPr>
          <p:cNvSpPr txBox="1"/>
          <p:nvPr/>
        </p:nvSpPr>
        <p:spPr>
          <a:xfrm>
            <a:off x="3914737" y="2550870"/>
            <a:ext cx="1571255" cy="523220"/>
          </a:xfrm>
          <a:prstGeom prst="rect">
            <a:avLst/>
          </a:prstGeom>
          <a:noFill/>
        </p:spPr>
        <p:txBody>
          <a:bodyPr wrap="square" rtlCol="0">
            <a:spAutoFit/>
          </a:bodyPr>
          <a:lstStyle/>
          <a:p>
            <a:r>
              <a:rPr lang="en-US" sz="1400"/>
              <a:t>can approximate our H as:</a:t>
            </a:r>
            <a:endParaRPr lang="en-US" sz="1600"/>
          </a:p>
        </p:txBody>
      </p:sp>
      <p:graphicFrame>
        <p:nvGraphicFramePr>
          <p:cNvPr id="10" name="Object 9">
            <a:extLst>
              <a:ext uri="{FF2B5EF4-FFF2-40B4-BE49-F238E27FC236}">
                <a16:creationId xmlns:a16="http://schemas.microsoft.com/office/drawing/2014/main" id="{557FB6AA-0BD9-4579-36B6-31449A03606E}"/>
              </a:ext>
            </a:extLst>
          </p:cNvPr>
          <p:cNvGraphicFramePr>
            <a:graphicFrameLocks noChangeAspect="1"/>
          </p:cNvGraphicFramePr>
          <p:nvPr/>
        </p:nvGraphicFramePr>
        <p:xfrm>
          <a:off x="6624941" y="3360940"/>
          <a:ext cx="798513" cy="515938"/>
        </p:xfrm>
        <a:graphic>
          <a:graphicData uri="http://schemas.openxmlformats.org/presentationml/2006/ole">
            <mc:AlternateContent xmlns:mc="http://schemas.openxmlformats.org/markup-compatibility/2006">
              <mc:Choice xmlns:v="urn:schemas-microsoft-com:vml" Requires="v">
                <p:oleObj name="Equation" r:id="rId4" imgW="609480" imgH="393480" progId="Equation.DSMT4">
                  <p:embed/>
                </p:oleObj>
              </mc:Choice>
              <mc:Fallback>
                <p:oleObj name="Equation" r:id="rId4" imgW="609480" imgH="393480" progId="Equation.DSMT4">
                  <p:embed/>
                  <p:pic>
                    <p:nvPicPr>
                      <p:cNvPr id="10" name="Object 9">
                        <a:extLst>
                          <a:ext uri="{FF2B5EF4-FFF2-40B4-BE49-F238E27FC236}">
                            <a16:creationId xmlns:a16="http://schemas.microsoft.com/office/drawing/2014/main" id="{557FB6AA-0BD9-4579-36B6-31449A03606E}"/>
                          </a:ext>
                        </a:extLst>
                      </p:cNvPr>
                      <p:cNvPicPr/>
                      <p:nvPr/>
                    </p:nvPicPr>
                    <p:blipFill>
                      <a:blip r:embed="rId5"/>
                      <a:stretch>
                        <a:fillRect/>
                      </a:stretch>
                    </p:blipFill>
                    <p:spPr>
                      <a:xfrm>
                        <a:off x="6624941" y="3360940"/>
                        <a:ext cx="798513" cy="51593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D4365ADC-5009-ABC8-B8D6-0D89E0CE8E7B}"/>
              </a:ext>
            </a:extLst>
          </p:cNvPr>
          <p:cNvSpPr txBox="1"/>
          <p:nvPr/>
        </p:nvSpPr>
        <p:spPr>
          <a:xfrm>
            <a:off x="3910069" y="3353658"/>
            <a:ext cx="2653607" cy="523220"/>
          </a:xfrm>
          <a:prstGeom prst="rect">
            <a:avLst/>
          </a:prstGeom>
          <a:noFill/>
        </p:spPr>
        <p:txBody>
          <a:bodyPr wrap="square" rtlCol="0">
            <a:spAutoFit/>
          </a:bodyPr>
          <a:lstStyle/>
          <a:p>
            <a:r>
              <a:rPr lang="en-US" sz="1400"/>
              <a:t>In the Coulomb + Temporal gauge, we can write:</a:t>
            </a:r>
            <a:endParaRPr lang="en-US" sz="1600"/>
          </a:p>
        </p:txBody>
      </p:sp>
      <p:graphicFrame>
        <p:nvGraphicFramePr>
          <p:cNvPr id="16" name="Object 15">
            <a:extLst>
              <a:ext uri="{FF2B5EF4-FFF2-40B4-BE49-F238E27FC236}">
                <a16:creationId xmlns:a16="http://schemas.microsoft.com/office/drawing/2014/main" id="{0801C164-F1DF-DF0F-610C-7F5EEF37521B}"/>
              </a:ext>
            </a:extLst>
          </p:cNvPr>
          <p:cNvGraphicFramePr>
            <a:graphicFrameLocks noChangeAspect="1"/>
          </p:cNvGraphicFramePr>
          <p:nvPr/>
        </p:nvGraphicFramePr>
        <p:xfrm>
          <a:off x="8225118" y="3350232"/>
          <a:ext cx="1181665" cy="515938"/>
        </p:xfrm>
        <a:graphic>
          <a:graphicData uri="http://schemas.openxmlformats.org/presentationml/2006/ole">
            <mc:AlternateContent xmlns:mc="http://schemas.openxmlformats.org/markup-compatibility/2006">
              <mc:Choice xmlns:v="urn:schemas-microsoft-com:vml" Requires="v">
                <p:oleObj name="Equation" r:id="rId6" imgW="901440" imgH="393480" progId="Equation.DSMT4">
                  <p:embed/>
                </p:oleObj>
              </mc:Choice>
              <mc:Fallback>
                <p:oleObj name="Equation" r:id="rId6" imgW="901440" imgH="393480" progId="Equation.DSMT4">
                  <p:embed/>
                  <p:pic>
                    <p:nvPicPr>
                      <p:cNvPr id="16" name="Object 15">
                        <a:extLst>
                          <a:ext uri="{FF2B5EF4-FFF2-40B4-BE49-F238E27FC236}">
                            <a16:creationId xmlns:a16="http://schemas.microsoft.com/office/drawing/2014/main" id="{0801C164-F1DF-DF0F-610C-7F5EEF37521B}"/>
                          </a:ext>
                        </a:extLst>
                      </p:cNvPr>
                      <p:cNvPicPr/>
                      <p:nvPr/>
                    </p:nvPicPr>
                    <p:blipFill>
                      <a:blip r:embed="rId7"/>
                      <a:stretch>
                        <a:fillRect/>
                      </a:stretch>
                    </p:blipFill>
                    <p:spPr>
                      <a:xfrm>
                        <a:off x="8225118" y="3350232"/>
                        <a:ext cx="1181665" cy="515938"/>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2B039C39-0B5E-8796-B315-7131A81F4440}"/>
              </a:ext>
            </a:extLst>
          </p:cNvPr>
          <p:cNvSpPr txBox="1"/>
          <p:nvPr/>
        </p:nvSpPr>
        <p:spPr>
          <a:xfrm>
            <a:off x="7641641" y="3435283"/>
            <a:ext cx="583477" cy="307777"/>
          </a:xfrm>
          <a:prstGeom prst="rect">
            <a:avLst/>
          </a:prstGeom>
          <a:noFill/>
        </p:spPr>
        <p:txBody>
          <a:bodyPr wrap="square" rtlCol="0">
            <a:spAutoFit/>
          </a:bodyPr>
          <a:lstStyle/>
          <a:p>
            <a:r>
              <a:rPr lang="en-US" sz="1400"/>
              <a:t>so,</a:t>
            </a:r>
            <a:endParaRPr lang="en-US" sz="1600"/>
          </a:p>
        </p:txBody>
      </p:sp>
      <p:sp>
        <p:nvSpPr>
          <p:cNvPr id="24" name="TextBox 23">
            <a:extLst>
              <a:ext uri="{FF2B5EF4-FFF2-40B4-BE49-F238E27FC236}">
                <a16:creationId xmlns:a16="http://schemas.microsoft.com/office/drawing/2014/main" id="{100A4AC6-D2B8-4EE3-9D79-DBF7DA8D240E}"/>
              </a:ext>
            </a:extLst>
          </p:cNvPr>
          <p:cNvSpPr txBox="1"/>
          <p:nvPr/>
        </p:nvSpPr>
        <p:spPr>
          <a:xfrm>
            <a:off x="3910071" y="4155176"/>
            <a:ext cx="2185930" cy="954107"/>
          </a:xfrm>
          <a:prstGeom prst="rect">
            <a:avLst/>
          </a:prstGeom>
          <a:noFill/>
        </p:spPr>
        <p:txBody>
          <a:bodyPr wrap="square" rtlCol="0">
            <a:spAutoFit/>
          </a:bodyPr>
          <a:lstStyle/>
          <a:p>
            <a:r>
              <a:rPr lang="en-US" sz="1400"/>
              <a:t>Then referring to QM/Time-Dependent Folder, the transition rate is given by the Golden rule,</a:t>
            </a:r>
            <a:endParaRPr lang="en-US" sz="1600"/>
          </a:p>
        </p:txBody>
      </p:sp>
      <p:graphicFrame>
        <p:nvGraphicFramePr>
          <p:cNvPr id="27" name="Object 26">
            <a:extLst>
              <a:ext uri="{FF2B5EF4-FFF2-40B4-BE49-F238E27FC236}">
                <a16:creationId xmlns:a16="http://schemas.microsoft.com/office/drawing/2014/main" id="{40554F22-BA45-26DD-BB4A-8599FB7036BD}"/>
              </a:ext>
            </a:extLst>
          </p:cNvPr>
          <p:cNvGraphicFramePr>
            <a:graphicFrameLocks noChangeAspect="1"/>
          </p:cNvGraphicFramePr>
          <p:nvPr>
            <p:extLst>
              <p:ext uri="{D42A27DB-BD31-4B8C-83A1-F6EECF244321}">
                <p14:modId xmlns:p14="http://schemas.microsoft.com/office/powerpoint/2010/main" val="1162679114"/>
              </p:ext>
            </p:extLst>
          </p:nvPr>
        </p:nvGraphicFramePr>
        <p:xfrm>
          <a:off x="6624040" y="4257419"/>
          <a:ext cx="4267200" cy="566738"/>
        </p:xfrm>
        <a:graphic>
          <a:graphicData uri="http://schemas.openxmlformats.org/presentationml/2006/ole">
            <mc:AlternateContent xmlns:mc="http://schemas.openxmlformats.org/markup-compatibility/2006">
              <mc:Choice xmlns:v="urn:schemas-microsoft-com:vml" Requires="v">
                <p:oleObj name="Equation" r:id="rId8" imgW="3543120" imgH="469800" progId="Equation.DSMT4">
                  <p:embed/>
                </p:oleObj>
              </mc:Choice>
              <mc:Fallback>
                <p:oleObj name="Equation" r:id="rId8" imgW="3543120" imgH="469800" progId="Equation.DSMT4">
                  <p:embed/>
                  <p:pic>
                    <p:nvPicPr>
                      <p:cNvPr id="27" name="Object 26">
                        <a:extLst>
                          <a:ext uri="{FF2B5EF4-FFF2-40B4-BE49-F238E27FC236}">
                            <a16:creationId xmlns:a16="http://schemas.microsoft.com/office/drawing/2014/main" id="{40554F22-BA45-26DD-BB4A-8599FB7036BD}"/>
                          </a:ext>
                        </a:extLst>
                      </p:cNvPr>
                      <p:cNvPicPr/>
                      <p:nvPr/>
                    </p:nvPicPr>
                    <p:blipFill>
                      <a:blip r:embed="rId9"/>
                      <a:stretch>
                        <a:fillRect/>
                      </a:stretch>
                    </p:blipFill>
                    <p:spPr>
                      <a:xfrm>
                        <a:off x="6624040" y="4257419"/>
                        <a:ext cx="4267200" cy="566738"/>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2A4182EF-1067-CA59-24A5-17C4691A59CB}"/>
              </a:ext>
            </a:extLst>
          </p:cNvPr>
          <p:cNvGraphicFramePr>
            <a:graphicFrameLocks noChangeAspect="1"/>
          </p:cNvGraphicFramePr>
          <p:nvPr>
            <p:extLst>
              <p:ext uri="{D42A27DB-BD31-4B8C-83A1-F6EECF244321}">
                <p14:modId xmlns:p14="http://schemas.microsoft.com/office/powerpoint/2010/main" val="3424896885"/>
              </p:ext>
            </p:extLst>
          </p:nvPr>
        </p:nvGraphicFramePr>
        <p:xfrm>
          <a:off x="6487881" y="5335123"/>
          <a:ext cx="5138062" cy="532551"/>
        </p:xfrm>
        <a:graphic>
          <a:graphicData uri="http://schemas.openxmlformats.org/presentationml/2006/ole">
            <mc:AlternateContent xmlns:mc="http://schemas.openxmlformats.org/markup-compatibility/2006">
              <mc:Choice xmlns:v="urn:schemas-microsoft-com:vml" Requires="v">
                <p:oleObj name="Equation" r:id="rId10" imgW="4520880" imgH="469800" progId="Equation.DSMT4">
                  <p:embed/>
                </p:oleObj>
              </mc:Choice>
              <mc:Fallback>
                <p:oleObj name="Equation" r:id="rId10" imgW="4520880" imgH="469800" progId="Equation.DSMT4">
                  <p:embed/>
                  <p:pic>
                    <p:nvPicPr>
                      <p:cNvPr id="29" name="Object 28">
                        <a:extLst>
                          <a:ext uri="{FF2B5EF4-FFF2-40B4-BE49-F238E27FC236}">
                            <a16:creationId xmlns:a16="http://schemas.microsoft.com/office/drawing/2014/main" id="{2A4182EF-1067-CA59-24A5-17C4691A59CB}"/>
                          </a:ext>
                        </a:extLst>
                      </p:cNvPr>
                      <p:cNvPicPr/>
                      <p:nvPr/>
                    </p:nvPicPr>
                    <p:blipFill>
                      <a:blip r:embed="rId11"/>
                      <a:stretch>
                        <a:fillRect/>
                      </a:stretch>
                    </p:blipFill>
                    <p:spPr>
                      <a:xfrm>
                        <a:off x="6487881" y="5335123"/>
                        <a:ext cx="5138062" cy="532551"/>
                      </a:xfrm>
                      <a:prstGeom prst="rect">
                        <a:avLst/>
                      </a:prstGeom>
                    </p:spPr>
                  </p:pic>
                </p:oleObj>
              </mc:Fallback>
            </mc:AlternateContent>
          </a:graphicData>
        </a:graphic>
      </p:graphicFrame>
      <p:sp>
        <p:nvSpPr>
          <p:cNvPr id="30" name="TextBox 29">
            <a:extLst>
              <a:ext uri="{FF2B5EF4-FFF2-40B4-BE49-F238E27FC236}">
                <a16:creationId xmlns:a16="http://schemas.microsoft.com/office/drawing/2014/main" id="{64ABC402-3552-A9F5-678E-A61D9DA6E84D}"/>
              </a:ext>
            </a:extLst>
          </p:cNvPr>
          <p:cNvSpPr txBox="1"/>
          <p:nvPr/>
        </p:nvSpPr>
        <p:spPr>
          <a:xfrm>
            <a:off x="3979576" y="5340585"/>
            <a:ext cx="2185930" cy="523220"/>
          </a:xfrm>
          <a:prstGeom prst="rect">
            <a:avLst/>
          </a:prstGeom>
          <a:noFill/>
        </p:spPr>
        <p:txBody>
          <a:bodyPr wrap="square" rtlCol="0">
            <a:spAutoFit/>
          </a:bodyPr>
          <a:lstStyle/>
          <a:p>
            <a:r>
              <a:rPr lang="en-US" sz="1400"/>
              <a:t>The power absorption  would be:</a:t>
            </a:r>
            <a:endParaRPr lang="en-US" sz="1600"/>
          </a:p>
        </p:txBody>
      </p:sp>
      <p:pic>
        <p:nvPicPr>
          <p:cNvPr id="8" name="Picture 7" descr="Diagram of a diagram of a physics experiment&#10;&#10;Description automatically generated">
            <a:extLst>
              <a:ext uri="{FF2B5EF4-FFF2-40B4-BE49-F238E27FC236}">
                <a16:creationId xmlns:a16="http://schemas.microsoft.com/office/drawing/2014/main" id="{3AF2EF56-BB97-DCC7-8957-1AB60E75BB4B}"/>
              </a:ext>
            </a:extLst>
          </p:cNvPr>
          <p:cNvPicPr>
            <a:picLocks noChangeAspect="1"/>
          </p:cNvPicPr>
          <p:nvPr/>
        </p:nvPicPr>
        <p:blipFill>
          <a:blip r:embed="rId12"/>
          <a:stretch>
            <a:fillRect/>
          </a:stretch>
        </p:blipFill>
        <p:spPr>
          <a:xfrm>
            <a:off x="136676" y="2622044"/>
            <a:ext cx="3509645" cy="2362200"/>
          </a:xfrm>
          <a:prstGeom prst="rect">
            <a:avLst/>
          </a:prstGeom>
        </p:spPr>
      </p:pic>
    </p:spTree>
    <p:extLst>
      <p:ext uri="{BB962C8B-B14F-4D97-AF65-F5344CB8AC3E}">
        <p14:creationId xmlns:p14="http://schemas.microsoft.com/office/powerpoint/2010/main" val="3423820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67389" y="146987"/>
            <a:ext cx="6167111" cy="612169"/>
          </a:xfrm>
        </p:spPr>
        <p:txBody>
          <a:bodyPr>
            <a:noAutofit/>
          </a:bodyPr>
          <a:lstStyle/>
          <a:p>
            <a:r>
              <a:rPr lang="en-US" sz="3200" b="1" u="sng">
                <a:latin typeface="+mn-lt"/>
              </a:rPr>
              <a:t>Nonequilibrium Properties (NF)</a:t>
            </a:r>
          </a:p>
        </p:txBody>
      </p:sp>
      <p:sp>
        <p:nvSpPr>
          <p:cNvPr id="3" name="TextBox 2">
            <a:extLst>
              <a:ext uri="{FF2B5EF4-FFF2-40B4-BE49-F238E27FC236}">
                <a16:creationId xmlns:a16="http://schemas.microsoft.com/office/drawing/2014/main" id="{CE69FF3B-880C-4389-8D43-307C4E406B55}"/>
              </a:ext>
            </a:extLst>
          </p:cNvPr>
          <p:cNvSpPr txBox="1"/>
          <p:nvPr/>
        </p:nvSpPr>
        <p:spPr>
          <a:xfrm>
            <a:off x="312028" y="1009276"/>
            <a:ext cx="2148559" cy="369332"/>
          </a:xfrm>
          <a:prstGeom prst="rect">
            <a:avLst/>
          </a:prstGeom>
          <a:noFill/>
        </p:spPr>
        <p:txBody>
          <a:bodyPr wrap="square" rtlCol="0">
            <a:spAutoFit/>
          </a:bodyPr>
          <a:lstStyle/>
          <a:p>
            <a:r>
              <a:rPr lang="en-US" b="1"/>
              <a:t>Absorption (X-ray)</a:t>
            </a:r>
            <a:endParaRPr lang="en-US" sz="1400" b="1"/>
          </a:p>
        </p:txBody>
      </p:sp>
      <p:sp>
        <p:nvSpPr>
          <p:cNvPr id="4" name="Rectangle 2">
            <a:extLst>
              <a:ext uri="{FF2B5EF4-FFF2-40B4-BE49-F238E27FC236}">
                <a16:creationId xmlns:a16="http://schemas.microsoft.com/office/drawing/2014/main" id="{80F8D3CB-F4DF-41D5-92EE-917F11971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6C3335C2-7E18-47C2-817E-6328C38EA3AF}"/>
              </a:ext>
            </a:extLst>
          </p:cNvPr>
          <p:cNvSpPr txBox="1"/>
          <p:nvPr/>
        </p:nvSpPr>
        <p:spPr>
          <a:xfrm>
            <a:off x="327461" y="1367478"/>
            <a:ext cx="4188555" cy="307777"/>
          </a:xfrm>
          <a:prstGeom prst="rect">
            <a:avLst/>
          </a:prstGeom>
          <a:noFill/>
        </p:spPr>
        <p:txBody>
          <a:bodyPr wrap="square" rtlCol="0">
            <a:spAutoFit/>
          </a:bodyPr>
          <a:lstStyle/>
          <a:p>
            <a:r>
              <a:rPr lang="en-US" sz="1400"/>
              <a:t>From this we can extract the absorptivity, defined via:</a:t>
            </a:r>
            <a:endParaRPr lang="en-US"/>
          </a:p>
        </p:txBody>
      </p:sp>
      <p:sp>
        <p:nvSpPr>
          <p:cNvPr id="21" name="Rectangle 162">
            <a:extLst>
              <a:ext uri="{FF2B5EF4-FFF2-40B4-BE49-F238E27FC236}">
                <a16:creationId xmlns:a16="http://schemas.microsoft.com/office/drawing/2014/main" id="{B5F59A47-2F0F-498E-9F54-2D07FF951E2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9B2B1E8D-F785-5B0B-CB26-4FAB820AF63D}"/>
              </a:ext>
            </a:extLst>
          </p:cNvPr>
          <p:cNvGraphicFramePr>
            <a:graphicFrameLocks noChangeAspect="1"/>
          </p:cNvGraphicFramePr>
          <p:nvPr/>
        </p:nvGraphicFramePr>
        <p:xfrm>
          <a:off x="448711" y="1828351"/>
          <a:ext cx="2817003" cy="596563"/>
        </p:xfrm>
        <a:graphic>
          <a:graphicData uri="http://schemas.openxmlformats.org/presentationml/2006/ole">
            <mc:AlternateContent xmlns:mc="http://schemas.openxmlformats.org/markup-compatibility/2006">
              <mc:Choice xmlns:v="urn:schemas-microsoft-com:vml" Requires="v">
                <p:oleObj name="Equation" r:id="rId2" imgW="2158920" imgH="457200" progId="Equation.DSMT4">
                  <p:embed/>
                </p:oleObj>
              </mc:Choice>
              <mc:Fallback>
                <p:oleObj name="Equation" r:id="rId2" imgW="2158920" imgH="457200" progId="Equation.DSMT4">
                  <p:embed/>
                  <p:pic>
                    <p:nvPicPr>
                      <p:cNvPr id="31" name="Object 30">
                        <a:extLst>
                          <a:ext uri="{FF2B5EF4-FFF2-40B4-BE49-F238E27FC236}">
                            <a16:creationId xmlns:a16="http://schemas.microsoft.com/office/drawing/2014/main" id="{9B2B1E8D-F785-5B0B-CB26-4FAB820AF63D}"/>
                          </a:ext>
                        </a:extLst>
                      </p:cNvPr>
                      <p:cNvPicPr/>
                      <p:nvPr/>
                    </p:nvPicPr>
                    <p:blipFill>
                      <a:blip r:embed="rId3"/>
                      <a:stretch>
                        <a:fillRect/>
                      </a:stretch>
                    </p:blipFill>
                    <p:spPr>
                      <a:xfrm>
                        <a:off x="448711" y="1828351"/>
                        <a:ext cx="2817003" cy="59656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EE696F1-ED5C-2E1D-8D36-7475BB43837A}"/>
              </a:ext>
            </a:extLst>
          </p:cNvPr>
          <p:cNvSpPr txBox="1"/>
          <p:nvPr/>
        </p:nvSpPr>
        <p:spPr>
          <a:xfrm>
            <a:off x="366309" y="2671437"/>
            <a:ext cx="772025" cy="307777"/>
          </a:xfrm>
          <a:prstGeom prst="rect">
            <a:avLst/>
          </a:prstGeom>
          <a:noFill/>
        </p:spPr>
        <p:txBody>
          <a:bodyPr wrap="square" rtlCol="0">
            <a:spAutoFit/>
          </a:bodyPr>
          <a:lstStyle/>
          <a:p>
            <a:r>
              <a:rPr lang="en-US" sz="1400"/>
              <a:t>to get:</a:t>
            </a:r>
            <a:endParaRPr lang="en-US"/>
          </a:p>
        </p:txBody>
      </p:sp>
      <p:graphicFrame>
        <p:nvGraphicFramePr>
          <p:cNvPr id="11" name="Object 10">
            <a:extLst>
              <a:ext uri="{FF2B5EF4-FFF2-40B4-BE49-F238E27FC236}">
                <a16:creationId xmlns:a16="http://schemas.microsoft.com/office/drawing/2014/main" id="{74CE82A6-EA2D-35E2-5A03-3CBED12D8F87}"/>
              </a:ext>
            </a:extLst>
          </p:cNvPr>
          <p:cNvGraphicFramePr>
            <a:graphicFrameLocks noChangeAspect="1"/>
          </p:cNvGraphicFramePr>
          <p:nvPr>
            <p:extLst>
              <p:ext uri="{D42A27DB-BD31-4B8C-83A1-F6EECF244321}">
                <p14:modId xmlns:p14="http://schemas.microsoft.com/office/powerpoint/2010/main" val="4081744784"/>
              </p:ext>
            </p:extLst>
          </p:nvPr>
        </p:nvGraphicFramePr>
        <p:xfrm>
          <a:off x="448711" y="3208575"/>
          <a:ext cx="4338638" cy="604837"/>
        </p:xfrm>
        <a:graphic>
          <a:graphicData uri="http://schemas.openxmlformats.org/presentationml/2006/ole">
            <mc:AlternateContent xmlns:mc="http://schemas.openxmlformats.org/markup-compatibility/2006">
              <mc:Choice xmlns:v="urn:schemas-microsoft-com:vml" Requires="v">
                <p:oleObj name="Equation" r:id="rId4" imgW="3466800" imgH="482400" progId="Equation.DSMT4">
                  <p:embed/>
                </p:oleObj>
              </mc:Choice>
              <mc:Fallback>
                <p:oleObj name="Equation" r:id="rId4" imgW="3466800" imgH="482400" progId="Equation.DSMT4">
                  <p:embed/>
                  <p:pic>
                    <p:nvPicPr>
                      <p:cNvPr id="11" name="Object 10">
                        <a:extLst>
                          <a:ext uri="{FF2B5EF4-FFF2-40B4-BE49-F238E27FC236}">
                            <a16:creationId xmlns:a16="http://schemas.microsoft.com/office/drawing/2014/main" id="{74CE82A6-EA2D-35E2-5A03-3CBED12D8F87}"/>
                          </a:ext>
                        </a:extLst>
                      </p:cNvPr>
                      <p:cNvPicPr/>
                      <p:nvPr/>
                    </p:nvPicPr>
                    <p:blipFill>
                      <a:blip r:embed="rId5"/>
                      <a:stretch>
                        <a:fillRect/>
                      </a:stretch>
                    </p:blipFill>
                    <p:spPr>
                      <a:xfrm>
                        <a:off x="448711" y="3208575"/>
                        <a:ext cx="4338638" cy="60483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6F5072AB-1B62-3195-7494-CE4C1A3CCFA4}"/>
              </a:ext>
            </a:extLst>
          </p:cNvPr>
          <p:cNvSpPr txBox="1"/>
          <p:nvPr/>
        </p:nvSpPr>
        <p:spPr>
          <a:xfrm>
            <a:off x="366308" y="4016458"/>
            <a:ext cx="4616239" cy="523220"/>
          </a:xfrm>
          <a:prstGeom prst="rect">
            <a:avLst/>
          </a:prstGeom>
          <a:noFill/>
        </p:spPr>
        <p:txBody>
          <a:bodyPr wrap="square" rtlCol="0">
            <a:spAutoFit/>
          </a:bodyPr>
          <a:lstStyle/>
          <a:p>
            <a:r>
              <a:rPr lang="en-US" sz="1400"/>
              <a:t>assuming the matrix element is diagonal, w</a:t>
            </a:r>
            <a:r>
              <a:rPr lang="en-US" sz="1400" baseline="-25000"/>
              <a:t>k</a:t>
            </a:r>
            <a:r>
              <a:rPr lang="en-US" sz="1400"/>
              <a:t> </a:t>
            </a:r>
            <a:r>
              <a:rPr lang="en-US" sz="1400">
                <a:latin typeface="Calibri" panose="020F0502020204030204" pitchFamily="34" charset="0"/>
                <a:ea typeface="Calibri" panose="020F0502020204030204" pitchFamily="34" charset="0"/>
                <a:cs typeface="Calibri" panose="020F0502020204030204" pitchFamily="34" charset="0"/>
              </a:rPr>
              <a:t>≈ w</a:t>
            </a:r>
            <a:r>
              <a:rPr lang="en-US" sz="1400" baseline="-25000">
                <a:latin typeface="Calibri" panose="020F0502020204030204" pitchFamily="34" charset="0"/>
                <a:ea typeface="Calibri" panose="020F0502020204030204" pitchFamily="34" charset="0"/>
                <a:cs typeface="Calibri" panose="020F0502020204030204" pitchFamily="34" charset="0"/>
              </a:rPr>
              <a:t>0</a:t>
            </a:r>
            <a:r>
              <a:rPr lang="en-US" sz="1400"/>
              <a:t>, we can work out the integral to get:</a:t>
            </a:r>
            <a:endParaRPr lang="en-US"/>
          </a:p>
        </p:txBody>
      </p:sp>
      <p:graphicFrame>
        <p:nvGraphicFramePr>
          <p:cNvPr id="13" name="Object 12">
            <a:extLst>
              <a:ext uri="{FF2B5EF4-FFF2-40B4-BE49-F238E27FC236}">
                <a16:creationId xmlns:a16="http://schemas.microsoft.com/office/drawing/2014/main" id="{CDCCACCA-0EA4-2809-3C34-62937A411F51}"/>
              </a:ext>
            </a:extLst>
          </p:cNvPr>
          <p:cNvGraphicFramePr>
            <a:graphicFrameLocks noChangeAspect="1"/>
          </p:cNvGraphicFramePr>
          <p:nvPr>
            <p:extLst>
              <p:ext uri="{D42A27DB-BD31-4B8C-83A1-F6EECF244321}">
                <p14:modId xmlns:p14="http://schemas.microsoft.com/office/powerpoint/2010/main" val="4234666839"/>
              </p:ext>
            </p:extLst>
          </p:nvPr>
        </p:nvGraphicFramePr>
        <p:xfrm>
          <a:off x="448711" y="4748885"/>
          <a:ext cx="3172619" cy="571532"/>
        </p:xfrm>
        <a:graphic>
          <a:graphicData uri="http://schemas.openxmlformats.org/presentationml/2006/ole">
            <mc:AlternateContent xmlns:mc="http://schemas.openxmlformats.org/markup-compatibility/2006">
              <mc:Choice xmlns:v="urn:schemas-microsoft-com:vml" Requires="v">
                <p:oleObj name="Equation" r:id="rId6" imgW="2336760" imgH="419040" progId="Equation.DSMT4">
                  <p:embed/>
                </p:oleObj>
              </mc:Choice>
              <mc:Fallback>
                <p:oleObj name="Equation" r:id="rId6" imgW="2336760" imgH="419040" progId="Equation.DSMT4">
                  <p:embed/>
                  <p:pic>
                    <p:nvPicPr>
                      <p:cNvPr id="13" name="Object 12">
                        <a:extLst>
                          <a:ext uri="{FF2B5EF4-FFF2-40B4-BE49-F238E27FC236}">
                            <a16:creationId xmlns:a16="http://schemas.microsoft.com/office/drawing/2014/main" id="{CDCCACCA-0EA4-2809-3C34-62937A411F51}"/>
                          </a:ext>
                        </a:extLst>
                      </p:cNvPr>
                      <p:cNvPicPr/>
                      <p:nvPr/>
                    </p:nvPicPr>
                    <p:blipFill>
                      <a:blip r:embed="rId7"/>
                      <a:stretch>
                        <a:fillRect/>
                      </a:stretch>
                    </p:blipFill>
                    <p:spPr>
                      <a:xfrm>
                        <a:off x="448711" y="4748885"/>
                        <a:ext cx="3172619" cy="571532"/>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C52DA5A6-9AED-890B-FDEA-99AD0299D32C}"/>
              </a:ext>
            </a:extLst>
          </p:cNvPr>
          <p:cNvSpPr txBox="1"/>
          <p:nvPr/>
        </p:nvSpPr>
        <p:spPr>
          <a:xfrm>
            <a:off x="404279" y="5540947"/>
            <a:ext cx="1919692" cy="307777"/>
          </a:xfrm>
          <a:prstGeom prst="rect">
            <a:avLst/>
          </a:prstGeom>
          <a:noFill/>
        </p:spPr>
        <p:txBody>
          <a:bodyPr wrap="square" rtlCol="0">
            <a:spAutoFit/>
          </a:bodyPr>
          <a:lstStyle/>
          <a:p>
            <a:r>
              <a:rPr lang="en-US" sz="1400"/>
              <a:t>which looks like this:</a:t>
            </a:r>
            <a:endParaRPr lang="en-US"/>
          </a:p>
        </p:txBody>
      </p:sp>
      <p:pic>
        <p:nvPicPr>
          <p:cNvPr id="5" name="Picture 4">
            <a:extLst>
              <a:ext uri="{FF2B5EF4-FFF2-40B4-BE49-F238E27FC236}">
                <a16:creationId xmlns:a16="http://schemas.microsoft.com/office/drawing/2014/main" id="{6F7AAE54-93FC-CF47-81D6-B76B96F2CE55}"/>
              </a:ext>
            </a:extLst>
          </p:cNvPr>
          <p:cNvPicPr>
            <a:picLocks noChangeAspect="1"/>
          </p:cNvPicPr>
          <p:nvPr/>
        </p:nvPicPr>
        <p:blipFill>
          <a:blip r:embed="rId8"/>
          <a:stretch>
            <a:fillRect/>
          </a:stretch>
        </p:blipFill>
        <p:spPr>
          <a:xfrm>
            <a:off x="6096000" y="4098132"/>
            <a:ext cx="4447279" cy="2444569"/>
          </a:xfrm>
          <a:prstGeom prst="rect">
            <a:avLst/>
          </a:prstGeom>
        </p:spPr>
      </p:pic>
    </p:spTree>
    <p:extLst>
      <p:ext uri="{BB962C8B-B14F-4D97-AF65-F5344CB8AC3E}">
        <p14:creationId xmlns:p14="http://schemas.microsoft.com/office/powerpoint/2010/main" val="41240770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14126</TotalTime>
  <Words>795</Words>
  <Application>Microsoft Office PowerPoint</Application>
  <PresentationFormat>Widescreen</PresentationFormat>
  <Paragraphs>35</Paragraphs>
  <Slides>7</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2" baseType="lpstr">
      <vt:lpstr>Arial</vt:lpstr>
      <vt:lpstr>Calibri</vt:lpstr>
      <vt:lpstr>Calibri Light</vt:lpstr>
      <vt:lpstr>Office Theme</vt:lpstr>
      <vt:lpstr>Equation</vt:lpstr>
      <vt:lpstr>Electrons – Crystal Interaction</vt:lpstr>
      <vt:lpstr>Electrons – Crystal Excitations</vt:lpstr>
      <vt:lpstr>Electrons – Thermal Equilibrium</vt:lpstr>
      <vt:lpstr>Electrons – Thermal Equilibrium</vt:lpstr>
      <vt:lpstr>Electrons – Nonequilibrium</vt:lpstr>
      <vt:lpstr>Nonequilibrium Properties (NF)</vt:lpstr>
      <vt:lpstr>Nonequilibrium Properties (NF)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Condensed Matter</dc:title>
  <dc:creator>Andrew Douglas</dc:creator>
  <cp:lastModifiedBy>Kennard, Shauna</cp:lastModifiedBy>
  <cp:revision>444</cp:revision>
  <dcterms:created xsi:type="dcterms:W3CDTF">2019-05-25T18:11:31Z</dcterms:created>
  <dcterms:modified xsi:type="dcterms:W3CDTF">2023-10-13T16:54:50Z</dcterms:modified>
</cp:coreProperties>
</file>