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ink/ink12.xml" ContentType="application/inkml+xml"/>
  <Override PartName="/ppt/ink/ink13.xml" ContentType="application/inkml+xml"/>
  <Override PartName="/ppt/ink/ink14.xml" ContentType="application/inkml+xml"/>
  <Override PartName="/ppt/ink/ink15.xml" ContentType="application/inkml+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ink/ink16.xml" ContentType="application/inkml+xml"/>
  <Override PartName="/ppt/ink/ink17.xml" ContentType="application/inkml+xml"/>
  <Override PartName="/ppt/ink/ink18.xml" ContentType="application/inkml+xml"/>
  <Override PartName="/ppt/notesSlides/notesSlide4.xml" ContentType="application/vnd.openxmlformats-officedocument.presentationml.notesSlide+xml"/>
  <Override PartName="/ppt/ink/ink19.xml" ContentType="application/inkml+xml"/>
  <Override PartName="/ppt/ink/ink20.xml" ContentType="application/inkml+xml"/>
  <Override PartName="/ppt/ink/ink21.xml" ContentType="application/inkml+xml"/>
  <Override PartName="/ppt/ink/ink22.xml" ContentType="application/inkml+xml"/>
  <Override PartName="/ppt/ink/ink23.xml" ContentType="application/inkml+xml"/>
  <Override PartName="/ppt/ink/ink24.xml" ContentType="application/inkml+xml"/>
  <Override PartName="/ppt/ink/ink25.xml" ContentType="application/inkml+xml"/>
  <Override PartName="/ppt/ink/ink26.xml" ContentType="application/inkml+xml"/>
  <Override PartName="/ppt/ink/ink27.xml" ContentType="application/inkml+xml"/>
  <Override PartName="/ppt/ink/ink28.xml" ContentType="application/inkml+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1"/>
  </p:notesMasterIdLst>
  <p:sldIdLst>
    <p:sldId id="256" r:id="rId2"/>
    <p:sldId id="331" r:id="rId3"/>
    <p:sldId id="332" r:id="rId4"/>
    <p:sldId id="333" r:id="rId5"/>
    <p:sldId id="319" r:id="rId6"/>
    <p:sldId id="334" r:id="rId7"/>
    <p:sldId id="323" r:id="rId8"/>
    <p:sldId id="324" r:id="rId9"/>
    <p:sldId id="325" r:id="rId10"/>
    <p:sldId id="335" r:id="rId11"/>
    <p:sldId id="258" r:id="rId12"/>
    <p:sldId id="351" r:id="rId13"/>
    <p:sldId id="327" r:id="rId14"/>
    <p:sldId id="477" r:id="rId15"/>
    <p:sldId id="352" r:id="rId16"/>
    <p:sldId id="336" r:id="rId17"/>
    <p:sldId id="348" r:id="rId18"/>
    <p:sldId id="337" r:id="rId19"/>
    <p:sldId id="338" r:id="rId20"/>
    <p:sldId id="339" r:id="rId21"/>
    <p:sldId id="259" r:id="rId22"/>
    <p:sldId id="261" r:id="rId23"/>
    <p:sldId id="260" r:id="rId24"/>
    <p:sldId id="317" r:id="rId25"/>
    <p:sldId id="305" r:id="rId26"/>
    <p:sldId id="321" r:id="rId27"/>
    <p:sldId id="267" r:id="rId28"/>
    <p:sldId id="262" r:id="rId29"/>
    <p:sldId id="322" r:id="rId30"/>
    <p:sldId id="320" r:id="rId31"/>
    <p:sldId id="474" r:id="rId32"/>
    <p:sldId id="341" r:id="rId33"/>
    <p:sldId id="283" r:id="rId34"/>
    <p:sldId id="475" r:id="rId35"/>
    <p:sldId id="476" r:id="rId36"/>
    <p:sldId id="346" r:id="rId37"/>
    <p:sldId id="342" r:id="rId38"/>
    <p:sldId id="347" r:id="rId39"/>
    <p:sldId id="349" r:id="rId40"/>
    <p:sldId id="308" r:id="rId41"/>
    <p:sldId id="343" r:id="rId42"/>
    <p:sldId id="266" r:id="rId43"/>
    <p:sldId id="353" r:id="rId44"/>
    <p:sldId id="268" r:id="rId45"/>
    <p:sldId id="328" r:id="rId46"/>
    <p:sldId id="313" r:id="rId47"/>
    <p:sldId id="314" r:id="rId48"/>
    <p:sldId id="350" r:id="rId49"/>
    <p:sldId id="330"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FF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979" autoAdjust="0"/>
    <p:restoredTop sz="95103" autoAdjust="0"/>
  </p:normalViewPr>
  <p:slideViewPr>
    <p:cSldViewPr snapToGrid="0">
      <p:cViewPr>
        <p:scale>
          <a:sx n="75" d="100"/>
          <a:sy n="75" d="100"/>
        </p:scale>
        <p:origin x="1133" y="144"/>
      </p:cViewPr>
      <p:guideLst/>
    </p:cSldViewPr>
  </p:slideViewPr>
  <p:notesTextViewPr>
    <p:cViewPr>
      <p:scale>
        <a:sx n="400" d="100"/>
        <a:sy n="4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05T21:31:28.498"/>
    </inkml:context>
    <inkml:brush xml:id="br0">
      <inkml:brushProperty name="width" value="0.05" units="cm"/>
      <inkml:brushProperty name="height" value="0.05" units="cm"/>
      <inkml:brushProperty name="color" value="#F6630D"/>
    </inkml:brush>
  </inkml:definitions>
  <inkml:trace contextRef="#ctx0" brushRef="#br0">0 7902 24575,'246'-129'0,"-112"64"0,-92 43 0,544-264 0,-480 239 0,-2-4 0,106-75 0,-177 102 0,-1-3 0,-1-1 0,-1-1 0,-1-3 0,-1 0 0,-1-2 0,-2-2 0,-1-1 0,31-61 0,-15 20 0,143-313 0,-31 5 0,-138 345 0,-1-1 0,-2 0 0,-2-1 0,9-80 0,1-180 0,-18 269 0,3-1034 0,-16 895 0,-44-259 0,15 149 0,-55-302 0,76 488 0,-34-128 0,27 130 0,4-2 0,-16-113 0,32 152 0,1 0 0,3 0 0,1-1 0,3 0 0,8-66 0,-2 84 0,1 0 0,2 0 0,1 2 0,2-1 0,28-64 0,67-114 0,-20 43 0,-59 111 0,3 2 0,1 2 0,3 1 0,68-86 0,-81 118 0,0 2 0,2 1 0,0 1 0,35-23 0,145-96 0,-129 94 0,-49 32 0,0-1 0,-1-1 0,-1-1 0,41-42 0,-55 49 0,-8 10 0,-1 0 0,1-1 0,-1 1 0,0-1 0,1 0 0,-1 0 0,3-5 0,-5 7 0,0 1 0,0-1 0,0 1 0,0-1 0,1 1 0,-1-1 0,0 1 0,0-1 0,0 1 0,0 0 0,0-1 0,0 1 0,0-1 0,0 1 0,-1-1 0,1 1 0,0-1 0,0 1 0,0-1 0,0 1 0,0 0 0,-1-1 0,1 1 0,0-1 0,0 1 0,-1-1 0,-16-9 0,-12 3 0,0 2 0,-1 2 0,1 1 0,-1 2 0,-47 7 0,-49 22 0,122-29 0,1 0 0,0 1 0,-1-1 0,1 1 0,0 0 0,0 0 0,-1 1 0,-3 2 0,6-4 0,1 0 0,0 1 0,0-1 0,0 0 0,-1 0 0,1 0 0,0 1 0,0-1 0,0 0 0,0 0 0,0 1 0,0-1 0,-1 0 0,1 1 0,0-1 0,0 0 0,0 0 0,0 1 0,0-1 0,0 0 0,0 1 0,0-1 0,0 0 0,0 0 0,0 1 0,0-1 0,0 0 0,0 1 0,0-1 0,0 0 0,1 0 0,-1 1 0,0-1 0,0 0 0,0 1 0,0-1 0,0 0 0,0 0 0,1 1 0,18 14 0,24 5 0,0-2 0,1-3 0,1-2 0,-1-3 0,80 7 0,59-16 0,-181-1 0,-1 0 0,0 0 0,1 0 0,-1 0 0,0 0 0,1 0 0,-1 1 0,0-1 0,1 0 0,-1 1 0,0-1 0,0 1 0,1 0 0,-1-1 0,0 1 0,0 0 0,0 0 0,0 0 0,0 0 0,0 0 0,0 1 0,0-1 0,0 0 0,0 0 0,0 1 0,-1-1 0,1 1 0,0-1 0,-1 0 0,1 1 0,-1 0 0,1-1 0,-1 1 0,0-1 0,1 1 0,-1 0 0,0-1 0,0 4 0,-1 5 0,-1 0 0,0-1 0,0 1 0,-1-1 0,-6 16 0,-5 16 0,-45 156 0,15-15 0,42-175-151,0 0-1,0-1 0,-1 1 0,0-1 1,0 0-1,0 0 0,0-1 1,-8 10-1,0 0-6674</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09-18T15:49:54.344"/>
    </inkml:context>
    <inkml:brush xml:id="br0">
      <inkml:brushProperty name="width" value="0.025" units="cm"/>
      <inkml:brushProperty name="height" value="0.025" units="cm"/>
      <inkml:brushProperty name="color" value="#333333"/>
      <inkml:brushProperty name="ignorePressure" value="1"/>
    </inkml:brush>
  </inkml:definitions>
  <inkml:trace contextRef="#ctx0" brushRef="#br0">1328 375,'-81'0,"-176"-4,202 0,0-2,0-3,-33-10,-40-17,2-4,2-7,-2-6,97 40,1-1,0-1,1-1,1-2,1 0,0-2,-7-9,20 15</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09-18T15:49:59.987"/>
    </inkml:context>
    <inkml:brush xml:id="br0">
      <inkml:brushProperty name="width" value="0.025" units="cm"/>
      <inkml:brushProperty name="height" value="0.025" units="cm"/>
      <inkml:brushProperty name="color" value="#333333"/>
      <inkml:brushProperty name="ignorePressure" value="1"/>
    </inkml:brush>
  </inkml:definitions>
  <inkml:trace contextRef="#ctx0" brushRef="#br0">1316 817,'-1'-8,"0"0,-1-1,1 1,-2 0,1 0,-1 0,0 1,-1-1,-12-35,8 3,2 0,2-1,1 1,2-1,2 0,4-22,-1 48,0 1,0 1,1-1,1 1,0-1,1 2,1-1,0 1,0 0,7-7,1 1,-7 8,1-1,-2 0,0-1,0 1,-1-2,5-9,-11 19,0 0,0 0,-1 1,1-1,0 0,-1 0,0 0,0 0,0 0,0 0,0 0,-1 0,1 0,-1 0,0 0,0 0,0 1,0-1,0 0,-1 1,1-1,-1 0,1 1,-1 0,0-1,0 1,0 0,-1 0,1 0,0 1,-1-1,1 0,-1 1,-2-1,-1-2,-2 1,1 0,0 0,0 1,-1 0,1 0,-1 1,0 0,1 0,-2 1,-83 3,43-1,29-2,-41 2,0-2,0-4,-51-9,52 5,-1 3,0 3,0 2,0 2,-53 1,39-4,14-1,-38 6,90-4,1 1,-1 0,1 1,0 0,-1 1,1-1,0 2,1-1,-1 1,1 0,-1 0,1 1,0 0,1 1,-1-1,1 1,0 0,1 1,0-1,0 1,0 0,1 1,-1-1,2 1,-1 0,1 0,1 0,-1 0,1 0,1 0,-1 1,1 6,-2 28,2-1,2 0,6 40,-5-75,-1-1,1 1,0-1,1 0,0 0,0 0,0-1,1 1,-1-1,1 1,0-1,1-1,0 1,-1 0,1-1,1 0,-1 0,0-1,1 1,0-1,0 0,19 7,-1-1,1 0,1-2,18 3,-5-1,-2-2,1-2,0-1,1-2,29-3,-23 1,-1 1,0 2,9 4,2 1,-26-4,0 1,-1 2,1 0,2 3,10 3,1-1,1-2,34 3,-40-10,1 0,33-4,-41 1,-7 0</inkml:trace>
</inkml:ink>
</file>

<file path=ppt/ink/ink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09-18T15:50:00.752"/>
    </inkml:context>
    <inkml:brush xml:id="br0">
      <inkml:brushProperty name="width" value="0.025" units="cm"/>
      <inkml:brushProperty name="height" value="0.025" units="cm"/>
      <inkml:brushProperty name="color" value="#333333"/>
      <inkml:brushProperty name="ignorePressure" value="1"/>
    </inkml:brush>
  </inkml:definitions>
  <inkml:trace contextRef="#ctx0" brushRef="#br0">1 1</inkml:trace>
</inkml:ink>
</file>

<file path=ppt/ink/ink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09-18T15:50:01.754"/>
    </inkml:context>
    <inkml:brush xml:id="br0">
      <inkml:brushProperty name="width" value="0.025" units="cm"/>
      <inkml:brushProperty name="height" value="0.025" units="cm"/>
      <inkml:brushProperty name="color" value="#333333"/>
      <inkml:brushProperty name="ignorePressure" value="1"/>
    </inkml:brush>
  </inkml:definitions>
  <inkml:trace contextRef="#ctx0" brushRef="#br0">0 0</inkml:trace>
</inkml:ink>
</file>

<file path=ppt/ink/ink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09-18T15:50:05.034"/>
    </inkml:context>
    <inkml:brush xml:id="br0">
      <inkml:brushProperty name="width" value="0.025" units="cm"/>
      <inkml:brushProperty name="height" value="0.025" units="cm"/>
      <inkml:brushProperty name="color" value="#333333"/>
      <inkml:brushProperty name="ignorePressure" value="1"/>
    </inkml:brush>
  </inkml:definitions>
  <inkml:trace contextRef="#ctx0" brushRef="#br0">0 1</inkml:trace>
</inkml:ink>
</file>

<file path=ppt/ink/ink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09-18T15:50:08.296"/>
    </inkml:context>
    <inkml:brush xml:id="br0">
      <inkml:brushProperty name="width" value="0.025" units="cm"/>
      <inkml:brushProperty name="height" value="0.025" units="cm"/>
      <inkml:brushProperty name="color" value="#333333"/>
      <inkml:brushProperty name="ignorePressure" value="1"/>
    </inkml:brush>
  </inkml:definitions>
  <inkml:trace contextRef="#ctx0" brushRef="#br0">0 0</inkml:trace>
</inkml:ink>
</file>

<file path=ppt/ink/ink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7-08T20:50:57.942"/>
    </inkml:context>
    <inkml:brush xml:id="br0">
      <inkml:brushProperty name="width" value="0.05" units="cm"/>
      <inkml:brushProperty name="height" value="0.05" units="cm"/>
      <inkml:brushProperty name="color" value="#004F8B"/>
      <inkml:brushProperty name="ignorePressure" value="1"/>
    </inkml:brush>
  </inkml:definitions>
  <inkml:trace contextRef="#ctx0" brushRef="#br0">1 10489,'90'-49,"-1"-4,-3-5,-2-4,-2-4,78-82,-14-13,601-802,-745 960,155-240,-126 191,-3-2,37-94,-54 113,-1-1,-2 1,-1-2,3-38,2-146,-11 184,0-95,-24-252,-65-728,76 752,-3-105,-1-100,-11-274,-43-1765,67 2460,8-418,-3 529,2-2,2 0,0 1,2 2,2-2,0 2,2-1,2 2,0 0,2 2,0-1,2 2,1 0,1 2,2 0,25-24,-14 18,1 0,1 3,75-47,-89 64,1 1,0 2,0 1,1 0,-1 1,1 3,1-1,-1 2,26 1,155 5,-436-4,213 1</inkml:trace>
</inkml:ink>
</file>

<file path=ppt/ink/ink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7-08T20:51:00.326"/>
    </inkml:context>
    <inkml:brush xml:id="br0">
      <inkml:brushProperty name="width" value="0.05" units="cm"/>
      <inkml:brushProperty name="height" value="0.05" units="cm"/>
      <inkml:brushProperty name="color" value="#004F8B"/>
      <inkml:brushProperty name="ignorePressure" value="1"/>
    </inkml:brush>
  </inkml:definitions>
  <inkml:trace contextRef="#ctx0" brushRef="#br0">1 0,'12'1,"0"0,-1 1,1 1,0 0,0 0,-1 1,0 0,0 2,0 0,0 0,-1 0,0 2,0 0,-1 0,13 14,-13-13,-1 0,1 0,1-2,-1 0,1 1,0-2,1 0,-1-1,1 0,0 0,0-1,0 0,12 0,-21-4,0 0,0 1,0-1,0 1,0 0,0-1,0 1,0 0,0 0,0 1,-1-1,1 0,0 1,-1-1,4 4,-5-4,0 0,1 1,-1-1,0 0,1 0,-1 0,0 0,0 0,0 0,0 0,0 0,0 0,0 1,0-1,-1 0,1 0,0 0,-1 1,1-1,-1 0,1 0,-1 0,1 0,-1 0,1 0,-1 0,0 0,1-1,-1 1,0 0,-1 1,-11 10,0 1,0-2,-1 0,-23 13,21-12,1-1,0 2,1-1,1 3,0-1,0 1,2 1,-1-1,-14 32,19-34</inkml:trace>
</inkml:ink>
</file>

<file path=ppt/ink/ink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1-06T18:24:27.761"/>
    </inkml:context>
    <inkml:brush xml:id="br0">
      <inkml:brushProperty name="width" value="0.05" units="cm"/>
      <inkml:brushProperty name="height" value="0.05" units="cm"/>
      <inkml:brushProperty name="color" value="#E71224"/>
    </inkml:brush>
  </inkml:definitions>
  <inkml:trace contextRef="#ctx0" brushRef="#br0">1 1082 24575,'7'-1'0,"1"0"0,0-1 0,-1 0 0,0-1 0,1 0 0,-1 0 0,13-8 0,-17 8 0,1 0 0,-1 0 0,0 0 0,0-1 0,0 1 0,-1-1 0,1 0 0,-1 1 0,0-1 0,0 0 0,0 0 0,-1-1 0,1 1 0,-1 0 0,0 0 0,0-1 0,0-6 0,1-11 0,-1 0 0,-2-29 0,0 24 0,-2-58 0,-1 15 0,12-126 0,-6 182 0,2-1 0,-1 0 0,2 1 0,0 0 0,12-24 0,44-63 0,-33 58 0,-20 29 0,2 1 0,0 0 0,0 1 0,1 0 0,1 1 0,0 0 0,1 1 0,17-12 0,-9 10 0,1 0 0,0 1 0,0 1 0,44-12 0,-5 9 0,0 2 0,1 2 0,88 0 0,444 7 0,-285 5 0,-265-2-100,-28 0-58,0 0 0,1-1 0,-1-1-1,1 0 1,-1-1 0,0-1 0,27-8 0,-19-1-6668</inkml:trace>
</inkml:ink>
</file>

<file path=ppt/ink/ink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11-30T18:06:34.358"/>
    </inkml:context>
    <inkml:brush xml:id="br0">
      <inkml:brushProperty name="width" value="0.05" units="cm"/>
      <inkml:brushProperty name="height" value="0.05" units="cm"/>
      <inkml:brushProperty name="color" value="#5B2D90"/>
    </inkml:brush>
  </inkml:definitions>
  <inkml:trace contextRef="#ctx0" brushRef="#br0">0 190 24575,'87'1'0,"98"-3"0,-178 0 0,-1 1 0,1-1 0,-1 0 0,1-1 0,-1 0 0,0 0 0,0 0 0,0-1 0,0 0 0,9-8 0,18-10 0,-1 1 0,-1-2 0,29-27 0,-55 46 0,0 0 0,1 1 0,-1 0 0,1 0 0,0 0 0,0 0 0,-1 1 0,2 0 0,-1 0 0,0 1 0,0-1 0,1 1 0,-1 1 0,0-1 0,13 2 0,3 1 0,0 2 0,1 0 0,24 9 0,0-1 0,-21-6 0,1 1 0,-1 1 0,0 2 0,-1 0 0,0 2 0,-1 0 0,38 27 0,-55-33-70,73 51 269,-70-50-448,1-1 0,0-1 0,0 0 0,0 0 0,23 5 0,-12-6-6577</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05T21:32:49.705"/>
    </inkml:context>
    <inkml:brush xml:id="br0">
      <inkml:brushProperty name="width" value="0.05" units="cm"/>
      <inkml:brushProperty name="height" value="0.05" units="cm"/>
      <inkml:brushProperty name="color" value="#F6630D"/>
    </inkml:brush>
  </inkml:definitions>
  <inkml:trace contextRef="#ctx0" brushRef="#br0">0 1 24575,'15'0'0,"0"2"0,0 0 0,0 0 0,0 1 0,16 4 0,15 3 0,-5-3 0,0 1 0,0 2 0,68 23 0,-36-8 0,107 26 0,85 8 0,-142-32 0,747 133 0,-683-141 0,-28-3 0,228 22 0,-334-33 0,102 17 0,48 20 0,-86-16 0,-90-19 0,0 0 0,34 14 0,-34-11 0,48 12 0,-46-15 0,-1 0 0,0 2 0,-1 0 0,0 1 0,-1 1 0,0 0 0,-2 1 0,0 1 0,21 15 0,3 6 0,-3 1 0,77 78 0,-87-75 0,-2 2 0,-2 0 0,-4 1 0,-2 0 0,27 71 0,-5 8 0,-46-119 0,0 1 0,-1-1 0,1 1 0,-1-1 0,0 1 0,1-1 0,-1 1 0,0-1 0,0 1 0,0-1 0,-1 1 0,1-1 0,0 1 0,-1-1 0,0 1 0,1-1 0,-1 1 0,0-1 0,0 1 0,0-1 0,-3 2 0,3-2 0,-1 0 0,0-1 0,0 1 0,1-1 0,-1 1 0,0-1 0,0 0 0,0 1 0,0-1 0,0 0 0,0 0 0,0 0 0,0 0 0,0 0 0,0 0 0,0 0 0,0 0 0,0 0 0,1-1 0,-1 1 0,0-1 0,0 1 0,0-1 0,0 1 0,-2-2 0,-35-10 0,1 0 0,0-2 0,2-1 0,-35-18 0,-31-21 0,98 52 0,1 0 0,-1 0 0,0 0 0,0 0 0,0 1 0,0-1 0,-1 1 0,1 0 0,0-1 0,-1 1 0,0 1 0,-8-2 0,13 2 0,0 0 0,0 0 0,-1 0 0,1 0 0,0 0 0,0 0 0,0 0 0,-1 0 0,1 0 0,0 0 0,0 0 0,0 0 0,-1 0 0,1 0 0,0 0 0,0 0 0,0 0 0,-1 0 0,1 0 0,0 0 0,0 0 0,0 0 0,0 0 0,-1 0 0,1 0 0,0 0 0,0 0 0,0 0 0,0 1 0,-1-1 0,1 0 0,0 0 0,0 0 0,0 0 0,0 0 0,0 0 0,0 0 0,0 1 0,0-1 0,0 0 0,0 0 0,-1 0 0,1 0 0,0 1 0,6 5 0,14 7 0,5-1 0,0-1 0,1-1 0,1 0 0,30 8 0,0 0 0,-36-11 0,88 25 0,-97-29 0,0 0 0,1-1 0,0 0 0,-1 0 0,1-1 0,0 0 0,14-1 0,-24 0 0,0 0 0,-1-1 0,1 1 0,0-1 0,0 1 0,0-1 0,-1 0 0,1 1 0,0-1 0,-1 0 0,1 0 0,-1 0 0,0-1 0,1 1 0,-1 0 0,0-1 0,0 1 0,0 0 0,0-1 0,-1 0 0,1 1 0,1-3 0,3-4 0,-1 0 0,0-1 0,5-15 0,3-3 0,2 0 0,-11 19 0,0-1 0,1 1 0,1-1 0,0 1 0,1 1 0,0-1 0,9-7 0,12-12-1365,-20 14-5461</inkml:trace>
</inkml:ink>
</file>

<file path=ppt/ink/ink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11-30T18:11:55.447"/>
    </inkml:context>
    <inkml:brush xml:id="br0">
      <inkml:brushProperty name="width" value="0.05" units="cm"/>
      <inkml:brushProperty name="height" value="0.05" units="cm"/>
      <inkml:brushProperty name="color" value="#5B2D90"/>
    </inkml:brush>
  </inkml:definitions>
  <inkml:trace contextRef="#ctx0" brushRef="#br0">0 190 24575,'110'1'0,"123"-3"0,-224 0 0,-1 1 0,1-1 0,-1 0 0,0-1 0,0 0 0,0 0 0,-1 0 0,1-1 0,-1 0 0,12-8 0,23-10 0,-2 1 0,-1-2 0,37-27 0,-69 46 0,-1 0 0,1 1 0,0 0 0,0 0 0,0 0 0,1 0 0,-1 1 0,1 0 0,0 0 0,0 1 0,0-1 0,0 1 0,0 1 0,0-1 0,15 2 0,5 1 0,0 2 0,0 0 0,32 9 0,0-1 0,-27-6 0,1 1 0,-2 1 0,1 2 0,-1 0 0,-1 2 0,0 0 0,47 27 0,-69-33-70,92 51 269,-88-50-448,1-1 0,-1-1 0,1 0 0,1 0 0,27 5 0,-14-6-6577</inkml:trace>
</inkml:ink>
</file>

<file path=ppt/ink/ink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1-06T19:34:27.982"/>
    </inkml:context>
    <inkml:brush xml:id="br0">
      <inkml:brushProperty name="width" value="0.05" units="cm"/>
      <inkml:brushProperty name="height" value="0.05" units="cm"/>
      <inkml:brushProperty name="color" value="#E71224"/>
    </inkml:brush>
  </inkml:definitions>
  <inkml:trace contextRef="#ctx0" brushRef="#br0">1 223 24575,'10'1'0,"1"1"0,-1 0 0,1 1 0,-1 0 0,0 0 0,13 7 0,11 2 0,-14-6 0,0-2 0,1 0 0,0-1 0,0-1 0,0-1 0,0 0 0,0-2 0,-1-1 0,1 0 0,0-2 0,0 0 0,37-14 0,-52 16 0,-1 0 0,0-1 0,0 0 0,0 0 0,0 0 0,0 0 0,-1-1 0,1 0 0,-1 0 0,0 0 0,0-1 0,3-5 0,2-3 0,-1-1 0,12-30 0,-16 33 0,0 1 0,1-1 0,0 1 0,1 0 0,0 1 0,0-1 0,1 1 0,13-12 0,-16 17 0,0 1 0,1 1 0,0-1 0,-1 1 0,1 0 0,0 0 0,0 0 0,1 0 0,-1 1 0,0 0 0,0 0 0,9 0 0,10 1 0,36 3 0,-22-1 0,-27-1 0,1 0 0,0 1 0,-1 0 0,1 1 0,-1 0 0,0 1 0,14 6 0,5 5 0,33 23 0,-1-1 0,-54-33 7,1 0 0,0-1 0,0 1 0,0-2 0,0 0 0,0 0 0,18 1 0,68-4-341,-53 0-753,-19 0-5739</inkml:trace>
</inkml:ink>
</file>

<file path=ppt/ink/ink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8-23T17:25:01.647"/>
    </inkml:context>
    <inkml:brush xml:id="br0">
      <inkml:brushProperty name="width" value="0.05" units="cm"/>
      <inkml:brushProperty name="height" value="0.05" units="cm"/>
      <inkml:brushProperty name="color" value="#66CC00"/>
    </inkml:brush>
  </inkml:definitions>
  <inkml:trace contextRef="#ctx0" brushRef="#br0">1 8058 24575,'18'-1'0,"0"-1"0,27-6 0,14-1 0,359 3 0,-21 1 0,-359 2 0,1-2 0,-1-1 0,-1-2 0,1-2 0,-1-2 0,37-16 0,-41 12 0,-1-1 0,41-30 0,-51 33 0,1 2 0,39-17 0,-10 5 0,-18 5 0,62-46 0,-68 44 0,-1 1 0,6-2 0,-1-1 0,-1-2 0,-2-1 0,0-2 0,39-48 0,-13 2 0,-14 21 0,-2-1 0,-2-3 0,37-78 0,-65 114 0,77-200 0,-74 189 0,14-31 0,9-22 0,-30 61 0,0 0 0,-2 0 0,-1-1 0,0 1 0,-2-1 0,-4-29 0,2-13 0,1-730 0,-1 762 0,-9-54 0,5 52 0,-1-43 0,-6-88 0,0-7 0,9 122 0,-18-98 0,11 93 0,-4-72 0,14 116 0,0 0 0,0 0 0,-2 0 0,1 0 0,-2 0 0,0 1 0,-1 0 0,0-1 0,-1 2 0,0-1 0,-12-16 0,-7-16 0,-22-47 0,16 26 0,-3-2 0,-39-118 0,64 152 0,3 0 0,0 0 0,0-49 0,3 39 0,-11-57 0,-86-347 0,90 401 0,-11-62 0,17 79 0,-18-274 0,24 263 0,1-1 0,2 1 0,2 0 0,15-50 0,3 13 0,40-87 0,-28 75 0,-24 53 0,3 0 0,1 0 0,27-42 0,88-118 0,-95 133 0,49-74 0,-64 109 0,0-3 0,1 2 0,1 0 0,2 2 0,54-48 0,-72 69 0,0-1 0,0 0 0,11-15 0,16-18 0,62-40 0,-87 70 0,1-1 0,-2 0 0,10-14 0,-10 12 0,0 2 0,20-22 0,127-130 0,-140 147 0,0 1 0,37-27 0,-37 31 0,-1 0 0,0-1 0,-1 0 0,20-25 0,20-33 0,-22 31 0,51-84 0,-62 89 0,2 0 0,30-33 0,28-43 0,-76 103 0,1 1 0,0 0 0,11-10 0,-14 15 0,1-1 0,-1 0 0,1-1 0,-1 1 0,0-1 0,0 1 0,-1-1 0,1 0 0,-1 0 0,0 0 0,0 0 0,0 0 0,0 0 0,-1-1 0,1 1 0,-1-1 0,-1 1 0,2-7 0,-3 10 0,1 0 0,0 0 0,-1 0 0,1 0 0,-1 0 0,1 0 0,-1 1 0,0-1 0,1 0 0,-1 0 0,0 0 0,0 1 0,1-1 0,-1 0 0,0 1 0,0-1 0,0 1 0,0-1 0,0 1 0,0-1 0,0 1 0,0 0 0,0 0 0,0-1 0,0 1 0,0 0 0,0 0 0,0 0 0,0 0 0,0 0 0,0 0 0,0 0 0,0 0 0,-2 1 0,-37 5 0,-15 15 0,42-15 0,-1 0 0,1-1 0,-1-1 0,0-1 0,-28 4 0,12-3 0,1 1 0,-33 9 0,80-23 0,0-2 0,20-14 0,-16 10 0,29-27 0,-42 34 0,0-1 0,0 2 0,1-1 0,0 2 0,0-1 0,11-4 0,-14 8 0,0 0 0,0 0 0,0 1 0,0 0 0,1 1 0,-1 0 0,0 0 0,1 0 0,7 1 0,-13 0 0,0 0 0,1 1 0,-1-1 0,1 1 0,-1 0 0,0-1 0,0 1 0,1 0 0,-1 0 0,0 0 0,0 1 0,0-1 0,0 1 0,0-1 0,-1 1 0,1-1 0,0 1 0,-1 0 0,1 0 0,-1 0 0,1 0 0,-1 0 0,0 0 0,0 0 0,0 0 0,0 1 0,0-1 0,-1 0 0,1 1 0,-1-1 0,1 3 0,3 30 0,-2 1 0,-1 0 0,-5 43 0,0 10 0,4 154-1365,0-221-5461</inkml:trace>
</inkml:ink>
</file>

<file path=ppt/ink/ink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8-23T17:27:27.840"/>
    </inkml:context>
    <inkml:brush xml:id="br0">
      <inkml:brushProperty name="width" value="0.05" units="cm"/>
      <inkml:brushProperty name="height" value="0.05" units="cm"/>
      <inkml:brushProperty name="color" value="#66CC00"/>
    </inkml:brush>
  </inkml:definitions>
  <inkml:trace contextRef="#ctx0" brushRef="#br0">1 8058 24575,'18'-1'0,"0"-1"0,27-6 0,14-1 0,359 3 0,-21 1 0,-359 2 0,1-2 0,-1-1 0,-1-2 0,1-2 0,-1-2 0,37-16 0,-41 12 0,-1-1 0,41-30 0,-51 33 0,1 2 0,39-17 0,-10 5 0,-18 5 0,62-46 0,-68 44 0,-1 1 0,6-2 0,-1-1 0,-1-2 0,-2-1 0,0-2 0,39-48 0,-13 2 0,-14 21 0,-2-1 0,-2-3 0,37-78 0,-65 114 0,77-200 0,-74 189 0,14-31 0,9-22 0,-30 61 0,0 0 0,-2 0 0,-1-1 0,0 1 0,-2-1 0,-4-29 0,2-13 0,1-730 0,-1 762 0,-9-54 0,5 52 0,-1-43 0,-6-88 0,0-7 0,9 122 0,-18-98 0,11 93 0,-4-72 0,14 116 0,0 0 0,0 0 0,-2 0 0,1 0 0,-2 0 0,0 1 0,-1 0 0,0-1 0,-1 2 0,0-1 0,-12-16 0,-7-16 0,-22-47 0,16 26 0,-3-2 0,-39-118 0,64 152 0,3 0 0,0 0 0,0-49 0,3 39 0,-11-57 0,-86-347 0,90 401 0,-11-62 0,17 79 0,-18-274 0,24 263 0,1-1 0,2 1 0,2 0 0,15-50 0,3 13 0,40-87 0,-28 75 0,-24 53 0,3 0 0,1 0 0,27-42 0,88-118 0,-95 133 0,49-74 0,-64 109 0,0-3 0,1 2 0,1 0 0,2 2 0,54-48 0,-72 69 0,0-1 0,0 0 0,11-15 0,16-18 0,62-40 0,-87 70 0,1-1 0,-2 0 0,10-14 0,-10 12 0,0 2 0,20-22 0,127-130 0,-140 147 0,0 1 0,37-27 0,-37 31 0,-1 0 0,0-1 0,-1 0 0,20-25 0,20-33 0,-22 31 0,51-84 0,-62 89 0,2 0 0,30-33 0,28-43 0,-76 103 0,1 1 0,0 0 0,11-10 0,-14 15 0,1-1 0,-1 0 0,1-1 0,-1 1 0,0-1 0,0 1 0,-1-1 0,1 0 0,-1 0 0,0 0 0,0 0 0,0 0 0,0 0 0,-1-1 0,1 1 0,-1-1 0,-1 1 0,2-7 0,-3 10 0,1 0 0,0 0 0,-1 0 0,1 0 0,-1 0 0,1 0 0,-1 1 0,0-1 0,1 0 0,-1 0 0,0 0 0,0 1 0,1-1 0,-1 0 0,0 1 0,0-1 0,0 1 0,0-1 0,0 1 0,0-1 0,0 1 0,0 0 0,0 0 0,0-1 0,0 1 0,0 0 0,0 0 0,0 0 0,0 0 0,0 0 0,0 0 0,0 0 0,0 0 0,-2 1 0,-37 5 0,-15 15 0,42-15 0,-1 0 0,1-1 0,-1-1 0,0-1 0,-28 4 0,12-3 0,1 1 0,-33 9 0,80-23 0,0-2 0,20-14 0,-16 10 0,29-27 0,-42 34 0,0-1 0,0 2 0,1-1 0,0 2 0,0-1 0,11-4 0,-14 8 0,0 0 0,0 0 0,0 1 0,0 0 0,1 1 0,-1 0 0,0 0 0,1 0 0,7 1 0,-13 0 0,0 0 0,1 1 0,-1-1 0,1 1 0,-1 0 0,0-1 0,0 1 0,1 0 0,-1 0 0,0 0 0,0 1 0,0-1 0,0 1 0,0-1 0,-1 1 0,1-1 0,0 1 0,-1 0 0,1 0 0,-1 0 0,1 0 0,-1 0 0,0 0 0,0 0 0,0 0 0,0 1 0,0-1 0,-1 0 0,1 1 0,-1-1 0,1 3 0,3 30 0,-2 1 0,-1 0 0,-5 43 0,0 10 0,4 154-1365,0-221-5461</inkml:trace>
</inkml:ink>
</file>

<file path=ppt/ink/ink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05T22:54:54.724"/>
    </inkml:context>
    <inkml:brush xml:id="br0">
      <inkml:brushProperty name="width" value="0.05" units="cm"/>
      <inkml:brushProperty name="height" value="0.05" units="cm"/>
      <inkml:brushProperty name="color" value="#66CC00"/>
    </inkml:brush>
  </inkml:definitions>
  <inkml:trace contextRef="#ctx0" brushRef="#br0">1 4567 24575,'100'-2'0,"183"-24"0,-222 14 0,0-2 0,-1-2 0,0-4 0,64-30 0,312-178 0,-14-28 0,-359 216 0,-1-3 0,-3-3 0,-2-2 0,-2-3 0,94-111 0,-11-20 0,182-315 0,-287 433 0,44-118 0,3-76 0,-13 39 0,18-69 0,-61 193 0,11-105 0,6-239 0,-36 357 0,3 0 0,3 1 0,4 0 0,4 1 0,36-97 0,-42 147 0,17-29 0,-17 35 0,0 0 0,9-30 0,14-31 0,-23 58 0,12-38 0,20-92-1365,-40 137-5461</inkml:trace>
</inkml:ink>
</file>

<file path=ppt/ink/ink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05T22:55:01.638"/>
    </inkml:context>
    <inkml:brush xml:id="br0">
      <inkml:brushProperty name="width" value="0.05" units="cm"/>
      <inkml:brushProperty name="height" value="0.05" units="cm"/>
      <inkml:brushProperty name="color" value="#66CC00"/>
    </inkml:brush>
  </inkml:definitions>
  <inkml:trace contextRef="#ctx0" brushRef="#br0">1 4900 24575,'180'-1060'0,"-131"815"0,-5 37 0,-35 135 0,0-82 0,4-35 0,24-69 0,12-97 0,-44 301 0,3 2 0,2-1 0,3 1 0,34-91 0,364-712 0,-367 782 0,83-105 0,69-55 0,-149 180 0,-8 10 0,79-69 0,-91 91 0,0 1 0,1 2 0,2 1 0,45-21 0,-22 17 0,1 2 0,1 2 0,107-20 0,-147 36 0,33-5 0,1-2 0,-1-3 0,58-21 0,-71 20 0,-1 1 0,1 3 0,1 0 0,0 3 0,0 1 0,73-1 0,-97 6 0,-7 0 0,0 1 0,-1-1 0,1 0 0,0-1 0,-1 1 0,1-1 0,-1 0 0,1 0 0,-1 0 0,1-1 0,4-1 0,-9 3 0,0-1 0,0 1 0,0 0 0,1 0 0,-1 0 0,0 0 0,0 0 0,0 0 0,0-1 0,0 1 0,0 0 0,0 0 0,0 0 0,0 0 0,0 0 0,1-1 0,-1 1 0,0 0 0,0 0 0,0 0 0,0 0 0,0-1 0,0 1 0,0 0 0,0 0 0,0 0 0,0 0 0,0 0 0,-1-1 0,1 1 0,0 0 0,0 0 0,0 0 0,0 0 0,0-1 0,0 1 0,0 0 0,0 0 0,0 0 0,0 0 0,-1 0 0,1 0 0,0-1 0,-10-6 0,-12-2 0,-14-2 0,-1 1 0,0 2 0,-1 2 0,-55-2 0,-148 7 0,153 2 0,503-1 0,-397-1 0,0-1 0,35-8 0,-37 7 0,1-1 0,-1 2 0,27-1 0,-42 3 0,1 0 0,-1 0 0,0 0 0,1 0 0,-1 0 0,0 0 0,0 0 0,1 0 0,-1 1 0,0-1 0,0 0 0,0 1 0,1-1 0,-1 1 0,0 0 0,0-1 0,0 1 0,0 0 0,0 0 0,0-1 0,0 1 0,0 0 0,-1 0 0,3 2 0,-3-1 0,0-1 0,0 1 0,1 0 0,-1-1 0,0 1 0,0-1 0,0 1 0,-1 0 0,1-1 0,0 1 0,-1-1 0,1 1 0,-1-1 0,1 1 0,-1-1 0,-1 3 0,-3 5 0,-1 0 0,-1 0 0,1-1 0,-14 14 0,-15 11 0,1 1 0,2 2 0,1 2 0,-25 41 0,41-57 0,0-1 0,-2-1 0,-21 22 0,19-24 0,2 2 0,0 0 0,-15 26 0,1 6-1365,18-33-5461</inkml:trace>
</inkml:ink>
</file>

<file path=ppt/ink/ink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05T23:10:08.479"/>
    </inkml:context>
    <inkml:brush xml:id="br0">
      <inkml:brushProperty name="width" value="0.05" units="cm"/>
      <inkml:brushProperty name="height" value="0.05" units="cm"/>
      <inkml:brushProperty name="color" value="#66CC00"/>
    </inkml:brush>
  </inkml:definitions>
  <inkml:trace contextRef="#ctx0" brushRef="#br0">0 0 24575,'11'0'0,"0"1"0,1 1 0,-1-1 0,-1 2 0,1-1 0,0 2 0,-1-1 0,1 2 0,-1-1 0,0 1 0,-1 1 0,1-1 0,-1 2 0,15 12 0,-18-14 0,-1 1 0,1 0 0,-1 0 0,0 1 0,0-1 0,-1 1 0,0 0 0,0 1 0,-1-1 0,0 0 0,0 1 0,0 0 0,-1 0 0,-1-1 0,1 1 0,-1 0 0,0 1 0,-1-1 0,0 0 0,0 0 0,-2 10 0,-4 7 0,0 0 0,-1 0 0,-1-1 0,-2 0 0,-14 27 0,-72 107 0,73-122 0,21-34 0,0 1 0,1-1 0,-1 1 0,1 0 0,0-1 0,0 1 0,0 0 0,0 0 0,0 0 0,1 0 0,-1 0 0,1 0 0,0 0 0,0 0 0,0 0 0,1 4 0,-1-5 0,1 0 0,0 0 0,0 0 0,0 0 0,0-1 0,0 1 0,0 0 0,1-1 0,-1 1 0,0-1 0,1 1 0,-1-1 0,1 1 0,0-1 0,-1 0 0,1 0 0,0 0 0,0 0 0,0 0 0,0 0 0,0-1 0,0 1 0,0-1 0,2 1 0,12 3 0,-8-3 0,0 1 0,-1 1 0,1-1 0,0 1 0,12 6 0,-18-7 0,1 0 0,-1 0 0,0 0 0,0 0 0,1 1 0,-1-1 0,-1 0 0,1 1 0,0 0 0,0-1 0,-1 1 0,0 0 0,0 0 0,1 0 0,-1 0 0,-1 0 0,1 0 0,0 0 0,-1 3 0,1 2 0,-1 0 0,0 0 0,0-1 0,-1 1 0,0 0 0,-1 0 0,1 0 0,-2-1 0,-4 15 0,-6 4 0,-20 35 0,8-17 0,21-35 0,-4 4 0,1 1 0,1 0 0,-5 17 0,9-25 0,1 1 0,0-1 0,0 0 0,1 1 0,0-1 0,0 0 0,1 1 0,-1-1 0,1 0 0,3 10 0,5 7 0,0 0 0,2-1 0,0 0 0,1-1 0,27 34 0,-2-1 0,-21-32 0,1-1 0,1 0 0,28 25 0,-29-30 0,0 1 0,-1 0 0,0 1 0,-2 1 0,13 21 0,-25-35 5,1 0-1,-1 0 1,1 1 0,-1-1-1,-1 1 1,1-1-1,-1 1 1,0 0 0,-1-1-1,1 1 1,-1 0 0,0 0-1,0 0 1,-1-1-1,0 1 1,0 0 0,0 0-1,-1-1 1,1 1-1,-1-1 1,-1 0 0,1 1-1,-1-1 1,0 0-1,-6 7 1,2-4-111,1 0 0,-2-1 0,1 1 0,-1-2 0,0 1 0,-1-1-1,1-1 1,-1 0 0,0 0 0,-1 0 0,1-1 0,-1-1 0,-15 5 0,-5-2-6720</inkml:trace>
</inkml:ink>
</file>

<file path=ppt/ink/ink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05T23:10:11.461"/>
    </inkml:context>
    <inkml:brush xml:id="br0">
      <inkml:brushProperty name="width" value="0.05" units="cm"/>
      <inkml:brushProperty name="height" value="0.05" units="cm"/>
      <inkml:brushProperty name="color" value="#66CC00"/>
    </inkml:brush>
  </inkml:definitions>
  <inkml:trace contextRef="#ctx0" brushRef="#br0">56 13 24575,'48'-7'0,"-41"5"0,0 1 0,0 0 0,0 0 0,0 0 0,13 2 0,-17-1 0,0 1 0,-1 0 0,1 0 0,0 0 0,-1 0 0,1 0 0,-1 0 0,0 1 0,1-1 0,-1 1 0,0-1 0,0 1 0,0 0 0,0 0 0,0 0 0,0 0 0,0 0 0,-1 1 0,2 2 0,3 7 0,0-1 0,-1 1 0,-1 0 0,0 0 0,0 1 0,-2-1 0,1 1 0,-2 0 0,1 0 0,-2 0 0,0-1 0,0 1 0,-1 0 0,-5 23 0,-6 13 0,-1-2 0,-29 69 0,34-95 0,-20 41 0,18-41 0,1 0 0,0 0 0,-9 39 0,18-58 0,-1 0 0,1 1 0,-1-1 0,1 0 0,0 1 0,0-1 0,0 1 0,0-1 0,1 1 0,-1-1 0,0 0 0,1 1 0,0-1 0,0 0 0,-1 1 0,1-1 0,1 0 0,-1 0 0,0 0 0,0 0 0,1 0 0,1 2 0,0-2 0,1 1 0,-1-1 0,0 0 0,1-1 0,-1 1 0,1-1 0,0 1 0,0-1 0,-1 0 0,1-1 0,0 1 0,0 0 0,5-1 0,26-1 0,-29 0 0,1 1 0,0 0 0,-1 0 0,1 0 0,-1 1 0,1 0 0,7 2 0,-14-3 0,0 1 0,0-1 0,1 1 0,-1-1 0,0 1 0,0-1 0,0 1 0,0-1 0,0 1 0,0-1 0,0 0 0,0 1 0,0-1 0,-1 1 0,1-1 0,0 1 0,0-1 0,0 1 0,0-1 0,-1 0 0,1 1 0,0-1 0,0 1 0,-1-1 0,1 0 0,0 1 0,-1-1 0,1 0 0,0 0 0,-1 1 0,1-1 0,0 0 0,-1 0 0,1 1 0,-1-1 0,1 0 0,-1 0 0,1 0 0,-1 1 0,-18 12 0,-1 0 0,0 2 0,1 0 0,0 1 0,2 1 0,0 0 0,0 2 0,2 0 0,-23 36 0,32-44 0,0 1 0,0 0 0,2 0 0,-1 0 0,1 0 0,1 1 0,-3 25 0,5-29 0,1 0 0,0 0 0,1 0 0,0 0 0,0 0 0,1-1 0,0 1 0,1 0 0,0-1 0,0 0 0,1 1 0,6 10 0,-1-6 0,0-1 0,1 0 0,0 0 0,13 9 0,-12-11 0,-1 1 0,0 0 0,-1 0 0,14 20 0,-18-20 11,0 0 0,0 0 0,-1 0 0,0 1 0,-1-1 0,0 1-1,-1 0 1,0 0 0,-1 0 0,0 20 0,-1-25-82,-1 0 1,0-1-1,0 1 0,0-1 0,-1 1 1,1-1-1,-2 0 0,1 1 1,-1-1-1,0 0 0,0-1 0,0 1 1,-1 0-1,0-1 0,0 0 1,0 0-1,-1 0 0,0-1 0,0 1 1,-9 5-1,-1-2-6755</inkml:trace>
</inkml:ink>
</file>

<file path=ppt/ink/ink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9-08T19:56:11.623"/>
    </inkml:context>
    <inkml:brush xml:id="br0">
      <inkml:brushProperty name="width" value="0.05" units="cm"/>
      <inkml:brushProperty name="height" value="0.05" units="cm"/>
      <inkml:brushProperty name="color" value="#E71224"/>
    </inkml:brush>
  </inkml:definitions>
  <inkml:trace contextRef="#ctx0" brushRef="#br0">4809 3815 24575,'-150'0'-47,"-284"-3"136,2-35-836,160-7 758,1-12 0,-294-103 0,511 142-14,1-3 1,-57-31-1,88 39 75,0 0 0,0-2-1,2 0 1,0-2 0,1 0-1,0-1 1,-18-23 0,10 3-49,2 0 0,1-1 1,2-2-1,-17-43 0,-56-178-37,88 240 18,-130-462-4,26 83 0,98 357 0,-216-774 0,187 680 0,30 109 0,2-1 0,2 0 0,0 0 0,2-1 0,-2-37 0,7 38 0,2 16 0,-1-1 0,-1 0 0,0 1 0,-1-1 0,0 1 0,-1-1 0,-1 1 0,-1 0 0,-7-18 0,-5 3 0,-2 1 0,0 1 0,-2 1 0,-23-24 0,-105-92 0,75 74 0,64 60 0,-1-1 0,0 2 0,0-1 0,-1 2 0,1-1 0,-2 2 0,1-1 0,-1 2 0,1 0 0,-1 0 0,-1 1 0,-14-1 0,-20-1 0,0 3 0,-52 3 0,35 1 0,53-1 0,1 0 0,-1 1 0,0 0 0,0 1 0,1 0 0,0 1 0,-1 0 0,1 1 0,-17 10 0,-9 8 0,-46 39 0,20-14 0,34-25 0,1 2 0,1 0 0,1 2 0,2 1 0,-32 46 0,43-59 0,1-1 0,-2 0 0,0-1 0,-16 12 0,-8 7 0,38-31 0,-1-1 0,1 1 0,0-1 0,-1 0 0,1 1 0,0-1 0,-1 0 0,1 1 0,0-1 0,-1 0 0,1 1 0,-1-1 0,1 0 0,-1 0 0,1 0 0,0 1 0,-1-1 0,1 0 0,-1 0 0,1 0 0,-1 0 0,1 0 0,-1 0 0,1 0 0,-1 0 0,1 0 0,-1 0 0,1 0 0,-1 0 0,1 0 0,-1 0 0,1-1 0,-1 1 0,1 0 0,-1 0 0,1-1 0,0 1 0,-1 0 0,1 0 0,-1-1 0,1 1 0,0 0 0,-1-1 0,1 1 0,0-1 0,-1 1 0,1 0 0,0-1 0,0 1 0,0-1 0,-1 1 0,1-1 0,0 1 0,0-1 0,0 1 0,0-1 0,0 1 0,0-1 0,0 1 0,0-1 0,0 1 0,0-1 0,0 0 0,-2-41 0,3 35 0,-2-4 0,1 1 0,0-1 0,1 1 0,0-1 0,0 1 0,1 0 0,1-1 0,0 1 0,0 0 0,1 1 0,0-1 0,1 0 0,0 1 0,11-15 0,-12 18 0,1-1 0,-1 0 0,0 0 0,-1-1 0,0 1 0,0-1 0,0 0 0,-1 0 0,0 1 0,-1-1 0,1-9 0,-3 37 0,0 0 0,-2 1 0,-4 21 0,-26 89 0,29-117 0,3-6 0,-2 1 0,1 0 0,-1-1 0,0 0 0,-1 0 0,0 0 0,-9 13 0,2 5 0,11-25 0,0-1 0,0 1 0,0-1 0,0 1 0,0-1 0,0 1 0,0-1 0,0 1 0,0-1 0,0 1 0,0-1 0,1 1 0,-1-1 0,0 1 0,0-1 0,0 0 0,1 1 0,-1-1 0,0 1 0,1-1 0,-1 0 0,0 1 0,1-1 0,-1 0 0,0 1 0,1-1 0,-1 0 0,1 1 0,-1-1 0,1 0 0,-1 0 0,1 0 0,-1 1 0,1-1 0,-1 0 0,1 0 0,-1 0 0,1 0 0,-1 0 0,1 0 0,-1 0 0,1 0 0,-1 0 0,1 0 0,-1 0 0,1 0 0,-1-1 0,0 1 0,1 0 0,-1 0 0,1 0 0,-1-1 0,1 1 0,24-6 0,12-4 0,0 2 0,1 1 0,60-2 0,-5 10-1365,-67-1-5461</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05T21:44:42.966"/>
    </inkml:context>
    <inkml:brush xml:id="br0">
      <inkml:brushProperty name="width" value="0.05" units="cm"/>
      <inkml:brushProperty name="height" value="0.05" units="cm"/>
      <inkml:brushProperty name="color" value="#F6630D"/>
    </inkml:brush>
  </inkml:definitions>
  <inkml:trace contextRef="#ctx0" brushRef="#br0">1 872 24575,'16'-6'0,"0"0"0,0 2 0,1 0 0,0 0 0,26-1 0,-5 0 0,250-18 0,3 25 0,-94 1 0,-111-3 0,0-3 0,85-14 0,-169 16 0,133-22 0,203-11 0,-249 33 0,-35 2 0,0-2 0,0-3 0,0-2 0,74-18 0,110-51 0,139-36 0,61 13 0,-248 55 0,322-29 0,-372 59 0,-1-6 0,258-71 0,-279 58 0,1 5 0,150-15 0,246 5 0,-224 16 0,32-2 0,-228 19 0,1 5 0,-1 4 0,0 4 0,106 24 0,-183-29 0,45 10 0,-1 3 0,95 38 0,-32-6 0,-73-30 0,66 34 0,-58-24 0,-42-22 0,-1 1 0,-1 1 0,0 0 0,0 1 0,-1 1 0,0 0 0,-1 1 0,15 16 0,34 50 0,84 136 0,-143-207 0,1-1 0,-2 0 0,1 1 0,-1 0 0,0 0 0,0 0 0,-1 0 0,0 1 0,0-1 0,0 1 0,-1-1 0,0 10 0,-2-16 0,1 1 0,-1-1 0,1 1 0,-1-1 0,0 0 0,0 1 0,1-1 0,-1 0 0,0 0 0,0 1 0,0-1 0,0 0 0,-1 0 0,1 0 0,0 0 0,0-1 0,-1 1 0,1 0 0,0 0 0,-1-1 0,1 1 0,-1-1 0,1 1 0,-1-1 0,1 0 0,-1 0 0,1 1 0,-1-1 0,1 0 0,-1 0 0,1 0 0,-1-1 0,1 1 0,-3-1 0,-8 0 0,0-1 0,1 0 0,-13-5 0,23 7 0,-147-47 0,110 36 0,-39-17 0,52 18 0,0 1 0,0 1 0,0 1 0,-42-5 0,-87 10 0,154 2 0,-1 0 0,1 0 0,0 0 0,0 0 0,0 0 0,0-1 0,0 1 0,-1 0 0,1 0 0,0 0 0,0 0 0,0 0 0,0 0 0,-1 0 0,1 0 0,0 0 0,0 0 0,0 0 0,0 0 0,-1 0 0,1 0 0,0 0 0,0 0 0,0 0 0,0 0 0,-1 0 0,1 0 0,0 0 0,0 0 0,0 0 0,0 0 0,0 1 0,-1-1 0,1 0 0,0 0 0,0 0 0,0 0 0,0 0 0,0 0 0,0 0 0,-1 1 0,1-1 0,0 0 0,0 0 0,0 0 0,0 0 0,0 1 0,0-1 0,0 0 0,0 0 0,0 0 0,0 0 0,0 1 0,0-1 0,0 0 0,0 0 0,0 0 0,0 1 0,12 5 0,24 6 0,35 7 0,0-3 0,93 9 0,-163-25 0,18 1 0,-1 0 0,0 2 0,1 0 0,-1 1 0,-1 1 0,1 0 0,33 17 0,-46-19 0,0 0 0,0-1 0,0 1 0,0-1 0,0 0 0,1 0 0,-1 0 0,1-1 0,-1 0 0,1 0 0,7 0 0,-10-1 0,-1-1 0,1 1 0,-1-1 0,1 0 0,-1 1 0,0-1 0,1 0 0,-1 0 0,0-1 0,0 1 0,1 0 0,-1-1 0,0 1 0,-1-1 0,1 0 0,0 0 0,0 1 0,-1-1 0,1 0 0,-1-1 0,1 1 0,-1 0 0,0 0 0,0 0 0,0-1 0,0 1 0,-1-1 0,2-2 0,5-24 0,6-37 0,-10 42 0,2 1 0,0 0 0,14-38 0,-11 43 0,6-13 0,-1-1 0,-2 0 0,10-45 0,-14 12 63,-5 43-539,0 0 0,7-24 0,-5 28-6350</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05T21:45:50.273"/>
    </inkml:context>
    <inkml:brush xml:id="br0">
      <inkml:brushProperty name="width" value="0.05" units="cm"/>
      <inkml:brushProperty name="height" value="0.05" units="cm"/>
      <inkml:brushProperty name="color" value="#AB008B"/>
    </inkml:brush>
  </inkml:definitions>
  <inkml:trace contextRef="#ctx0" brushRef="#br0">2828 0 24575,'-284'338'0,"260"-309"0,0-1 0,-2-1 0,-34 27 0,-93 64 0,2-2 0,-150 160 0,227-193 0,-23 23 0,63-71 0,2 2 0,-36 52 0,34-42 0,-46 49 0,69-84 0,-6 5 0,0 0 0,-34 25 0,2-6 0,15-10 0,-51 28 0,73-48 0,-1 0 0,0 0 0,0-1 0,0-1 0,-1 0 0,1-1 0,-1 0 0,-17 0 0,-7-2 0,28-2 0,-1 1 0,1 1 0,-1-1 0,1 2 0,-1 0 0,1 0 0,0 1 0,-14 5 0,-4 3 0,1-1 0,-2-1 0,1-2 0,-1 0 0,-1-2 0,-44 2 0,70-7 0,1 0 0,-1 0 0,1 0 0,-1 0 0,1 0 0,-1-1 0,1 1 0,0-1 0,-1 0 0,1 0 0,0-1 0,0 1 0,0-1 0,-1 1 0,-2-3 0,1-1 0,1 0 0,-1 0 0,1-1 0,0 1 0,0-1 0,-5-11 0,6 11 0,0 1 0,-1-1 0,0 1 0,0 0 0,0 1 0,-1-1 0,0 0 0,0 1 0,0 0 0,0 1 0,0-1 0,-12-5 0,5 4 0,-1 1 0,1 0 0,-1 0 0,-1 2 0,-15-3 0,9 3 0,0 0 0,-37 2 0,51 0 0,0 1 0,0 0 0,0 0 0,1 0 0,-1 1 0,1 0 0,-1 0 0,1 0 0,-1 1 0,1 0 0,0 0 0,0 0 0,1 0 0,-7 6 0,-20 24 0,2 2 0,-39 58 0,63-85 0,1 0 0,0 1 0,1 0 0,0 0 0,0 0 0,1 0 0,0 0 0,1 0 0,-1 17 0,2 3 0,5 52 0,-4-72 0,0-1 0,1 1 0,0-1 0,0 0 0,1 0 0,-1 0 0,2 0 0,-1 0 0,1-1 0,1 1 0,-1-1 0,1 0 0,0 0 0,1-1 0,0 1 0,13 10 0,-7-7 0,1 0 0,0-1 0,1-1 0,0 0 0,1-1 0,-1 0 0,1-1 0,22 6 0,-12-7 0,1-1 0,0 0 0,-1-2 0,39-2 0,-54 1 0,-1-2 0,1 1 0,-1-2 0,0 1 0,1-1 0,-1 0 0,12-5 0,-16 4 0,1-1 0,-1 1 0,0-1 0,0 0 0,0 0 0,0 0 0,-1-1 0,1 0 0,-1 1 0,0-2 0,-1 1 0,4-6 0,30-59 0,-23 43 0,27-42 0,-27 46 0,-2 0 0,0-1 0,-1 0 0,-1 0 0,-2-1 0,7-29 0,-14 49 0,1-1 0,-1 0 0,0 1 0,-1-1 0,1 0 0,-1 0 0,0 0 0,-1 1 0,1-1 0,-1 0 0,0 0 0,-1 1 0,1-1 0,-1 1 0,0-1 0,-1 1 0,1 0 0,-1 0 0,0 0 0,0 0 0,-1 0 0,1 1 0,-1-1 0,0 1 0,0 0 0,-1 0 0,1 1 0,-1-1 0,0 1 0,0 0 0,0 0 0,0 1 0,-10-4 0,-2 1-126,0 1-1,0 1 0,0 1 1,0 0-1,-1 1 0,1 1 1,-19 2-1,29-2-225,-16 1-6474</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05T21:45:52.674"/>
    </inkml:context>
    <inkml:brush xml:id="br0">
      <inkml:brushProperty name="width" value="0.05" units="cm"/>
      <inkml:brushProperty name="height" value="0.05" units="cm"/>
      <inkml:brushProperty name="color" value="#AB008B"/>
    </inkml:brush>
  </inkml:definitions>
  <inkml:trace contextRef="#ctx0" brushRef="#br0">459 59 24575,'-38'0'0,"13"-1"0,0 1 0,0 1 0,-37 7 0,53-6 0,0 1 0,0 0 0,0 1 0,0-1 0,1 2 0,-1-1 0,1 1 0,0 0 0,1 1 0,-1 0 0,1 0 0,-12 15 0,-6 13 0,2 1 0,1 1 0,2 0 0,-27 68 0,40-87 0,4-10 0,-1 0 0,2 0 0,-1 0 0,1 0 0,0 0 0,0 1 0,1-1 0,0 1 0,0-1 0,1 1 0,0 0 0,1-1 0,-1 1 0,1-1 0,1 1 0,-1-1 0,2 1 0,-1-1 0,0 0 0,1 0 0,1 0 0,-1 0 0,1-1 0,0 1 0,1-1 0,5 7 0,15 15 0,34 31 0,-50-51 0,0 0 0,1-1 0,0-1 0,0 1 0,1-2 0,0 1 0,0-1 0,13 3 0,0 0 0,1-2 0,-1 0 0,2-2 0,-1-1 0,0-1 0,28-1 0,-46-2 0,-1-1 0,1 0 0,-1 1 0,0-2 0,0 1 0,1-1 0,-2 0 0,1 0 0,0-1 0,-1 0 0,1 0 0,-1 0 0,0-1 0,4-4 0,11-13 0,31-46 0,-30 39 0,2-4 0,-1 0 0,-2-2 0,24-58 0,-37 79 0,-1 0 0,0-1 0,-1 0 0,-1 0 0,0 0 0,-1-1 0,-1 1 0,1-19 0,-3 26 0,1-10 0,-1 1 0,-1-1 0,-1 1 0,-5-28 0,5 40 0,0 0 0,0 0 0,0-1 0,0 2 0,-1-1 0,0 0 0,0 0 0,0 1 0,-1 0 0,1 0 0,-1 0 0,0 0 0,0 0 0,-1 1 0,1-1 0,-1 1 0,1 1 0,-11-6 0,-9-2 24,-1 0 0,0 1 0,-1 1 0,-39-6 0,55 12-123,-1 1 0,0 0 0,1 1 0,-1 0 0,0 0 0,1 1 0,-1 1 0,0 0 0,1 0 0,0 1 0,-1 0 0,1 1 0,0 0 0,-10 6 0,7-1-6727</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05T21:45:56.029"/>
    </inkml:context>
    <inkml:brush xml:id="br0">
      <inkml:brushProperty name="width" value="0.05" units="cm"/>
      <inkml:brushProperty name="height" value="0.05" units="cm"/>
      <inkml:brushProperty name="color" value="#AB008B"/>
    </inkml:brush>
  </inkml:definitions>
  <inkml:trace contextRef="#ctx0" brushRef="#br0">0 1 24575,'30'13'0,"1"0"0,1-2 0,-1-2 0,2 0 0,64 7 0,169-9 0,-249-7 0,54-1 0,109-15 0,-160 12 0,-1 1 0,0 0 0,1 2 0,0 0 0,-1 1 0,1 1 0,0 1 0,28 7 0,100 49 0,-110-49 0,-30-7 0,0-1 0,0 1 0,0 1 0,0-1 0,0 1 0,-1 1 0,0-1 0,11 8 0,-1 1 0,0-1 0,30 14 0,-26-15 0,35 24 0,-37-21 0,2-1 0,0-1 0,0-1 0,1-1 0,30 8 0,-4-6-14,-37-10-137,-1 1 1,0 0 0,-1 1 0,1 0 0,0 0 0,-1 1 0,0 1 0,10 5 0,-5 3-6676</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6-14T18:10:32.988"/>
    </inkml:context>
    <inkml:brush xml:id="br0">
      <inkml:brushProperty name="width" value="0.05" units="cm"/>
      <inkml:brushProperty name="height" value="0.05" units="cm"/>
      <inkml:brushProperty name="color" value="#CC0066"/>
    </inkml:brush>
  </inkml:definitions>
  <inkml:trace contextRef="#ctx0" brushRef="#br0">0 304 24575,'1'-1'0,"-1"0"0,0 0 0,1 0 0,0 0 0,-1-1 0,1 1 0,0 0 0,-1 0 0,1 0 0,0 0 0,0 0 0,0 1 0,0-1 0,0 0 0,0 0 0,0 0 0,0 1 0,0-1 0,0 1 0,1-1 0,-1 1 0,0-1 0,0 1 0,0 0 0,1-1 0,-1 1 0,0 0 0,2 0 0,42-5 0,-40 5 0,132 0 0,-88 1 0,0-1 0,79-12 0,-21-2 0,-68 10 0,-1-1 0,74-21 0,-89 19 0,-10 3 0,0-1 0,0 0 0,0 0 0,12-8 0,-17 8 0,2 0 0,-1 1 0,0 1 0,1-1 0,0 1 0,-1 1 0,1 0 0,0 0 0,1 1 0,-1 1 0,14 0 0,11 2 0,67 15 0,-72-12 0,84 22 0,-117-32 0,-15-7 0,-25-12 0,13 10 0,0 1 0,0 1 0,-55-11 0,72 19 0,1 0 0,-1-1 0,1-1 0,0 0 0,0 0 0,-14-11 0,15 9 0,-1 1 0,1 0 0,-1 1 0,-1 1 0,-19-7 0,31 12 0,0-1 0,1 1 0,-1 0 0,0-1 0,0 1 0,0 0 0,0 0 0,0 0 0,0 0 0,0-1 0,0 1 0,0 1 0,1-1 0,-1 0 0,0 0 0,0 0 0,0 0 0,0 1 0,0-1 0,0 0 0,1 1 0,-1-1 0,0 1 0,0-1 0,-1 2 0,2-2 0,0 1 0,0 0 0,-1 0 0,1 0 0,0 0 0,0 0 0,0 0 0,0 0 0,0 0 0,1 0 0,-1 0 0,0 0 0,0 0 0,1 0 0,-1 0 0,0 0 0,1 0 0,0 1 0,4 6 0,-1-1 0,1 1 0,11 11 0,-5-7 0,1 0 0,0-1 0,0-1 0,1 0 0,0-1 0,0 0 0,1-1 0,1-1 0,27 11 0,85 15 0,-125-33 0,-1 1 0,1-1 0,0 1 0,0-1 0,0 1 0,0 0 0,0 0 0,-1 0 0,1 0 0,0 0 0,-1 0 0,1 0 0,-1 0 0,1 1 0,-1-1 0,1 1 0,-1-1 0,0 1 0,0-1 0,0 1 0,2 3 0,-4-3 0,1-1 0,0 1 0,-1 0 0,1-1 0,-1 1 0,1-1 0,-1 1 0,0-1 0,0 1 0,1-1 0,-1 1 0,0-1 0,0 0 0,-1 1 0,1-1 0,0 0 0,0 0 0,-1 0 0,1 0 0,0 0 0,-1 0 0,1-1 0,-1 1 0,1 0 0,-1-1 0,-2 2 0,-162 68 0,99-47-1365,51-15-5461</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05T22:26:41.929"/>
    </inkml:context>
    <inkml:brush xml:id="br0">
      <inkml:brushProperty name="width" value="0.05" units="cm"/>
      <inkml:brushProperty name="height" value="0.05" units="cm"/>
      <inkml:brushProperty name="color" value="#E71224"/>
    </inkml:brush>
  </inkml:definitions>
  <inkml:trace contextRef="#ctx0" brushRef="#br0">775 52 24575,'-4'-3'0,"-1"0"0,1 1 0,0-1 0,-1 1 0,0 0 0,1 1 0,-1-1 0,0 1 0,0 0 0,-7 0 0,-5-3 0,-49-7 0,-1 2 0,1 3 0,-110 5 0,111 2 0,49 0 0,0 1 0,0 1 0,0 1 0,1 0 0,-1 1 0,1 1 0,1 0 0,-1 1 0,1 0 0,0 1 0,1 1 0,0 0 0,-24 22 0,34-27 0,0-1 0,0 1 0,1 0 0,-1 0 0,1 0 0,0 0 0,0 0 0,0 0 0,1 1 0,-1-1 0,1 0 0,0 1 0,0-1 0,0 7 0,0 10 0,3 40 0,-1-32 0,0 39 0,-2-32 0,2 0 0,8 50 0,-7-74 0,1 0 0,0-1 0,1 0 0,0 1 0,1-1 0,0-1 0,0 1 0,1-1 0,1 0 0,0 0 0,11 11 0,4 3 0,2-1 0,0-1 0,2-2 0,0 0 0,1-2 0,1-1 0,1-1 0,0-1 0,1-1 0,1-2 0,0-2 0,0 0 0,60 9 0,65-3 0,-140-15 0,1-1 0,-1-1 0,1-1 0,-1 0 0,1-1 0,-1-1 0,22-8 0,-23 4 0,0-1 0,-1-1 0,-1 0 0,1-1 0,-2-1 0,1 0 0,13-18 0,0 2 0,-5 4 0,0-2 0,-2 0 0,-1-2 0,-1 0 0,-2 0 0,0-2 0,15-44 0,-21 50 0,0 0 0,-2 0 0,0-1 0,-2 0 0,2-27 0,-6 45 0,-1 1 0,0-1 0,0 1 0,0-1 0,-1 1 0,0-1 0,-1 1 0,1 0 0,-1-1 0,0 1 0,-1 0 0,0 0 0,0 1 0,0-1 0,0 0 0,-1 1 0,0 0 0,0 0 0,0 0 0,-1 0 0,0 1 0,0 0 0,0 0 0,0 0 0,-7-3 0,0 0 11,0 2-1,-1 0 0,0 0 0,0 1 0,0 0 1,-1 1-1,-18-1 0,-9 1-332,-47 3 0,53 1-481,13 0-6023</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05T22:26:43.233"/>
    </inkml:context>
    <inkml:brush xml:id="br0">
      <inkml:brushProperty name="width" value="0.05" units="cm"/>
      <inkml:brushProperty name="height" value="0.05" units="cm"/>
      <inkml:brushProperty name="color" value="#E71224"/>
    </inkml:brush>
  </inkml:definitions>
  <inkml:trace contextRef="#ctx0" brushRef="#br0">0 589 24575,'121'1'0,"-24"2"0,103-12 0,-153 0 0,0-2 0,-1-1 0,0-3 0,45-21 0,-64 24 0,-1-2 0,-1-1 0,0 0 0,-1-2 0,-1-1 0,40-40 0,-35 33 0,1 2 0,1 1 0,1 1 0,50-26 0,142-51 0,-190 85 0,192-64 0,-188 65 0,-8 4-1365,-2 3-5461</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8983DA-5366-4015-9162-93CA46B6395E}" type="datetimeFigureOut">
              <a:rPr lang="en-US" smtClean="0"/>
              <a:t>12/12/2024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712C69B-D34C-42BE-9893-A28D0324B043}" type="slidenum">
              <a:rPr lang="en-US" smtClean="0"/>
              <a:t>‹#›</a:t>
            </a:fld>
            <a:endParaRPr lang="en-US"/>
          </a:p>
        </p:txBody>
      </p:sp>
    </p:spTree>
    <p:extLst>
      <p:ext uri="{BB962C8B-B14F-4D97-AF65-F5344CB8AC3E}">
        <p14:creationId xmlns:p14="http://schemas.microsoft.com/office/powerpoint/2010/main" val="13924495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712C69B-D34C-42BE-9893-A28D0324B043}" type="slidenum">
              <a:rPr lang="en-US" smtClean="0"/>
              <a:t>26</a:t>
            </a:fld>
            <a:endParaRPr lang="en-US"/>
          </a:p>
        </p:txBody>
      </p:sp>
    </p:spTree>
    <p:extLst>
      <p:ext uri="{BB962C8B-B14F-4D97-AF65-F5344CB8AC3E}">
        <p14:creationId xmlns:p14="http://schemas.microsoft.com/office/powerpoint/2010/main" val="4526565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712C69B-D34C-42BE-9893-A28D0324B043}" type="slidenum">
              <a:rPr lang="en-US" smtClean="0"/>
              <a:t>28</a:t>
            </a:fld>
            <a:endParaRPr lang="en-US"/>
          </a:p>
        </p:txBody>
      </p:sp>
    </p:spTree>
    <p:extLst>
      <p:ext uri="{BB962C8B-B14F-4D97-AF65-F5344CB8AC3E}">
        <p14:creationId xmlns:p14="http://schemas.microsoft.com/office/powerpoint/2010/main" val="40647240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712C69B-D34C-42BE-9893-A28D0324B043}" type="slidenum">
              <a:rPr lang="en-US" smtClean="0"/>
              <a:t>29</a:t>
            </a:fld>
            <a:endParaRPr lang="en-US"/>
          </a:p>
        </p:txBody>
      </p:sp>
    </p:spTree>
    <p:extLst>
      <p:ext uri="{BB962C8B-B14F-4D97-AF65-F5344CB8AC3E}">
        <p14:creationId xmlns:p14="http://schemas.microsoft.com/office/powerpoint/2010/main" val="27462217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712C69B-D34C-42BE-9893-A28D0324B043}" type="slidenum">
              <a:rPr lang="en-US" smtClean="0"/>
              <a:t>30</a:t>
            </a:fld>
            <a:endParaRPr lang="en-US"/>
          </a:p>
        </p:txBody>
      </p:sp>
    </p:spTree>
    <p:extLst>
      <p:ext uri="{BB962C8B-B14F-4D97-AF65-F5344CB8AC3E}">
        <p14:creationId xmlns:p14="http://schemas.microsoft.com/office/powerpoint/2010/main" val="16918970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F2FF34-99CC-4B93-AFA6-DF6398B062A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B5585B1-DC81-4F90-8B28-7F74829263A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9EB84CA-A0FE-40EF-B350-68BB33418A5E}"/>
              </a:ext>
            </a:extLst>
          </p:cNvPr>
          <p:cNvSpPr>
            <a:spLocks noGrp="1"/>
          </p:cNvSpPr>
          <p:nvPr>
            <p:ph type="dt" sz="half" idx="10"/>
          </p:nvPr>
        </p:nvSpPr>
        <p:spPr/>
        <p:txBody>
          <a:bodyPr/>
          <a:lstStyle/>
          <a:p>
            <a:fld id="{39AAA927-6312-42F0-8C8F-BDE95A3EC7DA}" type="datetimeFigureOut">
              <a:rPr lang="en-US" smtClean="0"/>
              <a:t>12/12/2024</a:t>
            </a:fld>
            <a:endParaRPr lang="en-US"/>
          </a:p>
        </p:txBody>
      </p:sp>
      <p:sp>
        <p:nvSpPr>
          <p:cNvPr id="5" name="Footer Placeholder 4">
            <a:extLst>
              <a:ext uri="{FF2B5EF4-FFF2-40B4-BE49-F238E27FC236}">
                <a16:creationId xmlns:a16="http://schemas.microsoft.com/office/drawing/2014/main" id="{FE418E36-D1D8-427B-8A60-2AAE5B0F74E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1CB5801-0B35-4CFF-A181-D72019D4A785}"/>
              </a:ext>
            </a:extLst>
          </p:cNvPr>
          <p:cNvSpPr>
            <a:spLocks noGrp="1"/>
          </p:cNvSpPr>
          <p:nvPr>
            <p:ph type="sldNum" sz="quarter" idx="12"/>
          </p:nvPr>
        </p:nvSpPr>
        <p:spPr/>
        <p:txBody>
          <a:bodyPr/>
          <a:lstStyle/>
          <a:p>
            <a:fld id="{A491A3C4-C443-4A09-B607-838048839E7F}" type="slidenum">
              <a:rPr lang="en-US" smtClean="0"/>
              <a:t>‹#›</a:t>
            </a:fld>
            <a:endParaRPr lang="en-US"/>
          </a:p>
        </p:txBody>
      </p:sp>
    </p:spTree>
    <p:extLst>
      <p:ext uri="{BB962C8B-B14F-4D97-AF65-F5344CB8AC3E}">
        <p14:creationId xmlns:p14="http://schemas.microsoft.com/office/powerpoint/2010/main" val="15410226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74C8A2-63BC-4779-A0DB-EF1594EA432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6679E18-24E5-4CE1-A32C-1DA42DB762C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53C2B8D-DB92-4E5B-B1FB-0D28C5AD2F8D}"/>
              </a:ext>
            </a:extLst>
          </p:cNvPr>
          <p:cNvSpPr>
            <a:spLocks noGrp="1"/>
          </p:cNvSpPr>
          <p:nvPr>
            <p:ph type="dt" sz="half" idx="10"/>
          </p:nvPr>
        </p:nvSpPr>
        <p:spPr/>
        <p:txBody>
          <a:bodyPr/>
          <a:lstStyle/>
          <a:p>
            <a:fld id="{39AAA927-6312-42F0-8C8F-BDE95A3EC7DA}" type="datetimeFigureOut">
              <a:rPr lang="en-US" smtClean="0"/>
              <a:t>12/12/2024</a:t>
            </a:fld>
            <a:endParaRPr lang="en-US"/>
          </a:p>
        </p:txBody>
      </p:sp>
      <p:sp>
        <p:nvSpPr>
          <p:cNvPr id="5" name="Footer Placeholder 4">
            <a:extLst>
              <a:ext uri="{FF2B5EF4-FFF2-40B4-BE49-F238E27FC236}">
                <a16:creationId xmlns:a16="http://schemas.microsoft.com/office/drawing/2014/main" id="{B922C85F-7032-4171-BCE4-33679B13DE9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2DFB8F7-0AFD-40A7-9134-E8563DAD7EEB}"/>
              </a:ext>
            </a:extLst>
          </p:cNvPr>
          <p:cNvSpPr>
            <a:spLocks noGrp="1"/>
          </p:cNvSpPr>
          <p:nvPr>
            <p:ph type="sldNum" sz="quarter" idx="12"/>
          </p:nvPr>
        </p:nvSpPr>
        <p:spPr/>
        <p:txBody>
          <a:bodyPr/>
          <a:lstStyle/>
          <a:p>
            <a:fld id="{A491A3C4-C443-4A09-B607-838048839E7F}" type="slidenum">
              <a:rPr lang="en-US" smtClean="0"/>
              <a:t>‹#›</a:t>
            </a:fld>
            <a:endParaRPr lang="en-US"/>
          </a:p>
        </p:txBody>
      </p:sp>
    </p:spTree>
    <p:extLst>
      <p:ext uri="{BB962C8B-B14F-4D97-AF65-F5344CB8AC3E}">
        <p14:creationId xmlns:p14="http://schemas.microsoft.com/office/powerpoint/2010/main" val="1949840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A29EBCD-D0BA-453F-9092-7DC7EF3A1F1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D4910A1-B409-4C2C-93C7-687B82106BB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8528B97-A9FB-4BF4-8E6A-0DC23342779D}"/>
              </a:ext>
            </a:extLst>
          </p:cNvPr>
          <p:cNvSpPr>
            <a:spLocks noGrp="1"/>
          </p:cNvSpPr>
          <p:nvPr>
            <p:ph type="dt" sz="half" idx="10"/>
          </p:nvPr>
        </p:nvSpPr>
        <p:spPr/>
        <p:txBody>
          <a:bodyPr/>
          <a:lstStyle/>
          <a:p>
            <a:fld id="{39AAA927-6312-42F0-8C8F-BDE95A3EC7DA}" type="datetimeFigureOut">
              <a:rPr lang="en-US" smtClean="0"/>
              <a:t>12/12/2024</a:t>
            </a:fld>
            <a:endParaRPr lang="en-US"/>
          </a:p>
        </p:txBody>
      </p:sp>
      <p:sp>
        <p:nvSpPr>
          <p:cNvPr id="5" name="Footer Placeholder 4">
            <a:extLst>
              <a:ext uri="{FF2B5EF4-FFF2-40B4-BE49-F238E27FC236}">
                <a16:creationId xmlns:a16="http://schemas.microsoft.com/office/drawing/2014/main" id="{BBA84C54-3487-49B5-B411-92D29EC46FB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B7A702E-E8E8-409C-B112-89D8328F25FD}"/>
              </a:ext>
            </a:extLst>
          </p:cNvPr>
          <p:cNvSpPr>
            <a:spLocks noGrp="1"/>
          </p:cNvSpPr>
          <p:nvPr>
            <p:ph type="sldNum" sz="quarter" idx="12"/>
          </p:nvPr>
        </p:nvSpPr>
        <p:spPr/>
        <p:txBody>
          <a:bodyPr/>
          <a:lstStyle/>
          <a:p>
            <a:fld id="{A491A3C4-C443-4A09-B607-838048839E7F}" type="slidenum">
              <a:rPr lang="en-US" smtClean="0"/>
              <a:t>‹#›</a:t>
            </a:fld>
            <a:endParaRPr lang="en-US"/>
          </a:p>
        </p:txBody>
      </p:sp>
    </p:spTree>
    <p:extLst>
      <p:ext uri="{BB962C8B-B14F-4D97-AF65-F5344CB8AC3E}">
        <p14:creationId xmlns:p14="http://schemas.microsoft.com/office/powerpoint/2010/main" val="37744503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7826DF-928B-47D1-9055-46584BB7B21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E211685-31AC-4B22-91B3-C5EC3EE752D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85189A7-C55A-4978-8B71-7A55176A2640}"/>
              </a:ext>
            </a:extLst>
          </p:cNvPr>
          <p:cNvSpPr>
            <a:spLocks noGrp="1"/>
          </p:cNvSpPr>
          <p:nvPr>
            <p:ph type="dt" sz="half" idx="10"/>
          </p:nvPr>
        </p:nvSpPr>
        <p:spPr/>
        <p:txBody>
          <a:bodyPr/>
          <a:lstStyle/>
          <a:p>
            <a:fld id="{39AAA927-6312-42F0-8C8F-BDE95A3EC7DA}" type="datetimeFigureOut">
              <a:rPr lang="en-US" smtClean="0"/>
              <a:t>12/12/2024</a:t>
            </a:fld>
            <a:endParaRPr lang="en-US"/>
          </a:p>
        </p:txBody>
      </p:sp>
      <p:sp>
        <p:nvSpPr>
          <p:cNvPr id="5" name="Footer Placeholder 4">
            <a:extLst>
              <a:ext uri="{FF2B5EF4-FFF2-40B4-BE49-F238E27FC236}">
                <a16:creationId xmlns:a16="http://schemas.microsoft.com/office/drawing/2014/main" id="{0EFCFCF3-5ABD-42D7-B25B-E13EA5FC75E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DF04058-02AD-482A-B508-D42002D20F17}"/>
              </a:ext>
            </a:extLst>
          </p:cNvPr>
          <p:cNvSpPr>
            <a:spLocks noGrp="1"/>
          </p:cNvSpPr>
          <p:nvPr>
            <p:ph type="sldNum" sz="quarter" idx="12"/>
          </p:nvPr>
        </p:nvSpPr>
        <p:spPr/>
        <p:txBody>
          <a:bodyPr/>
          <a:lstStyle/>
          <a:p>
            <a:fld id="{A491A3C4-C443-4A09-B607-838048839E7F}" type="slidenum">
              <a:rPr lang="en-US" smtClean="0"/>
              <a:t>‹#›</a:t>
            </a:fld>
            <a:endParaRPr lang="en-US"/>
          </a:p>
        </p:txBody>
      </p:sp>
    </p:spTree>
    <p:extLst>
      <p:ext uri="{BB962C8B-B14F-4D97-AF65-F5344CB8AC3E}">
        <p14:creationId xmlns:p14="http://schemas.microsoft.com/office/powerpoint/2010/main" val="4863062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061B87-5AC7-41DB-BE3C-D52E2D1114D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4C318EA-5726-47EE-8A41-180F5BAF27E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A972474-56C3-4366-BA63-ACA757EAE89F}"/>
              </a:ext>
            </a:extLst>
          </p:cNvPr>
          <p:cNvSpPr>
            <a:spLocks noGrp="1"/>
          </p:cNvSpPr>
          <p:nvPr>
            <p:ph type="dt" sz="half" idx="10"/>
          </p:nvPr>
        </p:nvSpPr>
        <p:spPr/>
        <p:txBody>
          <a:bodyPr/>
          <a:lstStyle/>
          <a:p>
            <a:fld id="{39AAA927-6312-42F0-8C8F-BDE95A3EC7DA}" type="datetimeFigureOut">
              <a:rPr lang="en-US" smtClean="0"/>
              <a:t>12/12/2024</a:t>
            </a:fld>
            <a:endParaRPr lang="en-US"/>
          </a:p>
        </p:txBody>
      </p:sp>
      <p:sp>
        <p:nvSpPr>
          <p:cNvPr id="5" name="Footer Placeholder 4">
            <a:extLst>
              <a:ext uri="{FF2B5EF4-FFF2-40B4-BE49-F238E27FC236}">
                <a16:creationId xmlns:a16="http://schemas.microsoft.com/office/drawing/2014/main" id="{1C17A349-8D4B-4829-8C81-99FB9EA3CF6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EA55391-25EC-434E-8F99-9CC37DAE4252}"/>
              </a:ext>
            </a:extLst>
          </p:cNvPr>
          <p:cNvSpPr>
            <a:spLocks noGrp="1"/>
          </p:cNvSpPr>
          <p:nvPr>
            <p:ph type="sldNum" sz="quarter" idx="12"/>
          </p:nvPr>
        </p:nvSpPr>
        <p:spPr/>
        <p:txBody>
          <a:bodyPr/>
          <a:lstStyle/>
          <a:p>
            <a:fld id="{A491A3C4-C443-4A09-B607-838048839E7F}" type="slidenum">
              <a:rPr lang="en-US" smtClean="0"/>
              <a:t>‹#›</a:t>
            </a:fld>
            <a:endParaRPr lang="en-US"/>
          </a:p>
        </p:txBody>
      </p:sp>
    </p:spTree>
    <p:extLst>
      <p:ext uri="{BB962C8B-B14F-4D97-AF65-F5344CB8AC3E}">
        <p14:creationId xmlns:p14="http://schemas.microsoft.com/office/powerpoint/2010/main" val="36442067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84A1EB-98A1-4201-B916-73FE1B40193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DFBA829-7017-4CA4-9935-87ED654FAF9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B0CFD60-D828-4C59-8EFA-4FA22ED6091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8231EFF-2C25-4097-BA5A-5BA9D2416831}"/>
              </a:ext>
            </a:extLst>
          </p:cNvPr>
          <p:cNvSpPr>
            <a:spLocks noGrp="1"/>
          </p:cNvSpPr>
          <p:nvPr>
            <p:ph type="dt" sz="half" idx="10"/>
          </p:nvPr>
        </p:nvSpPr>
        <p:spPr/>
        <p:txBody>
          <a:bodyPr/>
          <a:lstStyle/>
          <a:p>
            <a:fld id="{39AAA927-6312-42F0-8C8F-BDE95A3EC7DA}" type="datetimeFigureOut">
              <a:rPr lang="en-US" smtClean="0"/>
              <a:t>12/12/2024</a:t>
            </a:fld>
            <a:endParaRPr lang="en-US"/>
          </a:p>
        </p:txBody>
      </p:sp>
      <p:sp>
        <p:nvSpPr>
          <p:cNvPr id="6" name="Footer Placeholder 5">
            <a:extLst>
              <a:ext uri="{FF2B5EF4-FFF2-40B4-BE49-F238E27FC236}">
                <a16:creationId xmlns:a16="http://schemas.microsoft.com/office/drawing/2014/main" id="{A809B694-536F-4E85-92CA-9FF850DF788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7C4D4B2-1CBC-48E5-90C6-E74C798F205C}"/>
              </a:ext>
            </a:extLst>
          </p:cNvPr>
          <p:cNvSpPr>
            <a:spLocks noGrp="1"/>
          </p:cNvSpPr>
          <p:nvPr>
            <p:ph type="sldNum" sz="quarter" idx="12"/>
          </p:nvPr>
        </p:nvSpPr>
        <p:spPr/>
        <p:txBody>
          <a:bodyPr/>
          <a:lstStyle/>
          <a:p>
            <a:fld id="{A491A3C4-C443-4A09-B607-838048839E7F}" type="slidenum">
              <a:rPr lang="en-US" smtClean="0"/>
              <a:t>‹#›</a:t>
            </a:fld>
            <a:endParaRPr lang="en-US"/>
          </a:p>
        </p:txBody>
      </p:sp>
    </p:spTree>
    <p:extLst>
      <p:ext uri="{BB962C8B-B14F-4D97-AF65-F5344CB8AC3E}">
        <p14:creationId xmlns:p14="http://schemas.microsoft.com/office/powerpoint/2010/main" val="29084070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750C3C-2996-4A43-AC07-EF1BB81C6E8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6394BEF-76DA-4346-B935-8F418EE29F7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3265FF6-35D4-43F2-93C9-E48AE7C0223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8249716-13E2-46D7-A3B4-A21B94565CD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0F0902D-353E-4459-8A58-C7E4656CBCD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5AA5C00-A55E-4783-9D87-3D79532F492A}"/>
              </a:ext>
            </a:extLst>
          </p:cNvPr>
          <p:cNvSpPr>
            <a:spLocks noGrp="1"/>
          </p:cNvSpPr>
          <p:nvPr>
            <p:ph type="dt" sz="half" idx="10"/>
          </p:nvPr>
        </p:nvSpPr>
        <p:spPr/>
        <p:txBody>
          <a:bodyPr/>
          <a:lstStyle/>
          <a:p>
            <a:fld id="{39AAA927-6312-42F0-8C8F-BDE95A3EC7DA}" type="datetimeFigureOut">
              <a:rPr lang="en-US" smtClean="0"/>
              <a:t>12/12/2024</a:t>
            </a:fld>
            <a:endParaRPr lang="en-US"/>
          </a:p>
        </p:txBody>
      </p:sp>
      <p:sp>
        <p:nvSpPr>
          <p:cNvPr id="8" name="Footer Placeholder 7">
            <a:extLst>
              <a:ext uri="{FF2B5EF4-FFF2-40B4-BE49-F238E27FC236}">
                <a16:creationId xmlns:a16="http://schemas.microsoft.com/office/drawing/2014/main" id="{86C09652-2156-41E9-A445-9D644276AFD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D1D9F7D-BE95-4292-BE05-376CA14EA09F}"/>
              </a:ext>
            </a:extLst>
          </p:cNvPr>
          <p:cNvSpPr>
            <a:spLocks noGrp="1"/>
          </p:cNvSpPr>
          <p:nvPr>
            <p:ph type="sldNum" sz="quarter" idx="12"/>
          </p:nvPr>
        </p:nvSpPr>
        <p:spPr/>
        <p:txBody>
          <a:bodyPr/>
          <a:lstStyle/>
          <a:p>
            <a:fld id="{A491A3C4-C443-4A09-B607-838048839E7F}" type="slidenum">
              <a:rPr lang="en-US" smtClean="0"/>
              <a:t>‹#›</a:t>
            </a:fld>
            <a:endParaRPr lang="en-US"/>
          </a:p>
        </p:txBody>
      </p:sp>
    </p:spTree>
    <p:extLst>
      <p:ext uri="{BB962C8B-B14F-4D97-AF65-F5344CB8AC3E}">
        <p14:creationId xmlns:p14="http://schemas.microsoft.com/office/powerpoint/2010/main" val="3938575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15C64A-F603-4052-8F7F-E7C893BE1341}"/>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5FF30F73-CE42-4978-8195-A4A26ED0A384}"/>
              </a:ext>
            </a:extLst>
          </p:cNvPr>
          <p:cNvSpPr>
            <a:spLocks noGrp="1"/>
          </p:cNvSpPr>
          <p:nvPr>
            <p:ph type="dt" sz="half" idx="10"/>
          </p:nvPr>
        </p:nvSpPr>
        <p:spPr/>
        <p:txBody>
          <a:bodyPr/>
          <a:lstStyle/>
          <a:p>
            <a:fld id="{39AAA927-6312-42F0-8C8F-BDE95A3EC7DA}" type="datetimeFigureOut">
              <a:rPr lang="en-US" smtClean="0"/>
              <a:t>12/12/2024</a:t>
            </a:fld>
            <a:endParaRPr lang="en-US"/>
          </a:p>
        </p:txBody>
      </p:sp>
      <p:sp>
        <p:nvSpPr>
          <p:cNvPr id="4" name="Footer Placeholder 3">
            <a:extLst>
              <a:ext uri="{FF2B5EF4-FFF2-40B4-BE49-F238E27FC236}">
                <a16:creationId xmlns:a16="http://schemas.microsoft.com/office/drawing/2014/main" id="{FAAAC64D-6D78-4985-AF5C-94F84DB9B39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3386CB8-A2BA-426F-AEEC-7AF5076D4C64}"/>
              </a:ext>
            </a:extLst>
          </p:cNvPr>
          <p:cNvSpPr>
            <a:spLocks noGrp="1"/>
          </p:cNvSpPr>
          <p:nvPr>
            <p:ph type="sldNum" sz="quarter" idx="12"/>
          </p:nvPr>
        </p:nvSpPr>
        <p:spPr/>
        <p:txBody>
          <a:bodyPr/>
          <a:lstStyle/>
          <a:p>
            <a:fld id="{A491A3C4-C443-4A09-B607-838048839E7F}" type="slidenum">
              <a:rPr lang="en-US" smtClean="0"/>
              <a:t>‹#›</a:t>
            </a:fld>
            <a:endParaRPr lang="en-US"/>
          </a:p>
        </p:txBody>
      </p:sp>
    </p:spTree>
    <p:extLst>
      <p:ext uri="{BB962C8B-B14F-4D97-AF65-F5344CB8AC3E}">
        <p14:creationId xmlns:p14="http://schemas.microsoft.com/office/powerpoint/2010/main" val="30433385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475406E-A954-4A46-AA63-5B876FEC5A70}"/>
              </a:ext>
            </a:extLst>
          </p:cNvPr>
          <p:cNvSpPr>
            <a:spLocks noGrp="1"/>
          </p:cNvSpPr>
          <p:nvPr>
            <p:ph type="dt" sz="half" idx="10"/>
          </p:nvPr>
        </p:nvSpPr>
        <p:spPr/>
        <p:txBody>
          <a:bodyPr/>
          <a:lstStyle/>
          <a:p>
            <a:fld id="{39AAA927-6312-42F0-8C8F-BDE95A3EC7DA}" type="datetimeFigureOut">
              <a:rPr lang="en-US" smtClean="0"/>
              <a:t>12/12/2024</a:t>
            </a:fld>
            <a:endParaRPr lang="en-US"/>
          </a:p>
        </p:txBody>
      </p:sp>
      <p:sp>
        <p:nvSpPr>
          <p:cNvPr id="3" name="Footer Placeholder 2">
            <a:extLst>
              <a:ext uri="{FF2B5EF4-FFF2-40B4-BE49-F238E27FC236}">
                <a16:creationId xmlns:a16="http://schemas.microsoft.com/office/drawing/2014/main" id="{8A2F0E57-0C00-41E3-B4CB-316AFB32128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31F5CF9-4C5F-49B4-84D2-3A55523D9121}"/>
              </a:ext>
            </a:extLst>
          </p:cNvPr>
          <p:cNvSpPr>
            <a:spLocks noGrp="1"/>
          </p:cNvSpPr>
          <p:nvPr>
            <p:ph type="sldNum" sz="quarter" idx="12"/>
          </p:nvPr>
        </p:nvSpPr>
        <p:spPr/>
        <p:txBody>
          <a:bodyPr/>
          <a:lstStyle/>
          <a:p>
            <a:fld id="{A491A3C4-C443-4A09-B607-838048839E7F}" type="slidenum">
              <a:rPr lang="en-US" smtClean="0"/>
              <a:t>‹#›</a:t>
            </a:fld>
            <a:endParaRPr lang="en-US"/>
          </a:p>
        </p:txBody>
      </p:sp>
    </p:spTree>
    <p:extLst>
      <p:ext uri="{BB962C8B-B14F-4D97-AF65-F5344CB8AC3E}">
        <p14:creationId xmlns:p14="http://schemas.microsoft.com/office/powerpoint/2010/main" val="27406272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83D7FE-585A-460E-81F8-386D2D65D86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17A6E64-E3DC-4C1F-B5B2-F564488C9E9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499F94D-DA07-4F11-AF27-1EA55B1250C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EB9F35F-39A9-47D3-BDD2-12A35563A39F}"/>
              </a:ext>
            </a:extLst>
          </p:cNvPr>
          <p:cNvSpPr>
            <a:spLocks noGrp="1"/>
          </p:cNvSpPr>
          <p:nvPr>
            <p:ph type="dt" sz="half" idx="10"/>
          </p:nvPr>
        </p:nvSpPr>
        <p:spPr/>
        <p:txBody>
          <a:bodyPr/>
          <a:lstStyle/>
          <a:p>
            <a:fld id="{39AAA927-6312-42F0-8C8F-BDE95A3EC7DA}" type="datetimeFigureOut">
              <a:rPr lang="en-US" smtClean="0"/>
              <a:t>12/12/2024</a:t>
            </a:fld>
            <a:endParaRPr lang="en-US"/>
          </a:p>
        </p:txBody>
      </p:sp>
      <p:sp>
        <p:nvSpPr>
          <p:cNvPr id="6" name="Footer Placeholder 5">
            <a:extLst>
              <a:ext uri="{FF2B5EF4-FFF2-40B4-BE49-F238E27FC236}">
                <a16:creationId xmlns:a16="http://schemas.microsoft.com/office/drawing/2014/main" id="{838DB7D8-7A41-45D4-BCCB-5B3DDB367DD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0207751-9052-464A-AFCD-8799A5828606}"/>
              </a:ext>
            </a:extLst>
          </p:cNvPr>
          <p:cNvSpPr>
            <a:spLocks noGrp="1"/>
          </p:cNvSpPr>
          <p:nvPr>
            <p:ph type="sldNum" sz="quarter" idx="12"/>
          </p:nvPr>
        </p:nvSpPr>
        <p:spPr/>
        <p:txBody>
          <a:bodyPr/>
          <a:lstStyle/>
          <a:p>
            <a:fld id="{A491A3C4-C443-4A09-B607-838048839E7F}" type="slidenum">
              <a:rPr lang="en-US" smtClean="0"/>
              <a:t>‹#›</a:t>
            </a:fld>
            <a:endParaRPr lang="en-US"/>
          </a:p>
        </p:txBody>
      </p:sp>
    </p:spTree>
    <p:extLst>
      <p:ext uri="{BB962C8B-B14F-4D97-AF65-F5344CB8AC3E}">
        <p14:creationId xmlns:p14="http://schemas.microsoft.com/office/powerpoint/2010/main" val="39523807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D3B895-3910-44A6-A04C-B00AF94D97A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3626579-4731-42DF-955B-89D816E04E6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CF983F5-8003-4777-A291-0391CB05633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3BC3158-C722-4BB7-AA31-73468CF03667}"/>
              </a:ext>
            </a:extLst>
          </p:cNvPr>
          <p:cNvSpPr>
            <a:spLocks noGrp="1"/>
          </p:cNvSpPr>
          <p:nvPr>
            <p:ph type="dt" sz="half" idx="10"/>
          </p:nvPr>
        </p:nvSpPr>
        <p:spPr/>
        <p:txBody>
          <a:bodyPr/>
          <a:lstStyle/>
          <a:p>
            <a:fld id="{39AAA927-6312-42F0-8C8F-BDE95A3EC7DA}" type="datetimeFigureOut">
              <a:rPr lang="en-US" smtClean="0"/>
              <a:t>12/12/2024</a:t>
            </a:fld>
            <a:endParaRPr lang="en-US"/>
          </a:p>
        </p:txBody>
      </p:sp>
      <p:sp>
        <p:nvSpPr>
          <p:cNvPr id="6" name="Footer Placeholder 5">
            <a:extLst>
              <a:ext uri="{FF2B5EF4-FFF2-40B4-BE49-F238E27FC236}">
                <a16:creationId xmlns:a16="http://schemas.microsoft.com/office/drawing/2014/main" id="{C3D4619C-594A-458A-A165-E30F6CA83CA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E0A599C-0D99-44FE-AEC3-5DABFB2D93C7}"/>
              </a:ext>
            </a:extLst>
          </p:cNvPr>
          <p:cNvSpPr>
            <a:spLocks noGrp="1"/>
          </p:cNvSpPr>
          <p:nvPr>
            <p:ph type="sldNum" sz="quarter" idx="12"/>
          </p:nvPr>
        </p:nvSpPr>
        <p:spPr/>
        <p:txBody>
          <a:bodyPr/>
          <a:lstStyle/>
          <a:p>
            <a:fld id="{A491A3C4-C443-4A09-B607-838048839E7F}" type="slidenum">
              <a:rPr lang="en-US" smtClean="0"/>
              <a:t>‹#›</a:t>
            </a:fld>
            <a:endParaRPr lang="en-US"/>
          </a:p>
        </p:txBody>
      </p:sp>
    </p:spTree>
    <p:extLst>
      <p:ext uri="{BB962C8B-B14F-4D97-AF65-F5344CB8AC3E}">
        <p14:creationId xmlns:p14="http://schemas.microsoft.com/office/powerpoint/2010/main" val="7061107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7B51DB8-1583-4D6D-A6C7-E0F28A6B652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7B819D5F-E587-4FA8-9AE0-26219299E39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031F7A2-B77B-4ADF-8DD5-7B6BCDA5621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9AAA927-6312-42F0-8C8F-BDE95A3EC7DA}" type="datetimeFigureOut">
              <a:rPr lang="en-US" smtClean="0"/>
              <a:t>12/12/2024</a:t>
            </a:fld>
            <a:endParaRPr lang="en-US"/>
          </a:p>
        </p:txBody>
      </p:sp>
      <p:sp>
        <p:nvSpPr>
          <p:cNvPr id="5" name="Footer Placeholder 4">
            <a:extLst>
              <a:ext uri="{FF2B5EF4-FFF2-40B4-BE49-F238E27FC236}">
                <a16:creationId xmlns:a16="http://schemas.microsoft.com/office/drawing/2014/main" id="{D7089878-7E93-4850-8D54-DFBA62BCF70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DB37E62A-C7C8-4A82-8126-13062CC211E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491A3C4-C443-4A09-B607-838048839E7F}" type="slidenum">
              <a:rPr lang="en-US" smtClean="0"/>
              <a:t>‹#›</a:t>
            </a:fld>
            <a:endParaRPr lang="en-US"/>
          </a:p>
        </p:txBody>
      </p:sp>
    </p:spTree>
    <p:extLst>
      <p:ext uri="{BB962C8B-B14F-4D97-AF65-F5344CB8AC3E}">
        <p14:creationId xmlns:p14="http://schemas.microsoft.com/office/powerpoint/2010/main" val="108592464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oleObject" Target="../embeddings/oleObject18.bin"/><Relationship Id="rId1" Type="http://schemas.openxmlformats.org/officeDocument/2006/relationships/slideLayout" Target="../slideLayouts/slideLayout1.xml"/><Relationship Id="rId5" Type="http://schemas.openxmlformats.org/officeDocument/2006/relationships/image" Target="../media/image42.png"/><Relationship Id="rId4" Type="http://schemas.openxmlformats.org/officeDocument/2006/relationships/image" Target="../media/image41.png"/></Relationships>
</file>

<file path=ppt/slides/_rels/slide11.xml.rels><?xml version="1.0" encoding="UTF-8" standalone="yes"?>
<Relationships xmlns="http://schemas.openxmlformats.org/package/2006/relationships"><Relationship Id="rId8" Type="http://schemas.openxmlformats.org/officeDocument/2006/relationships/oleObject" Target="../embeddings/oleObject22.bin"/><Relationship Id="rId13" Type="http://schemas.openxmlformats.org/officeDocument/2006/relationships/image" Target="../media/image48.wmf"/><Relationship Id="rId18" Type="http://schemas.openxmlformats.org/officeDocument/2006/relationships/oleObject" Target="../embeddings/oleObject27.bin"/><Relationship Id="rId3" Type="http://schemas.openxmlformats.org/officeDocument/2006/relationships/image" Target="../media/image43.wmf"/><Relationship Id="rId21" Type="http://schemas.openxmlformats.org/officeDocument/2006/relationships/image" Target="../media/image52.png"/><Relationship Id="rId7" Type="http://schemas.openxmlformats.org/officeDocument/2006/relationships/image" Target="../media/image45.emf"/><Relationship Id="rId12" Type="http://schemas.openxmlformats.org/officeDocument/2006/relationships/oleObject" Target="../embeddings/oleObject24.bin"/><Relationship Id="rId17" Type="http://schemas.openxmlformats.org/officeDocument/2006/relationships/image" Target="../media/image50.wmf"/><Relationship Id="rId2" Type="http://schemas.openxmlformats.org/officeDocument/2006/relationships/oleObject" Target="../embeddings/oleObject19.bin"/><Relationship Id="rId16" Type="http://schemas.openxmlformats.org/officeDocument/2006/relationships/oleObject" Target="../embeddings/oleObject26.bin"/><Relationship Id="rId20" Type="http://schemas.openxmlformats.org/officeDocument/2006/relationships/customXml" Target="../ink/ink7.xml"/><Relationship Id="rId1" Type="http://schemas.openxmlformats.org/officeDocument/2006/relationships/slideLayout" Target="../slideLayouts/slideLayout1.xml"/><Relationship Id="rId6" Type="http://schemas.openxmlformats.org/officeDocument/2006/relationships/oleObject" Target="../embeddings/oleObject21.bin"/><Relationship Id="rId11" Type="http://schemas.openxmlformats.org/officeDocument/2006/relationships/image" Target="../media/image47.emf"/><Relationship Id="rId5" Type="http://schemas.openxmlformats.org/officeDocument/2006/relationships/image" Target="../media/image44.emf"/><Relationship Id="rId15" Type="http://schemas.openxmlformats.org/officeDocument/2006/relationships/image" Target="../media/image49.wmf"/><Relationship Id="rId10" Type="http://schemas.openxmlformats.org/officeDocument/2006/relationships/oleObject" Target="../embeddings/oleObject23.bin"/><Relationship Id="rId19" Type="http://schemas.openxmlformats.org/officeDocument/2006/relationships/image" Target="../media/image51.emf"/><Relationship Id="rId4" Type="http://schemas.openxmlformats.org/officeDocument/2006/relationships/oleObject" Target="../embeddings/oleObject20.bin"/><Relationship Id="rId9" Type="http://schemas.openxmlformats.org/officeDocument/2006/relationships/image" Target="../media/image46.emf"/><Relationship Id="rId14" Type="http://schemas.openxmlformats.org/officeDocument/2006/relationships/oleObject" Target="../embeddings/oleObject25.bin"/></Relationships>
</file>

<file path=ppt/slides/_rels/slide12.xml.rels><?xml version="1.0" encoding="UTF-8" standalone="yes"?>
<Relationships xmlns="http://schemas.openxmlformats.org/package/2006/relationships"><Relationship Id="rId8" Type="http://schemas.openxmlformats.org/officeDocument/2006/relationships/oleObject" Target="../embeddings/oleObject31.bin"/><Relationship Id="rId3" Type="http://schemas.openxmlformats.org/officeDocument/2006/relationships/image" Target="../media/image53.png"/><Relationship Id="rId7" Type="http://schemas.openxmlformats.org/officeDocument/2006/relationships/image" Target="../media/image55.wmf"/><Relationship Id="rId12" Type="http://schemas.openxmlformats.org/officeDocument/2006/relationships/image" Target="../media/image58.png"/><Relationship Id="rId2" Type="http://schemas.openxmlformats.org/officeDocument/2006/relationships/oleObject" Target="../embeddings/oleObject28.bin"/><Relationship Id="rId1" Type="http://schemas.openxmlformats.org/officeDocument/2006/relationships/slideLayout" Target="../slideLayouts/slideLayout1.xml"/><Relationship Id="rId6" Type="http://schemas.openxmlformats.org/officeDocument/2006/relationships/oleObject" Target="../embeddings/oleObject30.bin"/><Relationship Id="rId11" Type="http://schemas.openxmlformats.org/officeDocument/2006/relationships/image" Target="../media/image57.png"/><Relationship Id="rId5" Type="http://schemas.openxmlformats.org/officeDocument/2006/relationships/image" Target="../media/image54.wmf"/><Relationship Id="rId10" Type="http://schemas.openxmlformats.org/officeDocument/2006/relationships/oleObject" Target="../embeddings/oleObject32.bin"/><Relationship Id="rId4" Type="http://schemas.openxmlformats.org/officeDocument/2006/relationships/oleObject" Target="../embeddings/oleObject29.bin"/><Relationship Id="rId9" Type="http://schemas.openxmlformats.org/officeDocument/2006/relationships/image" Target="../media/image56.wmf"/></Relationships>
</file>

<file path=ppt/slides/_rels/slide13.xml.rels><?xml version="1.0" encoding="UTF-8" standalone="yes"?>
<Relationships xmlns="http://schemas.openxmlformats.org/package/2006/relationships"><Relationship Id="rId3" Type="http://schemas.openxmlformats.org/officeDocument/2006/relationships/image" Target="../media/image59.wmf"/><Relationship Id="rId2" Type="http://schemas.openxmlformats.org/officeDocument/2006/relationships/oleObject" Target="../embeddings/oleObject33.bin"/><Relationship Id="rId1" Type="http://schemas.openxmlformats.org/officeDocument/2006/relationships/slideLayout" Target="../slideLayouts/slideLayout1.xml"/><Relationship Id="rId6" Type="http://schemas.openxmlformats.org/officeDocument/2006/relationships/image" Target="../media/image61.emf"/><Relationship Id="rId5" Type="http://schemas.openxmlformats.org/officeDocument/2006/relationships/oleObject" Target="../embeddings/oleObject34.bin"/><Relationship Id="rId4" Type="http://schemas.openxmlformats.org/officeDocument/2006/relationships/image" Target="../media/image60.png"/></Relationships>
</file>

<file path=ppt/slides/_rels/slide14.xml.rels><?xml version="1.0" encoding="UTF-8" standalone="yes"?>
<Relationships xmlns="http://schemas.openxmlformats.org/package/2006/relationships"><Relationship Id="rId8" Type="http://schemas.openxmlformats.org/officeDocument/2006/relationships/image" Target="../media/image65.png"/><Relationship Id="rId3" Type="http://schemas.openxmlformats.org/officeDocument/2006/relationships/oleObject" Target="../embeddings/oleObject35.bin"/><Relationship Id="rId7" Type="http://schemas.openxmlformats.org/officeDocument/2006/relationships/image" Target="../media/image64.emf"/><Relationship Id="rId2" Type="http://schemas.openxmlformats.org/officeDocument/2006/relationships/image" Target="../media/image60.png"/><Relationship Id="rId1" Type="http://schemas.openxmlformats.org/officeDocument/2006/relationships/slideLayout" Target="../slideLayouts/slideLayout1.xml"/><Relationship Id="rId6" Type="http://schemas.openxmlformats.org/officeDocument/2006/relationships/oleObject" Target="../embeddings/oleObject36.bin"/><Relationship Id="rId11" Type="http://schemas.openxmlformats.org/officeDocument/2006/relationships/image" Target="../media/image67.png"/><Relationship Id="rId5" Type="http://schemas.openxmlformats.org/officeDocument/2006/relationships/image" Target="../media/image63.png"/><Relationship Id="rId10" Type="http://schemas.openxmlformats.org/officeDocument/2006/relationships/image" Target="../media/image66.emf"/><Relationship Id="rId4" Type="http://schemas.openxmlformats.org/officeDocument/2006/relationships/image" Target="../media/image62.emf"/><Relationship Id="rId9" Type="http://schemas.openxmlformats.org/officeDocument/2006/relationships/oleObject" Target="../embeddings/oleObject37.bin"/></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38.bin"/><Relationship Id="rId2" Type="http://schemas.openxmlformats.org/officeDocument/2006/relationships/image" Target="../media/image60.png"/><Relationship Id="rId1" Type="http://schemas.openxmlformats.org/officeDocument/2006/relationships/slideLayout" Target="../slideLayouts/slideLayout1.xml"/><Relationship Id="rId6" Type="http://schemas.openxmlformats.org/officeDocument/2006/relationships/image" Target="../media/image70.png"/><Relationship Id="rId5" Type="http://schemas.openxmlformats.org/officeDocument/2006/relationships/image" Target="../media/image69.png"/><Relationship Id="rId4" Type="http://schemas.openxmlformats.org/officeDocument/2006/relationships/image" Target="../media/image68.wmf"/></Relationships>
</file>

<file path=ppt/slides/_rels/slide16.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slideLayout" Target="../slideLayouts/slideLayout1.xml"/><Relationship Id="rId4" Type="http://schemas.openxmlformats.org/officeDocument/2006/relationships/image" Target="../media/image73.png"/></Relationships>
</file>

<file path=ppt/slides/_rels/slide17.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5.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7.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wmf"/><Relationship Id="rId7" Type="http://schemas.openxmlformats.org/officeDocument/2006/relationships/image" Target="../media/image5.png"/><Relationship Id="rId2" Type="http://schemas.openxmlformats.org/officeDocument/2006/relationships/oleObject" Target="../embeddings/oleObject1.bin"/><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_rels/slide20.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80.wmf"/><Relationship Id="rId7" Type="http://schemas.openxmlformats.org/officeDocument/2006/relationships/customXml" Target="../ink/ink8.xml"/><Relationship Id="rId2" Type="http://schemas.openxmlformats.org/officeDocument/2006/relationships/oleObject" Target="../embeddings/oleObject39.bin"/><Relationship Id="rId1" Type="http://schemas.openxmlformats.org/officeDocument/2006/relationships/slideLayout" Target="../slideLayouts/slideLayout1.xml"/><Relationship Id="rId6" Type="http://schemas.openxmlformats.org/officeDocument/2006/relationships/image" Target="../media/image82.emf"/><Relationship Id="rId11" Type="http://schemas.openxmlformats.org/officeDocument/2006/relationships/image" Target="../media/image46.png"/><Relationship Id="rId5" Type="http://schemas.openxmlformats.org/officeDocument/2006/relationships/oleObject" Target="../embeddings/oleObject40.bin"/><Relationship Id="rId10" Type="http://schemas.openxmlformats.org/officeDocument/2006/relationships/customXml" Target="../ink/ink9.xml"/><Relationship Id="rId4" Type="http://schemas.openxmlformats.org/officeDocument/2006/relationships/image" Target="../media/image81.png"/><Relationship Id="rId9" Type="http://schemas.openxmlformats.org/officeDocument/2006/relationships/image" Target="../media/image45.png"/></Relationships>
</file>

<file path=ppt/slides/_rels/slide23.xml.rels><?xml version="1.0" encoding="UTF-8" standalone="yes"?>
<Relationships xmlns="http://schemas.openxmlformats.org/package/2006/relationships"><Relationship Id="rId8" Type="http://schemas.openxmlformats.org/officeDocument/2006/relationships/oleObject" Target="../embeddings/oleObject44.bin"/><Relationship Id="rId13" Type="http://schemas.openxmlformats.org/officeDocument/2006/relationships/image" Target="../media/image88.wmf"/><Relationship Id="rId3" Type="http://schemas.openxmlformats.org/officeDocument/2006/relationships/image" Target="../media/image83.wmf"/><Relationship Id="rId7" Type="http://schemas.openxmlformats.org/officeDocument/2006/relationships/image" Target="../media/image85.wmf"/><Relationship Id="rId12" Type="http://schemas.openxmlformats.org/officeDocument/2006/relationships/oleObject" Target="../embeddings/oleObject46.bin"/><Relationship Id="rId2" Type="http://schemas.openxmlformats.org/officeDocument/2006/relationships/oleObject" Target="../embeddings/oleObject41.bin"/><Relationship Id="rId1" Type="http://schemas.openxmlformats.org/officeDocument/2006/relationships/slideLayout" Target="../slideLayouts/slideLayout1.xml"/><Relationship Id="rId6" Type="http://schemas.openxmlformats.org/officeDocument/2006/relationships/oleObject" Target="../embeddings/oleObject43.bin"/><Relationship Id="rId11" Type="http://schemas.openxmlformats.org/officeDocument/2006/relationships/image" Target="../media/image87.wmf"/><Relationship Id="rId5" Type="http://schemas.openxmlformats.org/officeDocument/2006/relationships/image" Target="../media/image84.wmf"/><Relationship Id="rId10" Type="http://schemas.openxmlformats.org/officeDocument/2006/relationships/oleObject" Target="../embeddings/oleObject45.bin"/><Relationship Id="rId4" Type="http://schemas.openxmlformats.org/officeDocument/2006/relationships/oleObject" Target="../embeddings/oleObject42.bin"/><Relationship Id="rId9" Type="http://schemas.openxmlformats.org/officeDocument/2006/relationships/image" Target="../media/image86.png"/></Relationships>
</file>

<file path=ppt/slides/_rels/slide24.xml.rels><?xml version="1.0" encoding="UTF-8" standalone="yes"?>
<Relationships xmlns="http://schemas.openxmlformats.org/package/2006/relationships"><Relationship Id="rId8" Type="http://schemas.openxmlformats.org/officeDocument/2006/relationships/oleObject" Target="../embeddings/oleObject50.bin"/><Relationship Id="rId3" Type="http://schemas.openxmlformats.org/officeDocument/2006/relationships/image" Target="../media/image89.wmf"/><Relationship Id="rId7" Type="http://schemas.openxmlformats.org/officeDocument/2006/relationships/image" Target="../media/image91.wmf"/><Relationship Id="rId2" Type="http://schemas.openxmlformats.org/officeDocument/2006/relationships/oleObject" Target="../embeddings/oleObject47.bin"/><Relationship Id="rId1" Type="http://schemas.openxmlformats.org/officeDocument/2006/relationships/slideLayout" Target="../slideLayouts/slideLayout1.xml"/><Relationship Id="rId6" Type="http://schemas.openxmlformats.org/officeDocument/2006/relationships/oleObject" Target="../embeddings/oleObject49.bin"/><Relationship Id="rId5" Type="http://schemas.openxmlformats.org/officeDocument/2006/relationships/image" Target="../media/image90.wmf"/><Relationship Id="rId4" Type="http://schemas.openxmlformats.org/officeDocument/2006/relationships/oleObject" Target="../embeddings/oleObject48.bin"/><Relationship Id="rId9" Type="http://schemas.openxmlformats.org/officeDocument/2006/relationships/image" Target="../media/image92.wmf"/></Relationships>
</file>

<file path=ppt/slides/_rels/slide25.xml.rels><?xml version="1.0" encoding="UTF-8" standalone="yes"?>
<Relationships xmlns="http://schemas.openxmlformats.org/package/2006/relationships"><Relationship Id="rId8" Type="http://schemas.openxmlformats.org/officeDocument/2006/relationships/oleObject" Target="../embeddings/oleObject54.bin"/><Relationship Id="rId18" Type="http://schemas.openxmlformats.org/officeDocument/2006/relationships/image" Target="../media/image390.png"/><Relationship Id="rId3" Type="http://schemas.openxmlformats.org/officeDocument/2006/relationships/image" Target="../media/image93.wmf"/><Relationship Id="rId21" Type="http://schemas.openxmlformats.org/officeDocument/2006/relationships/image" Target="../media/image550.png"/><Relationship Id="rId7" Type="http://schemas.openxmlformats.org/officeDocument/2006/relationships/image" Target="../media/image95.wmf"/><Relationship Id="rId12" Type="http://schemas.openxmlformats.org/officeDocument/2006/relationships/customXml" Target="../ink/ink10.xml"/><Relationship Id="rId17" Type="http://schemas.openxmlformats.org/officeDocument/2006/relationships/customXml" Target="../ink/ink12.xml"/><Relationship Id="rId2" Type="http://schemas.openxmlformats.org/officeDocument/2006/relationships/oleObject" Target="../embeddings/oleObject51.bin"/><Relationship Id="rId16" Type="http://schemas.openxmlformats.org/officeDocument/2006/relationships/image" Target="../media/image380.png"/><Relationship Id="rId20" Type="http://schemas.openxmlformats.org/officeDocument/2006/relationships/customXml" Target="../ink/ink14.xml"/><Relationship Id="rId1" Type="http://schemas.openxmlformats.org/officeDocument/2006/relationships/slideLayout" Target="../slideLayouts/slideLayout7.xml"/><Relationship Id="rId6" Type="http://schemas.openxmlformats.org/officeDocument/2006/relationships/oleObject" Target="../embeddings/oleObject53.bin"/><Relationship Id="rId11" Type="http://schemas.openxmlformats.org/officeDocument/2006/relationships/image" Target="../media/image97.wmf"/><Relationship Id="rId24" Type="http://schemas.openxmlformats.org/officeDocument/2006/relationships/image" Target="../media/image98.png"/><Relationship Id="rId5" Type="http://schemas.openxmlformats.org/officeDocument/2006/relationships/image" Target="../media/image94.wmf"/><Relationship Id="rId15" Type="http://schemas.openxmlformats.org/officeDocument/2006/relationships/customXml" Target="../ink/ink11.xml"/><Relationship Id="rId23" Type="http://schemas.openxmlformats.org/officeDocument/2006/relationships/image" Target="../media/image310.png"/><Relationship Id="rId10" Type="http://schemas.openxmlformats.org/officeDocument/2006/relationships/oleObject" Target="../embeddings/oleObject55.bin"/><Relationship Id="rId19" Type="http://schemas.openxmlformats.org/officeDocument/2006/relationships/customXml" Target="../ink/ink13.xml"/><Relationship Id="rId4" Type="http://schemas.openxmlformats.org/officeDocument/2006/relationships/oleObject" Target="../embeddings/oleObject52.bin"/><Relationship Id="rId9" Type="http://schemas.openxmlformats.org/officeDocument/2006/relationships/image" Target="../media/image96.wmf"/><Relationship Id="rId14" Type="http://schemas.openxmlformats.org/officeDocument/2006/relationships/image" Target="../media/image370.png"/><Relationship Id="rId22" Type="http://schemas.openxmlformats.org/officeDocument/2006/relationships/customXml" Target="../ink/ink15.xml"/></Relationships>
</file>

<file path=ppt/slides/_rels/slide26.xml.rels><?xml version="1.0" encoding="UTF-8" standalone="yes"?>
<Relationships xmlns="http://schemas.openxmlformats.org/package/2006/relationships"><Relationship Id="rId3" Type="http://schemas.openxmlformats.org/officeDocument/2006/relationships/oleObject" Target="../embeddings/oleObject56.bin"/><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99.png"/></Relationships>
</file>

<file path=ppt/slides/_rels/slide27.xml.rels><?xml version="1.0" encoding="UTF-8" standalone="yes"?>
<Relationships xmlns="http://schemas.openxmlformats.org/package/2006/relationships"><Relationship Id="rId8" Type="http://schemas.openxmlformats.org/officeDocument/2006/relationships/oleObject" Target="../embeddings/oleObject60.bin"/><Relationship Id="rId13" Type="http://schemas.openxmlformats.org/officeDocument/2006/relationships/image" Target="../media/image105.wmf"/><Relationship Id="rId3" Type="http://schemas.openxmlformats.org/officeDocument/2006/relationships/image" Target="../media/image100.wmf"/><Relationship Id="rId7" Type="http://schemas.openxmlformats.org/officeDocument/2006/relationships/image" Target="../media/image102.wmf"/><Relationship Id="rId12" Type="http://schemas.openxmlformats.org/officeDocument/2006/relationships/oleObject" Target="../embeddings/oleObject62.bin"/><Relationship Id="rId2" Type="http://schemas.openxmlformats.org/officeDocument/2006/relationships/oleObject" Target="../embeddings/oleObject57.bin"/><Relationship Id="rId1" Type="http://schemas.openxmlformats.org/officeDocument/2006/relationships/slideLayout" Target="../slideLayouts/slideLayout1.xml"/><Relationship Id="rId6" Type="http://schemas.openxmlformats.org/officeDocument/2006/relationships/oleObject" Target="../embeddings/oleObject59.bin"/><Relationship Id="rId11" Type="http://schemas.openxmlformats.org/officeDocument/2006/relationships/image" Target="../media/image104.wmf"/><Relationship Id="rId5" Type="http://schemas.openxmlformats.org/officeDocument/2006/relationships/image" Target="../media/image101.wmf"/><Relationship Id="rId10" Type="http://schemas.openxmlformats.org/officeDocument/2006/relationships/oleObject" Target="../embeddings/oleObject61.bin"/><Relationship Id="rId4" Type="http://schemas.openxmlformats.org/officeDocument/2006/relationships/oleObject" Target="../embeddings/oleObject58.bin"/><Relationship Id="rId9" Type="http://schemas.openxmlformats.org/officeDocument/2006/relationships/image" Target="../media/image103.wmf"/></Relationships>
</file>

<file path=ppt/slides/_rels/slide28.xml.rels><?xml version="1.0" encoding="UTF-8" standalone="yes"?>
<Relationships xmlns="http://schemas.openxmlformats.org/package/2006/relationships"><Relationship Id="rId8" Type="http://schemas.openxmlformats.org/officeDocument/2006/relationships/image" Target="../media/image108.wmf"/><Relationship Id="rId3" Type="http://schemas.openxmlformats.org/officeDocument/2006/relationships/oleObject" Target="../embeddings/oleObject63.bin"/><Relationship Id="rId7" Type="http://schemas.openxmlformats.org/officeDocument/2006/relationships/oleObject" Target="../embeddings/oleObject65.bin"/><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107.png"/><Relationship Id="rId5" Type="http://schemas.openxmlformats.org/officeDocument/2006/relationships/oleObject" Target="../embeddings/oleObject64.bin"/><Relationship Id="rId4" Type="http://schemas.openxmlformats.org/officeDocument/2006/relationships/image" Target="../media/image106.wmf"/></Relationships>
</file>

<file path=ppt/slides/_rels/slide29.xml.rels><?xml version="1.0" encoding="UTF-8" standalone="yes"?>
<Relationships xmlns="http://schemas.openxmlformats.org/package/2006/relationships"><Relationship Id="rId8" Type="http://schemas.openxmlformats.org/officeDocument/2006/relationships/image" Target="../media/image111.wmf"/><Relationship Id="rId18" Type="http://schemas.openxmlformats.org/officeDocument/2006/relationships/customXml" Target="../ink/ink17.xml"/><Relationship Id="rId26" Type="http://schemas.openxmlformats.org/officeDocument/2006/relationships/oleObject" Target="../embeddings/oleObject72.bin"/><Relationship Id="rId3" Type="http://schemas.openxmlformats.org/officeDocument/2006/relationships/oleObject" Target="../embeddings/oleObject66.bin"/><Relationship Id="rId21" Type="http://schemas.openxmlformats.org/officeDocument/2006/relationships/image" Target="../media/image112.wmf"/><Relationship Id="rId7" Type="http://schemas.openxmlformats.org/officeDocument/2006/relationships/oleObject" Target="../embeddings/oleObject68.bin"/><Relationship Id="rId17" Type="http://schemas.openxmlformats.org/officeDocument/2006/relationships/image" Target="../media/image690.png"/><Relationship Id="rId25" Type="http://schemas.openxmlformats.org/officeDocument/2006/relationships/image" Target="../media/image114.wmf"/><Relationship Id="rId2" Type="http://schemas.openxmlformats.org/officeDocument/2006/relationships/notesSlide" Target="../notesSlides/notesSlide3.xml"/><Relationship Id="rId20" Type="http://schemas.openxmlformats.org/officeDocument/2006/relationships/oleObject" Target="../embeddings/oleObject69.bin"/><Relationship Id="rId29" Type="http://schemas.openxmlformats.org/officeDocument/2006/relationships/image" Target="../media/image520.png"/><Relationship Id="rId1" Type="http://schemas.openxmlformats.org/officeDocument/2006/relationships/slideLayout" Target="../slideLayouts/slideLayout1.xml"/><Relationship Id="rId6" Type="http://schemas.openxmlformats.org/officeDocument/2006/relationships/image" Target="../media/image110.wmf"/><Relationship Id="rId24" Type="http://schemas.openxmlformats.org/officeDocument/2006/relationships/oleObject" Target="../embeddings/oleObject71.bin"/><Relationship Id="rId5" Type="http://schemas.openxmlformats.org/officeDocument/2006/relationships/oleObject" Target="../embeddings/oleObject67.bin"/><Relationship Id="rId23" Type="http://schemas.openxmlformats.org/officeDocument/2006/relationships/image" Target="../media/image113.emf"/><Relationship Id="rId28" Type="http://schemas.openxmlformats.org/officeDocument/2006/relationships/customXml" Target="../ink/ink18.xml"/><Relationship Id="rId19" Type="http://schemas.openxmlformats.org/officeDocument/2006/relationships/image" Target="../media/image700.png"/><Relationship Id="rId4" Type="http://schemas.openxmlformats.org/officeDocument/2006/relationships/image" Target="../media/image109.wmf"/><Relationship Id="rId9" Type="http://schemas.openxmlformats.org/officeDocument/2006/relationships/customXml" Target="../ink/ink16.xml"/><Relationship Id="rId22" Type="http://schemas.openxmlformats.org/officeDocument/2006/relationships/oleObject" Target="../embeddings/oleObject70.bin"/><Relationship Id="rId27" Type="http://schemas.openxmlformats.org/officeDocument/2006/relationships/image" Target="../media/image115.wmf"/></Relationships>
</file>

<file path=ppt/slides/_rels/slide3.xml.rels><?xml version="1.0" encoding="UTF-8" standalone="yes"?>
<Relationships xmlns="http://schemas.openxmlformats.org/package/2006/relationships"><Relationship Id="rId3" Type="http://schemas.openxmlformats.org/officeDocument/2006/relationships/image" Target="../media/image9.wmf"/><Relationship Id="rId7" Type="http://schemas.openxmlformats.org/officeDocument/2006/relationships/image" Target="../media/image13.png"/><Relationship Id="rId2" Type="http://schemas.openxmlformats.org/officeDocument/2006/relationships/oleObject" Target="../embeddings/oleObject2.bin"/><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30.xml.rels><?xml version="1.0" encoding="UTF-8" standalone="yes"?>
<Relationships xmlns="http://schemas.openxmlformats.org/package/2006/relationships"><Relationship Id="rId8" Type="http://schemas.openxmlformats.org/officeDocument/2006/relationships/image" Target="../media/image118.wmf"/><Relationship Id="rId13" Type="http://schemas.openxmlformats.org/officeDocument/2006/relationships/image" Target="../media/image119.wmf"/><Relationship Id="rId18" Type="http://schemas.openxmlformats.org/officeDocument/2006/relationships/oleObject" Target="../embeddings/oleObject78.bin"/><Relationship Id="rId3" Type="http://schemas.openxmlformats.org/officeDocument/2006/relationships/oleObject" Target="../embeddings/oleObject73.bin"/><Relationship Id="rId21" Type="http://schemas.openxmlformats.org/officeDocument/2006/relationships/image" Target="../media/image123.png"/><Relationship Id="rId7" Type="http://schemas.openxmlformats.org/officeDocument/2006/relationships/oleObject" Target="../embeddings/oleObject75.bin"/><Relationship Id="rId12" Type="http://schemas.openxmlformats.org/officeDocument/2006/relationships/oleObject" Target="../embeddings/oleObject76.bin"/><Relationship Id="rId17" Type="http://schemas.openxmlformats.org/officeDocument/2006/relationships/image" Target="../media/image120.wmf"/><Relationship Id="rId2" Type="http://schemas.openxmlformats.org/officeDocument/2006/relationships/notesSlide" Target="../notesSlides/notesSlide4.xml"/><Relationship Id="rId16" Type="http://schemas.openxmlformats.org/officeDocument/2006/relationships/oleObject" Target="../embeddings/oleObject77.bin"/><Relationship Id="rId20" Type="http://schemas.openxmlformats.org/officeDocument/2006/relationships/image" Target="../media/image122.png"/><Relationship Id="rId1" Type="http://schemas.openxmlformats.org/officeDocument/2006/relationships/slideLayout" Target="../slideLayouts/slideLayout1.xml"/><Relationship Id="rId6" Type="http://schemas.openxmlformats.org/officeDocument/2006/relationships/image" Target="../media/image117.wmf"/><Relationship Id="rId11" Type="http://schemas.openxmlformats.org/officeDocument/2006/relationships/image" Target="../media/image590.png"/><Relationship Id="rId24" Type="http://schemas.openxmlformats.org/officeDocument/2006/relationships/image" Target="../media/image640.png"/><Relationship Id="rId5" Type="http://schemas.openxmlformats.org/officeDocument/2006/relationships/oleObject" Target="../embeddings/oleObject74.bin"/><Relationship Id="rId15" Type="http://schemas.openxmlformats.org/officeDocument/2006/relationships/image" Target="../media/image600.png"/><Relationship Id="rId23" Type="http://schemas.openxmlformats.org/officeDocument/2006/relationships/customXml" Target="../ink/ink21.xml"/><Relationship Id="rId19" Type="http://schemas.openxmlformats.org/officeDocument/2006/relationships/image" Target="../media/image121.wmf"/><Relationship Id="rId4" Type="http://schemas.openxmlformats.org/officeDocument/2006/relationships/image" Target="../media/image116.wmf"/><Relationship Id="rId9" Type="http://schemas.openxmlformats.org/officeDocument/2006/relationships/customXml" Target="../ink/ink19.xml"/><Relationship Id="rId14" Type="http://schemas.openxmlformats.org/officeDocument/2006/relationships/customXml" Target="../ink/ink20.xml"/><Relationship Id="rId22" Type="http://schemas.openxmlformats.org/officeDocument/2006/relationships/image" Target="../media/image124.png"/></Relationships>
</file>

<file path=ppt/slides/_rels/slide31.xml.rels><?xml version="1.0" encoding="UTF-8" standalone="yes"?>
<Relationships xmlns="http://schemas.openxmlformats.org/package/2006/relationships"><Relationship Id="rId3" Type="http://schemas.openxmlformats.org/officeDocument/2006/relationships/image" Target="../media/image125.wmf"/><Relationship Id="rId7" Type="http://schemas.openxmlformats.org/officeDocument/2006/relationships/image" Target="../media/image127.emf"/><Relationship Id="rId2" Type="http://schemas.openxmlformats.org/officeDocument/2006/relationships/oleObject" Target="../embeddings/oleObject79.bin"/><Relationship Id="rId1" Type="http://schemas.openxmlformats.org/officeDocument/2006/relationships/slideLayout" Target="../slideLayouts/slideLayout7.xml"/><Relationship Id="rId6" Type="http://schemas.openxmlformats.org/officeDocument/2006/relationships/oleObject" Target="../embeddings/oleObject81.bin"/><Relationship Id="rId5" Type="http://schemas.openxmlformats.org/officeDocument/2006/relationships/image" Target="../media/image126.wmf"/><Relationship Id="rId4" Type="http://schemas.openxmlformats.org/officeDocument/2006/relationships/oleObject" Target="../embeddings/oleObject80.bin"/></Relationships>
</file>

<file path=ppt/slides/_rels/slide32.xml.rels><?xml version="1.0" encoding="UTF-8" standalone="yes"?>
<Relationships xmlns="http://schemas.openxmlformats.org/package/2006/relationships"><Relationship Id="rId8" Type="http://schemas.openxmlformats.org/officeDocument/2006/relationships/oleObject" Target="../embeddings/oleObject84.bin"/><Relationship Id="rId3" Type="http://schemas.openxmlformats.org/officeDocument/2006/relationships/image" Target="../media/image128.wmf"/><Relationship Id="rId7" Type="http://schemas.openxmlformats.org/officeDocument/2006/relationships/image" Target="../media/image105.wmf"/><Relationship Id="rId2" Type="http://schemas.openxmlformats.org/officeDocument/2006/relationships/oleObject" Target="../embeddings/oleObject82.bin"/><Relationship Id="rId1" Type="http://schemas.openxmlformats.org/officeDocument/2006/relationships/slideLayout" Target="../slideLayouts/slideLayout1.xml"/><Relationship Id="rId6" Type="http://schemas.openxmlformats.org/officeDocument/2006/relationships/oleObject" Target="../embeddings/oleObject62.bin"/><Relationship Id="rId5" Type="http://schemas.openxmlformats.org/officeDocument/2006/relationships/image" Target="../media/image129.wmf"/><Relationship Id="rId4" Type="http://schemas.openxmlformats.org/officeDocument/2006/relationships/oleObject" Target="../embeddings/oleObject83.bin"/><Relationship Id="rId9" Type="http://schemas.openxmlformats.org/officeDocument/2006/relationships/image" Target="../media/image130.wmf"/></Relationships>
</file>

<file path=ppt/slides/_rels/slide33.xml.rels><?xml version="1.0" encoding="UTF-8" standalone="yes"?>
<Relationships xmlns="http://schemas.openxmlformats.org/package/2006/relationships"><Relationship Id="rId8" Type="http://schemas.openxmlformats.org/officeDocument/2006/relationships/oleObject" Target="../embeddings/oleObject88.bin"/><Relationship Id="rId13" Type="http://schemas.openxmlformats.org/officeDocument/2006/relationships/oleObject" Target="../embeddings/oleObject90.bin"/><Relationship Id="rId3" Type="http://schemas.openxmlformats.org/officeDocument/2006/relationships/image" Target="../media/image131.wmf"/><Relationship Id="rId7" Type="http://schemas.openxmlformats.org/officeDocument/2006/relationships/image" Target="../media/image133.emf"/><Relationship Id="rId12" Type="http://schemas.openxmlformats.org/officeDocument/2006/relationships/image" Target="../media/image136.png"/><Relationship Id="rId2" Type="http://schemas.openxmlformats.org/officeDocument/2006/relationships/oleObject" Target="../embeddings/oleObject85.bin"/><Relationship Id="rId1" Type="http://schemas.openxmlformats.org/officeDocument/2006/relationships/slideLayout" Target="../slideLayouts/slideLayout1.xml"/><Relationship Id="rId6" Type="http://schemas.openxmlformats.org/officeDocument/2006/relationships/oleObject" Target="../embeddings/oleObject87.bin"/><Relationship Id="rId11" Type="http://schemas.openxmlformats.org/officeDocument/2006/relationships/image" Target="../media/image135.emf"/><Relationship Id="rId5" Type="http://schemas.openxmlformats.org/officeDocument/2006/relationships/image" Target="../media/image132.wmf"/><Relationship Id="rId10" Type="http://schemas.openxmlformats.org/officeDocument/2006/relationships/oleObject" Target="../embeddings/oleObject89.bin"/><Relationship Id="rId4" Type="http://schemas.openxmlformats.org/officeDocument/2006/relationships/oleObject" Target="../embeddings/oleObject86.bin"/><Relationship Id="rId9" Type="http://schemas.openxmlformats.org/officeDocument/2006/relationships/image" Target="../media/image134.emf"/><Relationship Id="rId14" Type="http://schemas.openxmlformats.org/officeDocument/2006/relationships/image" Target="../media/image137.wmf"/></Relationships>
</file>

<file path=ppt/slides/_rels/slide34.xml.rels><?xml version="1.0" encoding="UTF-8" standalone="yes"?>
<Relationships xmlns="http://schemas.openxmlformats.org/package/2006/relationships"><Relationship Id="rId8" Type="http://schemas.openxmlformats.org/officeDocument/2006/relationships/oleObject" Target="../embeddings/oleObject94.bin"/><Relationship Id="rId3" Type="http://schemas.openxmlformats.org/officeDocument/2006/relationships/image" Target="../media/image138.wmf"/><Relationship Id="rId7" Type="http://schemas.openxmlformats.org/officeDocument/2006/relationships/image" Target="../media/image140.wmf"/><Relationship Id="rId2" Type="http://schemas.openxmlformats.org/officeDocument/2006/relationships/oleObject" Target="../embeddings/oleObject91.bin"/><Relationship Id="rId1" Type="http://schemas.openxmlformats.org/officeDocument/2006/relationships/slideLayout" Target="../slideLayouts/slideLayout1.xml"/><Relationship Id="rId6" Type="http://schemas.openxmlformats.org/officeDocument/2006/relationships/oleObject" Target="../embeddings/oleObject93.bin"/><Relationship Id="rId5" Type="http://schemas.openxmlformats.org/officeDocument/2006/relationships/image" Target="../media/image139.wmf"/><Relationship Id="rId4" Type="http://schemas.openxmlformats.org/officeDocument/2006/relationships/oleObject" Target="../embeddings/oleObject92.bin"/><Relationship Id="rId9" Type="http://schemas.openxmlformats.org/officeDocument/2006/relationships/image" Target="../media/image141.wmf"/></Relationships>
</file>

<file path=ppt/slides/_rels/slide35.xml.rels><?xml version="1.0" encoding="UTF-8" standalone="yes"?>
<Relationships xmlns="http://schemas.openxmlformats.org/package/2006/relationships"><Relationship Id="rId3" Type="http://schemas.openxmlformats.org/officeDocument/2006/relationships/image" Target="../media/image142.wmf"/><Relationship Id="rId2" Type="http://schemas.openxmlformats.org/officeDocument/2006/relationships/oleObject" Target="../embeddings/oleObject95.bin"/><Relationship Id="rId1" Type="http://schemas.openxmlformats.org/officeDocument/2006/relationships/slideLayout" Target="../slideLayouts/slideLayout1.xml"/><Relationship Id="rId5" Type="http://schemas.openxmlformats.org/officeDocument/2006/relationships/image" Target="../media/image143.wmf"/><Relationship Id="rId4" Type="http://schemas.openxmlformats.org/officeDocument/2006/relationships/oleObject" Target="../embeddings/oleObject96.bin"/></Relationships>
</file>

<file path=ppt/slides/_rels/slide36.xml.rels><?xml version="1.0" encoding="UTF-8" standalone="yes"?>
<Relationships xmlns="http://schemas.openxmlformats.org/package/2006/relationships"><Relationship Id="rId8" Type="http://schemas.openxmlformats.org/officeDocument/2006/relationships/oleObject" Target="../embeddings/oleObject100.bin"/><Relationship Id="rId3" Type="http://schemas.openxmlformats.org/officeDocument/2006/relationships/image" Target="../media/image144.png"/><Relationship Id="rId7" Type="http://schemas.openxmlformats.org/officeDocument/2006/relationships/image" Target="../media/image146.wmf"/><Relationship Id="rId12" Type="http://schemas.openxmlformats.org/officeDocument/2006/relationships/image" Target="../media/image149.wmf"/><Relationship Id="rId2" Type="http://schemas.openxmlformats.org/officeDocument/2006/relationships/oleObject" Target="../embeddings/oleObject97.bin"/><Relationship Id="rId1" Type="http://schemas.openxmlformats.org/officeDocument/2006/relationships/slideLayout" Target="../slideLayouts/slideLayout1.xml"/><Relationship Id="rId6" Type="http://schemas.openxmlformats.org/officeDocument/2006/relationships/oleObject" Target="../embeddings/oleObject99.bin"/><Relationship Id="rId11" Type="http://schemas.openxmlformats.org/officeDocument/2006/relationships/oleObject" Target="../embeddings/oleObject101.bin"/><Relationship Id="rId5" Type="http://schemas.openxmlformats.org/officeDocument/2006/relationships/image" Target="../media/image145.wmf"/><Relationship Id="rId10" Type="http://schemas.openxmlformats.org/officeDocument/2006/relationships/image" Target="../media/image148.png"/><Relationship Id="rId4" Type="http://schemas.openxmlformats.org/officeDocument/2006/relationships/oleObject" Target="../embeddings/oleObject98.bin"/><Relationship Id="rId9" Type="http://schemas.openxmlformats.org/officeDocument/2006/relationships/image" Target="../media/image147.wmf"/></Relationships>
</file>

<file path=ppt/slides/_rels/slide37.xml.rels><?xml version="1.0" encoding="UTF-8" standalone="yes"?>
<Relationships xmlns="http://schemas.openxmlformats.org/package/2006/relationships"><Relationship Id="rId8" Type="http://schemas.openxmlformats.org/officeDocument/2006/relationships/image" Target="../media/image150.png"/><Relationship Id="rId13" Type="http://schemas.openxmlformats.org/officeDocument/2006/relationships/customXml" Target="../ink/ink22.xml"/><Relationship Id="rId3" Type="http://schemas.openxmlformats.org/officeDocument/2006/relationships/image" Target="../media/image145.wmf"/><Relationship Id="rId7" Type="http://schemas.openxmlformats.org/officeDocument/2006/relationships/image" Target="../media/image147.wmf"/><Relationship Id="rId12" Type="http://schemas.openxmlformats.org/officeDocument/2006/relationships/image" Target="../media/image153.png"/><Relationship Id="rId17" Type="http://schemas.openxmlformats.org/officeDocument/2006/relationships/image" Target="../media/image155.png"/><Relationship Id="rId2" Type="http://schemas.openxmlformats.org/officeDocument/2006/relationships/oleObject" Target="../embeddings/oleObject98.bin"/><Relationship Id="rId16" Type="http://schemas.openxmlformats.org/officeDocument/2006/relationships/image" Target="../media/image154.emf"/><Relationship Id="rId1" Type="http://schemas.openxmlformats.org/officeDocument/2006/relationships/slideLayout" Target="../slideLayouts/slideLayout1.xml"/><Relationship Id="rId6" Type="http://schemas.openxmlformats.org/officeDocument/2006/relationships/oleObject" Target="../embeddings/oleObject100.bin"/><Relationship Id="rId11" Type="http://schemas.openxmlformats.org/officeDocument/2006/relationships/image" Target="../media/image152.wmf"/><Relationship Id="rId5" Type="http://schemas.openxmlformats.org/officeDocument/2006/relationships/image" Target="../media/image146.wmf"/><Relationship Id="rId15" Type="http://schemas.openxmlformats.org/officeDocument/2006/relationships/oleObject" Target="../embeddings/oleObject103.bin"/><Relationship Id="rId10" Type="http://schemas.openxmlformats.org/officeDocument/2006/relationships/oleObject" Target="../embeddings/oleObject102.bin"/><Relationship Id="rId4" Type="http://schemas.openxmlformats.org/officeDocument/2006/relationships/oleObject" Target="../embeddings/oleObject99.bin"/><Relationship Id="rId9" Type="http://schemas.openxmlformats.org/officeDocument/2006/relationships/image" Target="../media/image151.png"/><Relationship Id="rId14" Type="http://schemas.openxmlformats.org/officeDocument/2006/relationships/image" Target="../media/image1320.png"/></Relationships>
</file>

<file path=ppt/slides/_rels/slide38.xml.rels><?xml version="1.0" encoding="UTF-8" standalone="yes"?>
<Relationships xmlns="http://schemas.openxmlformats.org/package/2006/relationships"><Relationship Id="rId8" Type="http://schemas.openxmlformats.org/officeDocument/2006/relationships/oleObject" Target="../embeddings/oleObject102.bin"/><Relationship Id="rId13" Type="http://schemas.openxmlformats.org/officeDocument/2006/relationships/image" Target="../media/image158.emf"/><Relationship Id="rId3" Type="http://schemas.openxmlformats.org/officeDocument/2006/relationships/image" Target="../media/image145.wmf"/><Relationship Id="rId7" Type="http://schemas.openxmlformats.org/officeDocument/2006/relationships/image" Target="../media/image147.wmf"/><Relationship Id="rId12" Type="http://schemas.openxmlformats.org/officeDocument/2006/relationships/oleObject" Target="../embeddings/oleObject104.bin"/><Relationship Id="rId2" Type="http://schemas.openxmlformats.org/officeDocument/2006/relationships/oleObject" Target="../embeddings/oleObject98.bin"/><Relationship Id="rId1" Type="http://schemas.openxmlformats.org/officeDocument/2006/relationships/slideLayout" Target="../slideLayouts/slideLayout1.xml"/><Relationship Id="rId6" Type="http://schemas.openxmlformats.org/officeDocument/2006/relationships/oleObject" Target="../embeddings/oleObject100.bin"/><Relationship Id="rId11" Type="http://schemas.openxmlformats.org/officeDocument/2006/relationships/image" Target="../media/image157.png"/><Relationship Id="rId5" Type="http://schemas.openxmlformats.org/officeDocument/2006/relationships/image" Target="../media/image146.wmf"/><Relationship Id="rId15" Type="http://schemas.openxmlformats.org/officeDocument/2006/relationships/image" Target="../media/image1320.png"/><Relationship Id="rId10" Type="http://schemas.openxmlformats.org/officeDocument/2006/relationships/image" Target="../media/image156.png"/><Relationship Id="rId4" Type="http://schemas.openxmlformats.org/officeDocument/2006/relationships/oleObject" Target="../embeddings/oleObject99.bin"/><Relationship Id="rId9" Type="http://schemas.openxmlformats.org/officeDocument/2006/relationships/image" Target="../media/image152.wmf"/><Relationship Id="rId14" Type="http://schemas.openxmlformats.org/officeDocument/2006/relationships/customXml" Target="../ink/ink23.xml"/></Relationships>
</file>

<file path=ppt/slides/_rels/slide39.xml.rels><?xml version="1.0" encoding="UTF-8" standalone="yes"?>
<Relationships xmlns="http://schemas.openxmlformats.org/package/2006/relationships"><Relationship Id="rId3" Type="http://schemas.openxmlformats.org/officeDocument/2006/relationships/image" Target="../media/image159.png"/><Relationship Id="rId2" Type="http://schemas.openxmlformats.org/officeDocument/2006/relationships/oleObject" Target="../embeddings/oleObject105.bin"/><Relationship Id="rId1" Type="http://schemas.openxmlformats.org/officeDocument/2006/relationships/slideLayout" Target="../slideLayouts/slideLayout1.xml"/><Relationship Id="rId6" Type="http://schemas.openxmlformats.org/officeDocument/2006/relationships/image" Target="../media/image161.png"/><Relationship Id="rId5" Type="http://schemas.openxmlformats.org/officeDocument/2006/relationships/image" Target="../media/image160.wmf"/><Relationship Id="rId4" Type="http://schemas.openxmlformats.org/officeDocument/2006/relationships/oleObject" Target="../embeddings/oleObject106.bin"/></Relationships>
</file>

<file path=ppt/slides/_rels/slide4.xml.rels><?xml version="1.0" encoding="UTF-8" standalone="yes"?>
<Relationships xmlns="http://schemas.openxmlformats.org/package/2006/relationships"><Relationship Id="rId8" Type="http://schemas.openxmlformats.org/officeDocument/2006/relationships/oleObject" Target="../embeddings/oleObject6.bin"/><Relationship Id="rId3" Type="http://schemas.openxmlformats.org/officeDocument/2006/relationships/image" Target="../media/image14.wmf"/><Relationship Id="rId7" Type="http://schemas.openxmlformats.org/officeDocument/2006/relationships/image" Target="../media/image16.wmf"/><Relationship Id="rId2" Type="http://schemas.openxmlformats.org/officeDocument/2006/relationships/oleObject" Target="../embeddings/oleObject3.bin"/><Relationship Id="rId1" Type="http://schemas.openxmlformats.org/officeDocument/2006/relationships/slideLayout" Target="../slideLayouts/slideLayout2.xml"/><Relationship Id="rId6" Type="http://schemas.openxmlformats.org/officeDocument/2006/relationships/oleObject" Target="../embeddings/oleObject5.bin"/><Relationship Id="rId11" Type="http://schemas.openxmlformats.org/officeDocument/2006/relationships/image" Target="../media/image18.png"/><Relationship Id="rId5" Type="http://schemas.openxmlformats.org/officeDocument/2006/relationships/image" Target="../media/image15.wmf"/><Relationship Id="rId10" Type="http://schemas.openxmlformats.org/officeDocument/2006/relationships/oleObject" Target="../embeddings/oleObject7.bin"/><Relationship Id="rId4" Type="http://schemas.openxmlformats.org/officeDocument/2006/relationships/oleObject" Target="../embeddings/oleObject4.bin"/><Relationship Id="rId9" Type="http://schemas.openxmlformats.org/officeDocument/2006/relationships/image" Target="../media/image17.emf"/></Relationships>
</file>

<file path=ppt/slides/_rels/slide40.xml.rels><?xml version="1.0" encoding="UTF-8" standalone="yes"?>
<Relationships xmlns="http://schemas.openxmlformats.org/package/2006/relationships"><Relationship Id="rId3" Type="http://schemas.openxmlformats.org/officeDocument/2006/relationships/oleObject" Target="../embeddings/oleObject107.bin"/><Relationship Id="rId2" Type="http://schemas.openxmlformats.org/officeDocument/2006/relationships/image" Target="../media/image162.png"/><Relationship Id="rId1" Type="http://schemas.openxmlformats.org/officeDocument/2006/relationships/slideLayout" Target="../slideLayouts/slideLayout1.xml"/><Relationship Id="rId4" Type="http://schemas.openxmlformats.org/officeDocument/2006/relationships/image" Target="../media/image163.wmf"/></Relationships>
</file>

<file path=ppt/slides/_rels/slide41.xml.rels><?xml version="1.0" encoding="UTF-8" standalone="yes"?>
<Relationships xmlns="http://schemas.openxmlformats.org/package/2006/relationships"><Relationship Id="rId3" Type="http://schemas.openxmlformats.org/officeDocument/2006/relationships/image" Target="../media/image164.emf"/><Relationship Id="rId2" Type="http://schemas.openxmlformats.org/officeDocument/2006/relationships/oleObject" Target="../embeddings/oleObject108.bin"/><Relationship Id="rId1" Type="http://schemas.openxmlformats.org/officeDocument/2006/relationships/slideLayout" Target="../slideLayouts/slideLayout1.xml"/><Relationship Id="rId5" Type="http://schemas.openxmlformats.org/officeDocument/2006/relationships/image" Target="../media/image166.png"/><Relationship Id="rId4" Type="http://schemas.openxmlformats.org/officeDocument/2006/relationships/image" Target="../media/image165.png"/></Relationships>
</file>

<file path=ppt/slides/_rels/slide42.xml.rels><?xml version="1.0" encoding="UTF-8" standalone="yes"?>
<Relationships xmlns="http://schemas.openxmlformats.org/package/2006/relationships"><Relationship Id="rId8" Type="http://schemas.openxmlformats.org/officeDocument/2006/relationships/image" Target="../media/image170.wmf"/><Relationship Id="rId3" Type="http://schemas.openxmlformats.org/officeDocument/2006/relationships/oleObject" Target="../embeddings/oleObject109.bin"/><Relationship Id="rId7" Type="http://schemas.openxmlformats.org/officeDocument/2006/relationships/oleObject" Target="../embeddings/oleObject111.bin"/><Relationship Id="rId12" Type="http://schemas.openxmlformats.org/officeDocument/2006/relationships/image" Target="../media/image172.wmf"/><Relationship Id="rId2" Type="http://schemas.openxmlformats.org/officeDocument/2006/relationships/image" Target="../media/image167.png"/><Relationship Id="rId1" Type="http://schemas.openxmlformats.org/officeDocument/2006/relationships/slideLayout" Target="../slideLayouts/slideLayout1.xml"/><Relationship Id="rId6" Type="http://schemas.openxmlformats.org/officeDocument/2006/relationships/image" Target="../media/image169.wmf"/><Relationship Id="rId11" Type="http://schemas.openxmlformats.org/officeDocument/2006/relationships/oleObject" Target="../embeddings/oleObject113.bin"/><Relationship Id="rId5" Type="http://schemas.openxmlformats.org/officeDocument/2006/relationships/oleObject" Target="../embeddings/oleObject110.bin"/><Relationship Id="rId10" Type="http://schemas.openxmlformats.org/officeDocument/2006/relationships/image" Target="../media/image171.emf"/><Relationship Id="rId4" Type="http://schemas.openxmlformats.org/officeDocument/2006/relationships/image" Target="../media/image168.wmf"/><Relationship Id="rId9" Type="http://schemas.openxmlformats.org/officeDocument/2006/relationships/oleObject" Target="../embeddings/oleObject112.bin"/></Relationships>
</file>

<file path=ppt/slides/_rels/slide43.xml.rels><?xml version="1.0" encoding="UTF-8" standalone="yes"?>
<Relationships xmlns="http://schemas.openxmlformats.org/package/2006/relationships"><Relationship Id="rId8" Type="http://schemas.openxmlformats.org/officeDocument/2006/relationships/image" Target="../media/image176.png"/><Relationship Id="rId3" Type="http://schemas.openxmlformats.org/officeDocument/2006/relationships/image" Target="../media/image173.wmf"/><Relationship Id="rId7" Type="http://schemas.openxmlformats.org/officeDocument/2006/relationships/image" Target="../media/image175.wmf"/><Relationship Id="rId2" Type="http://schemas.openxmlformats.org/officeDocument/2006/relationships/oleObject" Target="../embeddings/oleObject114.bin"/><Relationship Id="rId1" Type="http://schemas.openxmlformats.org/officeDocument/2006/relationships/slideLayout" Target="../slideLayouts/slideLayout1.xml"/><Relationship Id="rId6" Type="http://schemas.openxmlformats.org/officeDocument/2006/relationships/oleObject" Target="../embeddings/oleObject116.bin"/><Relationship Id="rId5" Type="http://schemas.openxmlformats.org/officeDocument/2006/relationships/image" Target="../media/image174.emf"/><Relationship Id="rId4" Type="http://schemas.openxmlformats.org/officeDocument/2006/relationships/oleObject" Target="../embeddings/oleObject115.bin"/></Relationships>
</file>

<file path=ppt/slides/_rels/slide44.xml.rels><?xml version="1.0" encoding="UTF-8" standalone="yes"?>
<Relationships xmlns="http://schemas.openxmlformats.org/package/2006/relationships"><Relationship Id="rId3" Type="http://schemas.openxmlformats.org/officeDocument/2006/relationships/image" Target="../media/image177.wmf"/><Relationship Id="rId2" Type="http://schemas.openxmlformats.org/officeDocument/2006/relationships/oleObject" Target="../embeddings/oleObject117.bin"/><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8" Type="http://schemas.openxmlformats.org/officeDocument/2006/relationships/oleObject" Target="../embeddings/oleObject121.bin"/><Relationship Id="rId13" Type="http://schemas.openxmlformats.org/officeDocument/2006/relationships/image" Target="../media/image183.emf"/><Relationship Id="rId18" Type="http://schemas.openxmlformats.org/officeDocument/2006/relationships/image" Target="../media/image920.png"/><Relationship Id="rId3" Type="http://schemas.openxmlformats.org/officeDocument/2006/relationships/image" Target="../media/image178.wmf"/><Relationship Id="rId21" Type="http://schemas.openxmlformats.org/officeDocument/2006/relationships/oleObject" Target="../embeddings/oleObject125.bin"/><Relationship Id="rId7" Type="http://schemas.openxmlformats.org/officeDocument/2006/relationships/image" Target="../media/image180.wmf"/><Relationship Id="rId12" Type="http://schemas.openxmlformats.org/officeDocument/2006/relationships/oleObject" Target="../embeddings/oleObject123.bin"/><Relationship Id="rId2" Type="http://schemas.openxmlformats.org/officeDocument/2006/relationships/oleObject" Target="../embeddings/oleObject118.bin"/><Relationship Id="rId16" Type="http://schemas.openxmlformats.org/officeDocument/2006/relationships/customXml" Target="../ink/ink24.xml"/><Relationship Id="rId20" Type="http://schemas.openxmlformats.org/officeDocument/2006/relationships/image" Target="../media/image930.png"/><Relationship Id="rId1" Type="http://schemas.openxmlformats.org/officeDocument/2006/relationships/slideLayout" Target="../slideLayouts/slideLayout1.xml"/><Relationship Id="rId6" Type="http://schemas.openxmlformats.org/officeDocument/2006/relationships/oleObject" Target="../embeddings/oleObject120.bin"/><Relationship Id="rId11" Type="http://schemas.openxmlformats.org/officeDocument/2006/relationships/image" Target="../media/image182.wmf"/><Relationship Id="rId24" Type="http://schemas.openxmlformats.org/officeDocument/2006/relationships/image" Target="../media/image186.wmf"/><Relationship Id="rId5" Type="http://schemas.openxmlformats.org/officeDocument/2006/relationships/image" Target="../media/image179.wmf"/><Relationship Id="rId15" Type="http://schemas.openxmlformats.org/officeDocument/2006/relationships/image" Target="../media/image184.wmf"/><Relationship Id="rId23" Type="http://schemas.openxmlformats.org/officeDocument/2006/relationships/oleObject" Target="../embeddings/oleObject126.bin"/><Relationship Id="rId10" Type="http://schemas.openxmlformats.org/officeDocument/2006/relationships/oleObject" Target="../embeddings/oleObject122.bin"/><Relationship Id="rId19" Type="http://schemas.openxmlformats.org/officeDocument/2006/relationships/customXml" Target="../ink/ink25.xml"/><Relationship Id="rId4" Type="http://schemas.openxmlformats.org/officeDocument/2006/relationships/oleObject" Target="../embeddings/oleObject119.bin"/><Relationship Id="rId9" Type="http://schemas.openxmlformats.org/officeDocument/2006/relationships/image" Target="../media/image181.emf"/><Relationship Id="rId14" Type="http://schemas.openxmlformats.org/officeDocument/2006/relationships/oleObject" Target="../embeddings/oleObject124.bin"/><Relationship Id="rId22" Type="http://schemas.openxmlformats.org/officeDocument/2006/relationships/image" Target="../media/image185.emf"/></Relationships>
</file>

<file path=ppt/slides/_rels/slide46.xml.rels><?xml version="1.0" encoding="UTF-8" standalone="yes"?>
<Relationships xmlns="http://schemas.openxmlformats.org/package/2006/relationships"><Relationship Id="rId8" Type="http://schemas.openxmlformats.org/officeDocument/2006/relationships/customXml" Target="../ink/ink27.xml"/><Relationship Id="rId3" Type="http://schemas.openxmlformats.org/officeDocument/2006/relationships/image" Target="../media/image187.wmf"/><Relationship Id="rId7" Type="http://schemas.openxmlformats.org/officeDocument/2006/relationships/image" Target="../media/image1590.png"/><Relationship Id="rId2" Type="http://schemas.openxmlformats.org/officeDocument/2006/relationships/oleObject" Target="../embeddings/oleObject127.bin"/><Relationship Id="rId1" Type="http://schemas.openxmlformats.org/officeDocument/2006/relationships/slideLayout" Target="../slideLayouts/slideLayout1.xml"/><Relationship Id="rId6" Type="http://schemas.openxmlformats.org/officeDocument/2006/relationships/customXml" Target="../ink/ink26.xml"/><Relationship Id="rId5" Type="http://schemas.openxmlformats.org/officeDocument/2006/relationships/image" Target="../media/image188.wmf"/><Relationship Id="rId10" Type="http://schemas.openxmlformats.org/officeDocument/2006/relationships/image" Target="../media/image189.png"/><Relationship Id="rId4" Type="http://schemas.openxmlformats.org/officeDocument/2006/relationships/oleObject" Target="../embeddings/oleObject128.bin"/><Relationship Id="rId9" Type="http://schemas.openxmlformats.org/officeDocument/2006/relationships/image" Target="../media/image1600.png"/></Relationships>
</file>

<file path=ppt/slides/_rels/slide47.xml.rels><?xml version="1.0" encoding="UTF-8" standalone="yes"?>
<Relationships xmlns="http://schemas.openxmlformats.org/package/2006/relationships"><Relationship Id="rId3" Type="http://schemas.openxmlformats.org/officeDocument/2006/relationships/image" Target="../media/image190.wmf"/><Relationship Id="rId2" Type="http://schemas.openxmlformats.org/officeDocument/2006/relationships/oleObject" Target="../embeddings/oleObject129.bin"/><Relationship Id="rId1" Type="http://schemas.openxmlformats.org/officeDocument/2006/relationships/slideLayout" Target="../slideLayouts/slideLayout1.xml"/><Relationship Id="rId6" Type="http://schemas.openxmlformats.org/officeDocument/2006/relationships/image" Target="../media/image192.png"/><Relationship Id="rId5" Type="http://schemas.openxmlformats.org/officeDocument/2006/relationships/image" Target="../media/image191.emf"/><Relationship Id="rId4" Type="http://schemas.openxmlformats.org/officeDocument/2006/relationships/oleObject" Target="../embeddings/oleObject130.bin"/></Relationships>
</file>

<file path=ppt/slides/_rels/slide48.xml.rels><?xml version="1.0" encoding="UTF-8" standalone="yes"?>
<Relationships xmlns="http://schemas.openxmlformats.org/package/2006/relationships"><Relationship Id="rId8" Type="http://schemas.openxmlformats.org/officeDocument/2006/relationships/oleObject" Target="../embeddings/oleObject134.bin"/><Relationship Id="rId18" Type="http://schemas.openxmlformats.org/officeDocument/2006/relationships/oleObject" Target="../embeddings/oleObject136.bin"/><Relationship Id="rId3" Type="http://schemas.openxmlformats.org/officeDocument/2006/relationships/image" Target="../media/image193.wmf"/><Relationship Id="rId21" Type="http://schemas.openxmlformats.org/officeDocument/2006/relationships/image" Target="../media/image199.emf"/><Relationship Id="rId7" Type="http://schemas.openxmlformats.org/officeDocument/2006/relationships/image" Target="../media/image195.emf"/><Relationship Id="rId12" Type="http://schemas.openxmlformats.org/officeDocument/2006/relationships/customXml" Target="../ink/ink28.xml"/><Relationship Id="rId17" Type="http://schemas.openxmlformats.org/officeDocument/2006/relationships/image" Target="../media/image1720.png"/><Relationship Id="rId25" Type="http://schemas.openxmlformats.org/officeDocument/2006/relationships/image" Target="../media/image201.wmf"/><Relationship Id="rId2" Type="http://schemas.openxmlformats.org/officeDocument/2006/relationships/oleObject" Target="../embeddings/oleObject131.bin"/><Relationship Id="rId20" Type="http://schemas.openxmlformats.org/officeDocument/2006/relationships/oleObject" Target="../embeddings/oleObject137.bin"/><Relationship Id="rId1" Type="http://schemas.openxmlformats.org/officeDocument/2006/relationships/slideLayout" Target="../slideLayouts/slideLayout1.xml"/><Relationship Id="rId6" Type="http://schemas.openxmlformats.org/officeDocument/2006/relationships/oleObject" Target="../embeddings/oleObject133.bin"/><Relationship Id="rId11" Type="http://schemas.openxmlformats.org/officeDocument/2006/relationships/image" Target="../media/image197.wmf"/><Relationship Id="rId24" Type="http://schemas.openxmlformats.org/officeDocument/2006/relationships/oleObject" Target="../embeddings/oleObject139.bin"/><Relationship Id="rId5" Type="http://schemas.openxmlformats.org/officeDocument/2006/relationships/image" Target="../media/image194.png"/><Relationship Id="rId23" Type="http://schemas.openxmlformats.org/officeDocument/2006/relationships/image" Target="../media/image200.emf"/><Relationship Id="rId10" Type="http://schemas.openxmlformats.org/officeDocument/2006/relationships/oleObject" Target="../embeddings/oleObject135.bin"/><Relationship Id="rId19" Type="http://schemas.openxmlformats.org/officeDocument/2006/relationships/image" Target="../media/image198.wmf"/><Relationship Id="rId4" Type="http://schemas.openxmlformats.org/officeDocument/2006/relationships/oleObject" Target="../embeddings/oleObject132.bin"/><Relationship Id="rId9" Type="http://schemas.openxmlformats.org/officeDocument/2006/relationships/image" Target="../media/image196.wmf"/><Relationship Id="rId22" Type="http://schemas.openxmlformats.org/officeDocument/2006/relationships/oleObject" Target="../embeddings/oleObject138.bin"/></Relationships>
</file>

<file path=ppt/slides/_rels/slide49.xml.rels><?xml version="1.0" encoding="UTF-8" standalone="yes"?>
<Relationships xmlns="http://schemas.openxmlformats.org/package/2006/relationships"><Relationship Id="rId8" Type="http://schemas.openxmlformats.org/officeDocument/2006/relationships/image" Target="../media/image206.png"/><Relationship Id="rId3" Type="http://schemas.openxmlformats.org/officeDocument/2006/relationships/oleObject" Target="../embeddings/oleObject140.bin"/><Relationship Id="rId7" Type="http://schemas.openxmlformats.org/officeDocument/2006/relationships/image" Target="../media/image205.png"/><Relationship Id="rId2" Type="http://schemas.openxmlformats.org/officeDocument/2006/relationships/image" Target="../media/image202.png"/><Relationship Id="rId1" Type="http://schemas.openxmlformats.org/officeDocument/2006/relationships/slideLayout" Target="../slideLayouts/slideLayout2.xml"/><Relationship Id="rId6" Type="http://schemas.openxmlformats.org/officeDocument/2006/relationships/image" Target="../media/image204.emf"/><Relationship Id="rId5" Type="http://schemas.openxmlformats.org/officeDocument/2006/relationships/oleObject" Target="../embeddings/oleObject141.bin"/><Relationship Id="rId4" Type="http://schemas.openxmlformats.org/officeDocument/2006/relationships/image" Target="../media/image203.emf"/></Relationships>
</file>

<file path=ppt/slides/_rels/slide5.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9.wmf"/><Relationship Id="rId7" Type="http://schemas.openxmlformats.org/officeDocument/2006/relationships/image" Target="../media/image21.wmf"/><Relationship Id="rId2" Type="http://schemas.openxmlformats.org/officeDocument/2006/relationships/oleObject" Target="../embeddings/oleObject8.bin"/><Relationship Id="rId1" Type="http://schemas.openxmlformats.org/officeDocument/2006/relationships/slideLayout" Target="../slideLayouts/slideLayout2.xml"/><Relationship Id="rId6" Type="http://schemas.openxmlformats.org/officeDocument/2006/relationships/oleObject" Target="../embeddings/oleObject10.bin"/><Relationship Id="rId5" Type="http://schemas.openxmlformats.org/officeDocument/2006/relationships/image" Target="../media/image20.wmf"/><Relationship Id="rId4" Type="http://schemas.openxmlformats.org/officeDocument/2006/relationships/oleObject" Target="../embeddings/oleObject9.bin"/></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image" Target="../media/image23.png"/><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image" Target="../media/image24.emf"/></Relationships>
</file>

<file path=ppt/slides/_rels/slide7.xml.rels><?xml version="1.0" encoding="UTF-8" standalone="yes"?>
<Relationships xmlns="http://schemas.openxmlformats.org/package/2006/relationships"><Relationship Id="rId8" Type="http://schemas.openxmlformats.org/officeDocument/2006/relationships/image" Target="../media/image29.emf"/><Relationship Id="rId13" Type="http://schemas.openxmlformats.org/officeDocument/2006/relationships/image" Target="../media/image31.png"/><Relationship Id="rId3" Type="http://schemas.openxmlformats.org/officeDocument/2006/relationships/oleObject" Target="../embeddings/oleObject12.bin"/><Relationship Id="rId7" Type="http://schemas.openxmlformats.org/officeDocument/2006/relationships/oleObject" Target="../embeddings/oleObject14.bin"/><Relationship Id="rId12" Type="http://schemas.openxmlformats.org/officeDocument/2006/relationships/image" Target="../media/image170.png"/><Relationship Id="rId2" Type="http://schemas.openxmlformats.org/officeDocument/2006/relationships/image" Target="../media/image26.png"/><Relationship Id="rId1" Type="http://schemas.openxmlformats.org/officeDocument/2006/relationships/slideLayout" Target="../slideLayouts/slideLayout1.xml"/><Relationship Id="rId6" Type="http://schemas.openxmlformats.org/officeDocument/2006/relationships/image" Target="../media/image28.emf"/><Relationship Id="rId5" Type="http://schemas.openxmlformats.org/officeDocument/2006/relationships/oleObject" Target="../embeddings/oleObject13.bin"/><Relationship Id="rId15" Type="http://schemas.openxmlformats.org/officeDocument/2006/relationships/image" Target="../media/image19.png"/><Relationship Id="rId10" Type="http://schemas.openxmlformats.org/officeDocument/2006/relationships/customXml" Target="../ink/ink1.xml"/><Relationship Id="rId4" Type="http://schemas.openxmlformats.org/officeDocument/2006/relationships/image" Target="../media/image27.emf"/><Relationship Id="rId9" Type="http://schemas.openxmlformats.org/officeDocument/2006/relationships/image" Target="../media/image30.png"/><Relationship Id="rId14" Type="http://schemas.openxmlformats.org/officeDocument/2006/relationships/customXml" Target="../ink/ink2.xml"/></Relationships>
</file>

<file path=ppt/slides/_rels/slide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1.xml"/><Relationship Id="rId4" Type="http://schemas.openxmlformats.org/officeDocument/2006/relationships/image" Target="../media/image34.png"/></Relationships>
</file>

<file path=ppt/slides/_rels/slide9.xml.rels><?xml version="1.0" encoding="UTF-8" standalone="yes"?>
<Relationships xmlns="http://schemas.openxmlformats.org/package/2006/relationships"><Relationship Id="rId8" Type="http://schemas.openxmlformats.org/officeDocument/2006/relationships/customXml" Target="../ink/ink3.xml"/><Relationship Id="rId13" Type="http://schemas.openxmlformats.org/officeDocument/2006/relationships/customXml" Target="../ink/ink4.xml"/><Relationship Id="rId18" Type="http://schemas.openxmlformats.org/officeDocument/2006/relationships/image" Target="../media/image311.png"/><Relationship Id="rId3" Type="http://schemas.openxmlformats.org/officeDocument/2006/relationships/image" Target="../media/image35.emf"/><Relationship Id="rId7" Type="http://schemas.openxmlformats.org/officeDocument/2006/relationships/image" Target="../media/image38.png"/><Relationship Id="rId12" Type="http://schemas.openxmlformats.org/officeDocument/2006/relationships/image" Target="../media/image39.emf"/><Relationship Id="rId17" Type="http://schemas.openxmlformats.org/officeDocument/2006/relationships/customXml" Target="../ink/ink6.xml"/><Relationship Id="rId2" Type="http://schemas.openxmlformats.org/officeDocument/2006/relationships/oleObject" Target="../embeddings/oleObject15.bin"/><Relationship Id="rId16" Type="http://schemas.openxmlformats.org/officeDocument/2006/relationships/image" Target="../media/image300.png"/><Relationship Id="rId1" Type="http://schemas.openxmlformats.org/officeDocument/2006/relationships/slideLayout" Target="../slideLayouts/slideLayout1.xml"/><Relationship Id="rId6" Type="http://schemas.openxmlformats.org/officeDocument/2006/relationships/image" Target="../media/image37.png"/><Relationship Id="rId11" Type="http://schemas.openxmlformats.org/officeDocument/2006/relationships/oleObject" Target="../embeddings/oleObject17.bin"/><Relationship Id="rId5" Type="http://schemas.openxmlformats.org/officeDocument/2006/relationships/image" Target="../media/image36.emf"/><Relationship Id="rId15" Type="http://schemas.openxmlformats.org/officeDocument/2006/relationships/customXml" Target="../ink/ink5.xml"/><Relationship Id="rId10" Type="http://schemas.openxmlformats.org/officeDocument/2006/relationships/image" Target="../media/image28.png"/><Relationship Id="rId4" Type="http://schemas.openxmlformats.org/officeDocument/2006/relationships/oleObject" Target="../embeddings/oleObject16.bin"/><Relationship Id="rId14" Type="http://schemas.openxmlformats.org/officeDocument/2006/relationships/image" Target="../media/image2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1524000" y="226816"/>
            <a:ext cx="9144000" cy="621596"/>
          </a:xfrm>
        </p:spPr>
        <p:txBody>
          <a:bodyPr/>
          <a:lstStyle/>
          <a:p>
            <a:r>
              <a:rPr lang="en-US" sz="3600" b="1" u="sng">
                <a:latin typeface="+mn-lt"/>
              </a:rPr>
              <a:t>Condensed Matter</a:t>
            </a:r>
            <a:endParaRPr lang="en-US" b="1" u="sng">
              <a:latin typeface="+mn-lt"/>
            </a:endParaRPr>
          </a:p>
        </p:txBody>
      </p:sp>
      <p:sp>
        <p:nvSpPr>
          <p:cNvPr id="4" name="TextBox 3">
            <a:extLst>
              <a:ext uri="{FF2B5EF4-FFF2-40B4-BE49-F238E27FC236}">
                <a16:creationId xmlns:a16="http://schemas.microsoft.com/office/drawing/2014/main" id="{A7C675F6-9770-4C04-AC09-833D90C3E673}"/>
              </a:ext>
            </a:extLst>
          </p:cNvPr>
          <p:cNvSpPr txBox="1"/>
          <p:nvPr/>
        </p:nvSpPr>
        <p:spPr>
          <a:xfrm>
            <a:off x="760428" y="1121790"/>
            <a:ext cx="10671143" cy="1477328"/>
          </a:xfrm>
          <a:prstGeom prst="rect">
            <a:avLst/>
          </a:prstGeom>
          <a:noFill/>
        </p:spPr>
        <p:txBody>
          <a:bodyPr wrap="square" rtlCol="0">
            <a:spAutoFit/>
          </a:bodyPr>
          <a:lstStyle/>
          <a:p>
            <a:r>
              <a:rPr lang="en-US"/>
              <a:t>Want to calculate the properties of condensed matter systems, apropos QM, we’d like to know the form of the eigenstates, energy levels etc.  Then apropos equilibrium TD/SM, we’d like to know phases that the substance might exist in, and critical exponents near the critical points.  Would like to know heat capacity, compressibility, magnetic moment, absorption spectrum, etc.  Then apropos transport, we’d like to know electrical the thermal conductivity, magneto resistance, etc.  </a:t>
            </a:r>
          </a:p>
        </p:txBody>
      </p:sp>
    </p:spTree>
    <p:extLst>
      <p:ext uri="{BB962C8B-B14F-4D97-AF65-F5344CB8AC3E}">
        <p14:creationId xmlns:p14="http://schemas.microsoft.com/office/powerpoint/2010/main" val="18930708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A7C675F6-9770-4C04-AC09-833D90C3E673}"/>
              </a:ext>
            </a:extLst>
          </p:cNvPr>
          <p:cNvSpPr txBox="1"/>
          <p:nvPr/>
        </p:nvSpPr>
        <p:spPr>
          <a:xfrm>
            <a:off x="420967" y="1164461"/>
            <a:ext cx="3609857" cy="1169551"/>
          </a:xfrm>
          <a:prstGeom prst="rect">
            <a:avLst/>
          </a:prstGeom>
          <a:noFill/>
        </p:spPr>
        <p:txBody>
          <a:bodyPr wrap="square" rtlCol="0">
            <a:spAutoFit/>
          </a:bodyPr>
          <a:lstStyle/>
          <a:p>
            <a:r>
              <a:rPr lang="en-US" sz="1400"/>
              <a:t>In 2D situation would look something like this (couldn’t draw rounding of energy spectrum at Bragg planes (BZ boundaries) so just displaced the entire spectrum of different BZ upwards a bit):</a:t>
            </a:r>
          </a:p>
        </p:txBody>
      </p:sp>
      <p:sp>
        <p:nvSpPr>
          <p:cNvPr id="22" name="Title 1">
            <a:extLst>
              <a:ext uri="{FF2B5EF4-FFF2-40B4-BE49-F238E27FC236}">
                <a16:creationId xmlns:a16="http://schemas.microsoft.com/office/drawing/2014/main" id="{EF976458-08B4-480C-B369-B7B7A41976FD}"/>
              </a:ext>
            </a:extLst>
          </p:cNvPr>
          <p:cNvSpPr>
            <a:spLocks noGrp="1"/>
          </p:cNvSpPr>
          <p:nvPr>
            <p:ph type="ctrTitle"/>
          </p:nvPr>
        </p:nvSpPr>
        <p:spPr>
          <a:xfrm>
            <a:off x="3535935" y="64969"/>
            <a:ext cx="5250731" cy="621596"/>
          </a:xfrm>
        </p:spPr>
        <p:txBody>
          <a:bodyPr>
            <a:normAutofit fontScale="90000"/>
          </a:bodyPr>
          <a:lstStyle/>
          <a:p>
            <a:r>
              <a:rPr lang="en-US" sz="3600" b="1" u="sng">
                <a:latin typeface="+mn-lt"/>
              </a:rPr>
              <a:t>Electrons – Crystal Excitations</a:t>
            </a:r>
            <a:endParaRPr lang="en-US" b="1" u="sng">
              <a:latin typeface="+mn-lt"/>
            </a:endParaRPr>
          </a:p>
        </p:txBody>
      </p:sp>
      <p:graphicFrame>
        <p:nvGraphicFramePr>
          <p:cNvPr id="7" name="Object 6">
            <a:extLst>
              <a:ext uri="{FF2B5EF4-FFF2-40B4-BE49-F238E27FC236}">
                <a16:creationId xmlns:a16="http://schemas.microsoft.com/office/drawing/2014/main" id="{239FAA4A-2DF9-A039-AC6B-364AF8AE9EBB}"/>
              </a:ext>
            </a:extLst>
          </p:cNvPr>
          <p:cNvGraphicFramePr>
            <a:graphicFrameLocks noChangeAspect="1"/>
          </p:cNvGraphicFramePr>
          <p:nvPr>
            <p:extLst>
              <p:ext uri="{D42A27DB-BD31-4B8C-83A1-F6EECF244321}">
                <p14:modId xmlns:p14="http://schemas.microsoft.com/office/powerpoint/2010/main" val="3040729745"/>
              </p:ext>
            </p:extLst>
          </p:nvPr>
        </p:nvGraphicFramePr>
        <p:xfrm>
          <a:off x="454168" y="2978822"/>
          <a:ext cx="3833792" cy="3090334"/>
        </p:xfrm>
        <a:graphic>
          <a:graphicData uri="http://schemas.openxmlformats.org/presentationml/2006/ole">
            <mc:AlternateContent xmlns:mc="http://schemas.openxmlformats.org/markup-compatibility/2006">
              <mc:Choice xmlns:v="urn:schemas-microsoft-com:vml" Requires="v">
                <p:oleObj name="Bitmap Image" r:id="rId2" imgW="3756986" imgH="2979048" progId="PBrush">
                  <p:embed/>
                </p:oleObj>
              </mc:Choice>
              <mc:Fallback>
                <p:oleObj name="Bitmap Image" r:id="rId2" imgW="3756986" imgH="2979048" progId="PBrush">
                  <p:embed/>
                  <p:pic>
                    <p:nvPicPr>
                      <p:cNvPr id="0" name="Object 1"/>
                      <p:cNvPicPr>
                        <a:picLocks noChangeAspect="1" noChangeArrowheads="1"/>
                      </p:cNvPicPr>
                      <p:nvPr/>
                    </p:nvPicPr>
                    <p:blipFill>
                      <a:blip r:embed="rId3">
                        <a:extLst>
                          <a:ext uri="{28A0092B-C50C-407E-A947-70E740481C1C}">
                            <a14:useLocalDpi xmlns:a14="http://schemas.microsoft.com/office/drawing/2010/main" val="0"/>
                          </a:ext>
                        </a:extLst>
                      </a:blip>
                      <a:srcRect l="5341" t="1875" r="1833" b="4970"/>
                      <a:stretch>
                        <a:fillRect/>
                      </a:stretch>
                    </p:blipFill>
                    <p:spPr bwMode="auto">
                      <a:xfrm>
                        <a:off x="454168" y="2978822"/>
                        <a:ext cx="3833792" cy="3090334"/>
                      </a:xfrm>
                      <a:prstGeom prst="rect">
                        <a:avLst/>
                      </a:prstGeom>
                      <a:noFill/>
                    </p:spPr>
                  </p:pic>
                </p:oleObj>
              </mc:Fallback>
            </mc:AlternateContent>
          </a:graphicData>
        </a:graphic>
      </p:graphicFrame>
      <p:pic>
        <p:nvPicPr>
          <p:cNvPr id="9" name="Picture 8">
            <a:extLst>
              <a:ext uri="{FF2B5EF4-FFF2-40B4-BE49-F238E27FC236}">
                <a16:creationId xmlns:a16="http://schemas.microsoft.com/office/drawing/2014/main" id="{E19EA934-0B73-2BDC-1D05-72E6527BC196}"/>
              </a:ext>
            </a:extLst>
          </p:cNvPr>
          <p:cNvPicPr>
            <a:picLocks noChangeAspect="1"/>
          </p:cNvPicPr>
          <p:nvPr/>
        </p:nvPicPr>
        <p:blipFill>
          <a:blip r:embed="rId4"/>
          <a:stretch>
            <a:fillRect/>
          </a:stretch>
        </p:blipFill>
        <p:spPr>
          <a:xfrm>
            <a:off x="6155134" y="2597661"/>
            <a:ext cx="4392196" cy="1662678"/>
          </a:xfrm>
          <a:prstGeom prst="rect">
            <a:avLst/>
          </a:prstGeom>
        </p:spPr>
      </p:pic>
      <p:pic>
        <p:nvPicPr>
          <p:cNvPr id="10" name="Picture 9">
            <a:extLst>
              <a:ext uri="{FF2B5EF4-FFF2-40B4-BE49-F238E27FC236}">
                <a16:creationId xmlns:a16="http://schemas.microsoft.com/office/drawing/2014/main" id="{5A6F4362-CD2A-42A3-7B74-5ADC78ADA915}"/>
              </a:ext>
            </a:extLst>
          </p:cNvPr>
          <p:cNvPicPr>
            <a:picLocks noChangeAspect="1"/>
          </p:cNvPicPr>
          <p:nvPr/>
        </p:nvPicPr>
        <p:blipFill>
          <a:blip r:embed="rId5"/>
          <a:stretch>
            <a:fillRect/>
          </a:stretch>
        </p:blipFill>
        <p:spPr>
          <a:xfrm>
            <a:off x="6161300" y="4756102"/>
            <a:ext cx="4386030" cy="1662678"/>
          </a:xfrm>
          <a:prstGeom prst="rect">
            <a:avLst/>
          </a:prstGeom>
        </p:spPr>
      </p:pic>
      <p:sp>
        <p:nvSpPr>
          <p:cNvPr id="12" name="TextBox 11">
            <a:extLst>
              <a:ext uri="{FF2B5EF4-FFF2-40B4-BE49-F238E27FC236}">
                <a16:creationId xmlns:a16="http://schemas.microsoft.com/office/drawing/2014/main" id="{F5B34F0D-1D8D-2D36-EDAA-DEF870065C98}"/>
              </a:ext>
            </a:extLst>
          </p:cNvPr>
          <p:cNvSpPr txBox="1"/>
          <p:nvPr/>
        </p:nvSpPr>
        <p:spPr>
          <a:xfrm>
            <a:off x="6096000" y="1182328"/>
            <a:ext cx="5324669" cy="1169551"/>
          </a:xfrm>
          <a:prstGeom prst="rect">
            <a:avLst/>
          </a:prstGeom>
          <a:noFill/>
        </p:spPr>
        <p:txBody>
          <a:bodyPr wrap="square" rtlCol="0">
            <a:spAutoFit/>
          </a:bodyPr>
          <a:lstStyle/>
          <a:p>
            <a:r>
              <a:rPr lang="en-US" sz="1400"/>
              <a:t>Can draw how Fermi surface gets deformed by these band gaps.  On left is free particle Fermi surface.  And on right is perturbed surface.  The amount of area total stays roughly constant, but area in higher zone shrinks while area in lower zone increases to compensate.  And surface is always perpendicular to zone interface (Bragg plane).</a:t>
            </a:r>
          </a:p>
        </p:txBody>
      </p:sp>
    </p:spTree>
    <p:extLst>
      <p:ext uri="{BB962C8B-B14F-4D97-AF65-F5344CB8AC3E}">
        <p14:creationId xmlns:p14="http://schemas.microsoft.com/office/powerpoint/2010/main" val="27104239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A7C675F6-9770-4C04-AC09-833D90C3E673}"/>
              </a:ext>
            </a:extLst>
          </p:cNvPr>
          <p:cNvSpPr txBox="1"/>
          <p:nvPr/>
        </p:nvSpPr>
        <p:spPr>
          <a:xfrm>
            <a:off x="421060" y="894004"/>
            <a:ext cx="11540785" cy="738664"/>
          </a:xfrm>
          <a:prstGeom prst="rect">
            <a:avLst/>
          </a:prstGeom>
          <a:noFill/>
        </p:spPr>
        <p:txBody>
          <a:bodyPr wrap="square" rtlCol="0">
            <a:spAutoFit/>
          </a:bodyPr>
          <a:lstStyle/>
          <a:p>
            <a:r>
              <a:rPr lang="en-US" sz="1400"/>
              <a:t>In the opposite case, we can consider the electrons nearly localized on their ionic lattice sites, rather than nearly free.  This brings us to the tight binding model.  This works best with the more tightly bound p (somewhat) d, f, orbitals of metals.  j refers to lattice site, and v to various orbital eigenfunctions of that site (assuming spin is spectator variable here).</a:t>
            </a:r>
          </a:p>
        </p:txBody>
      </p:sp>
      <p:graphicFrame>
        <p:nvGraphicFramePr>
          <p:cNvPr id="7" name="Object 6">
            <a:extLst>
              <a:ext uri="{FF2B5EF4-FFF2-40B4-BE49-F238E27FC236}">
                <a16:creationId xmlns:a16="http://schemas.microsoft.com/office/drawing/2014/main" id="{E70695D4-52A0-4C57-9FDB-CBD64204016C}"/>
              </a:ext>
            </a:extLst>
          </p:cNvPr>
          <p:cNvGraphicFramePr>
            <a:graphicFrameLocks noChangeAspect="1"/>
          </p:cNvGraphicFramePr>
          <p:nvPr>
            <p:extLst>
              <p:ext uri="{D42A27DB-BD31-4B8C-83A1-F6EECF244321}">
                <p14:modId xmlns:p14="http://schemas.microsoft.com/office/powerpoint/2010/main" val="3390733217"/>
              </p:ext>
            </p:extLst>
          </p:nvPr>
        </p:nvGraphicFramePr>
        <p:xfrm>
          <a:off x="508410" y="1783285"/>
          <a:ext cx="4838700" cy="1573213"/>
        </p:xfrm>
        <a:graphic>
          <a:graphicData uri="http://schemas.openxmlformats.org/presentationml/2006/ole">
            <mc:AlternateContent xmlns:mc="http://schemas.openxmlformats.org/markup-compatibility/2006">
              <mc:Choice xmlns:v="urn:schemas-microsoft-com:vml" Requires="v">
                <p:oleObj name="Equation" r:id="rId2" imgW="3822480" imgH="1244520" progId="Equation.DSMT4">
                  <p:embed/>
                </p:oleObj>
              </mc:Choice>
              <mc:Fallback>
                <p:oleObj name="Equation" r:id="rId2" imgW="3822480" imgH="1244520" progId="Equation.DSMT4">
                  <p:embed/>
                  <p:pic>
                    <p:nvPicPr>
                      <p:cNvPr id="7" name="Object 6">
                        <a:extLst>
                          <a:ext uri="{FF2B5EF4-FFF2-40B4-BE49-F238E27FC236}">
                            <a16:creationId xmlns:a16="http://schemas.microsoft.com/office/drawing/2014/main" id="{E70695D4-52A0-4C57-9FDB-CBD64204016C}"/>
                          </a:ext>
                        </a:extLst>
                      </p:cNvPr>
                      <p:cNvPicPr>
                        <a:picLocks noChangeAspect="1" noChangeArrowheads="1"/>
                      </p:cNvPicPr>
                      <p:nvPr/>
                    </p:nvPicPr>
                    <p:blipFill>
                      <a:blip r:embed="rId3"/>
                      <a:srcRect/>
                      <a:stretch>
                        <a:fillRect/>
                      </a:stretch>
                    </p:blipFill>
                    <p:spPr bwMode="auto">
                      <a:xfrm>
                        <a:off x="508410" y="1783285"/>
                        <a:ext cx="4838700" cy="1573213"/>
                      </a:xfrm>
                      <a:prstGeom prst="rect">
                        <a:avLst/>
                      </a:prstGeom>
                      <a:noFill/>
                    </p:spPr>
                  </p:pic>
                </p:oleObj>
              </mc:Fallback>
            </mc:AlternateContent>
          </a:graphicData>
        </a:graphic>
      </p:graphicFrame>
      <p:sp>
        <p:nvSpPr>
          <p:cNvPr id="22" name="Title 1">
            <a:extLst>
              <a:ext uri="{FF2B5EF4-FFF2-40B4-BE49-F238E27FC236}">
                <a16:creationId xmlns:a16="http://schemas.microsoft.com/office/drawing/2014/main" id="{EF976458-08B4-480C-B369-B7B7A41976FD}"/>
              </a:ext>
            </a:extLst>
          </p:cNvPr>
          <p:cNvSpPr>
            <a:spLocks noGrp="1"/>
          </p:cNvSpPr>
          <p:nvPr>
            <p:ph type="ctrTitle"/>
          </p:nvPr>
        </p:nvSpPr>
        <p:spPr>
          <a:xfrm>
            <a:off x="3535935" y="64969"/>
            <a:ext cx="5250731" cy="621596"/>
          </a:xfrm>
        </p:spPr>
        <p:txBody>
          <a:bodyPr>
            <a:normAutofit fontScale="90000"/>
          </a:bodyPr>
          <a:lstStyle/>
          <a:p>
            <a:r>
              <a:rPr lang="en-US" sz="3600" b="1" u="sng">
                <a:latin typeface="+mn-lt"/>
              </a:rPr>
              <a:t>Electrons – Crystal Excitations</a:t>
            </a:r>
            <a:endParaRPr lang="en-US" b="1" u="sng">
              <a:latin typeface="+mn-lt"/>
            </a:endParaRPr>
          </a:p>
        </p:txBody>
      </p:sp>
      <p:sp>
        <p:nvSpPr>
          <p:cNvPr id="25" name="TextBox 24">
            <a:extLst>
              <a:ext uri="{FF2B5EF4-FFF2-40B4-BE49-F238E27FC236}">
                <a16:creationId xmlns:a16="http://schemas.microsoft.com/office/drawing/2014/main" id="{ACD25E75-FD93-4611-865D-A3A1204429F4}"/>
              </a:ext>
            </a:extLst>
          </p:cNvPr>
          <p:cNvSpPr txBox="1"/>
          <p:nvPr/>
        </p:nvSpPr>
        <p:spPr>
          <a:xfrm>
            <a:off x="421060" y="4265873"/>
            <a:ext cx="2732687" cy="307777"/>
          </a:xfrm>
          <a:prstGeom prst="rect">
            <a:avLst/>
          </a:prstGeom>
          <a:noFill/>
        </p:spPr>
        <p:txBody>
          <a:bodyPr wrap="square" rtlCol="0">
            <a:spAutoFit/>
          </a:bodyPr>
          <a:lstStyle/>
          <a:p>
            <a:r>
              <a:rPr lang="en-US" sz="1400"/>
              <a:t>Changing variables,</a:t>
            </a:r>
          </a:p>
        </p:txBody>
      </p:sp>
      <p:sp>
        <p:nvSpPr>
          <p:cNvPr id="3" name="TextBox 2">
            <a:extLst>
              <a:ext uri="{FF2B5EF4-FFF2-40B4-BE49-F238E27FC236}">
                <a16:creationId xmlns:a16="http://schemas.microsoft.com/office/drawing/2014/main" id="{D30285F6-95A3-457C-A17E-7F2454072B40}"/>
              </a:ext>
            </a:extLst>
          </p:cNvPr>
          <p:cNvSpPr txBox="1"/>
          <p:nvPr/>
        </p:nvSpPr>
        <p:spPr>
          <a:xfrm>
            <a:off x="4214110" y="3679445"/>
            <a:ext cx="838309" cy="307777"/>
          </a:xfrm>
          <a:prstGeom prst="rect">
            <a:avLst/>
          </a:prstGeom>
          <a:noFill/>
        </p:spPr>
        <p:txBody>
          <a:bodyPr wrap="square" rtlCol="0">
            <a:spAutoFit/>
          </a:bodyPr>
          <a:lstStyle/>
          <a:p>
            <a:r>
              <a:rPr lang="en-US" sz="1400"/>
              <a:t>where</a:t>
            </a:r>
            <a:endParaRPr lang="en-US"/>
          </a:p>
        </p:txBody>
      </p:sp>
      <p:graphicFrame>
        <p:nvGraphicFramePr>
          <p:cNvPr id="8" name="Object 7">
            <a:extLst>
              <a:ext uri="{FF2B5EF4-FFF2-40B4-BE49-F238E27FC236}">
                <a16:creationId xmlns:a16="http://schemas.microsoft.com/office/drawing/2014/main" id="{6A22E134-7162-4D12-8536-B4BB58A36183}"/>
              </a:ext>
            </a:extLst>
          </p:cNvPr>
          <p:cNvGraphicFramePr>
            <a:graphicFrameLocks noChangeAspect="1"/>
          </p:cNvGraphicFramePr>
          <p:nvPr>
            <p:extLst>
              <p:ext uri="{D42A27DB-BD31-4B8C-83A1-F6EECF244321}">
                <p14:modId xmlns:p14="http://schemas.microsoft.com/office/powerpoint/2010/main" val="1605166539"/>
              </p:ext>
            </p:extLst>
          </p:nvPr>
        </p:nvGraphicFramePr>
        <p:xfrm>
          <a:off x="5052419" y="5880852"/>
          <a:ext cx="1218788" cy="417530"/>
        </p:xfrm>
        <a:graphic>
          <a:graphicData uri="http://schemas.openxmlformats.org/presentationml/2006/ole">
            <mc:AlternateContent xmlns:mc="http://schemas.openxmlformats.org/markup-compatibility/2006">
              <mc:Choice xmlns:v="urn:schemas-microsoft-com:vml" Requires="v">
                <p:oleObj name="Equation" r:id="rId4" imgW="973674" imgH="333278" progId="Equation.DSMT4">
                  <p:embed/>
                </p:oleObj>
              </mc:Choice>
              <mc:Fallback>
                <p:oleObj name="Equation" r:id="rId4" imgW="973674" imgH="333278" progId="Equation.DSMT4">
                  <p:embed/>
                  <p:pic>
                    <p:nvPicPr>
                      <p:cNvPr id="0" name=""/>
                      <p:cNvPicPr/>
                      <p:nvPr/>
                    </p:nvPicPr>
                    <p:blipFill>
                      <a:blip r:embed="rId5"/>
                      <a:stretch>
                        <a:fillRect/>
                      </a:stretch>
                    </p:blipFill>
                    <p:spPr>
                      <a:xfrm>
                        <a:off x="5052419" y="5880852"/>
                        <a:ext cx="1218788" cy="417530"/>
                      </a:xfrm>
                      <a:prstGeom prst="rect">
                        <a:avLst/>
                      </a:prstGeom>
                    </p:spPr>
                  </p:pic>
                </p:oleObj>
              </mc:Fallback>
            </mc:AlternateContent>
          </a:graphicData>
        </a:graphic>
      </p:graphicFrame>
      <p:graphicFrame>
        <p:nvGraphicFramePr>
          <p:cNvPr id="11" name="Object 10">
            <a:extLst>
              <a:ext uri="{FF2B5EF4-FFF2-40B4-BE49-F238E27FC236}">
                <a16:creationId xmlns:a16="http://schemas.microsoft.com/office/drawing/2014/main" id="{BAB94A51-B6DC-AD79-6118-34F949BA0CA7}"/>
              </a:ext>
            </a:extLst>
          </p:cNvPr>
          <p:cNvGraphicFramePr>
            <a:graphicFrameLocks noChangeAspect="1"/>
          </p:cNvGraphicFramePr>
          <p:nvPr>
            <p:extLst>
              <p:ext uri="{D42A27DB-BD31-4B8C-83A1-F6EECF244321}">
                <p14:modId xmlns:p14="http://schemas.microsoft.com/office/powerpoint/2010/main" val="495190576"/>
              </p:ext>
            </p:extLst>
          </p:nvPr>
        </p:nvGraphicFramePr>
        <p:xfrm>
          <a:off x="5640219" y="3300646"/>
          <a:ext cx="1925748" cy="759119"/>
        </p:xfrm>
        <a:graphic>
          <a:graphicData uri="http://schemas.openxmlformats.org/presentationml/2006/ole">
            <mc:AlternateContent xmlns:mc="http://schemas.openxmlformats.org/markup-compatibility/2006">
              <mc:Choice xmlns:v="urn:schemas-microsoft-com:vml" Requires="v">
                <p:oleObj name="Equation" r:id="rId6" imgW="1694815" imgH="667676" progId="Equation.DSMT4">
                  <p:embed/>
                </p:oleObj>
              </mc:Choice>
              <mc:Fallback>
                <p:oleObj name="Equation" r:id="rId6" imgW="1694815" imgH="667676" progId="Equation.DSMT4">
                  <p:embed/>
                  <p:pic>
                    <p:nvPicPr>
                      <p:cNvPr id="0" name=""/>
                      <p:cNvPicPr/>
                      <p:nvPr/>
                    </p:nvPicPr>
                    <p:blipFill>
                      <a:blip r:embed="rId7"/>
                      <a:stretch>
                        <a:fillRect/>
                      </a:stretch>
                    </p:blipFill>
                    <p:spPr>
                      <a:xfrm>
                        <a:off x="5640219" y="3300646"/>
                        <a:ext cx="1925748" cy="759119"/>
                      </a:xfrm>
                      <a:prstGeom prst="rect">
                        <a:avLst/>
                      </a:prstGeom>
                    </p:spPr>
                  </p:pic>
                </p:oleObj>
              </mc:Fallback>
            </mc:AlternateContent>
          </a:graphicData>
        </a:graphic>
      </p:graphicFrame>
      <p:graphicFrame>
        <p:nvGraphicFramePr>
          <p:cNvPr id="12" name="Object 11">
            <a:extLst>
              <a:ext uri="{FF2B5EF4-FFF2-40B4-BE49-F238E27FC236}">
                <a16:creationId xmlns:a16="http://schemas.microsoft.com/office/drawing/2014/main" id="{EBAFD96E-BA55-3BA2-F1C0-01DF28FC518A}"/>
              </a:ext>
            </a:extLst>
          </p:cNvPr>
          <p:cNvGraphicFramePr>
            <a:graphicFrameLocks noChangeAspect="1"/>
          </p:cNvGraphicFramePr>
          <p:nvPr>
            <p:extLst>
              <p:ext uri="{D42A27DB-BD31-4B8C-83A1-F6EECF244321}">
                <p14:modId xmlns:p14="http://schemas.microsoft.com/office/powerpoint/2010/main" val="2807971090"/>
              </p:ext>
            </p:extLst>
          </p:nvPr>
        </p:nvGraphicFramePr>
        <p:xfrm>
          <a:off x="8496016" y="3716579"/>
          <a:ext cx="2228072" cy="326334"/>
        </p:xfrm>
        <a:graphic>
          <a:graphicData uri="http://schemas.openxmlformats.org/presentationml/2006/ole">
            <mc:AlternateContent xmlns:mc="http://schemas.openxmlformats.org/markup-compatibility/2006">
              <mc:Choice xmlns:v="urn:schemas-microsoft-com:vml" Requires="v">
                <p:oleObj name="Equation" r:id="rId8" imgW="1885167" imgH="276516" progId="Equation.DSMT4">
                  <p:embed/>
                </p:oleObj>
              </mc:Choice>
              <mc:Fallback>
                <p:oleObj name="Equation" r:id="rId8" imgW="1885167" imgH="276516" progId="Equation.DSMT4">
                  <p:embed/>
                  <p:pic>
                    <p:nvPicPr>
                      <p:cNvPr id="0" name=""/>
                      <p:cNvPicPr/>
                      <p:nvPr/>
                    </p:nvPicPr>
                    <p:blipFill>
                      <a:blip r:embed="rId9"/>
                      <a:stretch>
                        <a:fillRect/>
                      </a:stretch>
                    </p:blipFill>
                    <p:spPr>
                      <a:xfrm>
                        <a:off x="8496016" y="3716579"/>
                        <a:ext cx="2228072" cy="326334"/>
                      </a:xfrm>
                      <a:prstGeom prst="rect">
                        <a:avLst/>
                      </a:prstGeom>
                    </p:spPr>
                  </p:pic>
                </p:oleObj>
              </mc:Fallback>
            </mc:AlternateContent>
          </a:graphicData>
        </a:graphic>
      </p:graphicFrame>
      <p:graphicFrame>
        <p:nvGraphicFramePr>
          <p:cNvPr id="13" name="Object 12">
            <a:extLst>
              <a:ext uri="{FF2B5EF4-FFF2-40B4-BE49-F238E27FC236}">
                <a16:creationId xmlns:a16="http://schemas.microsoft.com/office/drawing/2014/main" id="{3C1C4F9D-4E1C-76AC-824D-BAC8B967BBC6}"/>
              </a:ext>
            </a:extLst>
          </p:cNvPr>
          <p:cNvGraphicFramePr>
            <a:graphicFrameLocks noChangeAspect="1"/>
          </p:cNvGraphicFramePr>
          <p:nvPr>
            <p:extLst>
              <p:ext uri="{D42A27DB-BD31-4B8C-83A1-F6EECF244321}">
                <p14:modId xmlns:p14="http://schemas.microsoft.com/office/powerpoint/2010/main" val="2318942580"/>
              </p:ext>
            </p:extLst>
          </p:nvPr>
        </p:nvGraphicFramePr>
        <p:xfrm>
          <a:off x="536404" y="3578940"/>
          <a:ext cx="2869271" cy="472632"/>
        </p:xfrm>
        <a:graphic>
          <a:graphicData uri="http://schemas.openxmlformats.org/presentationml/2006/ole">
            <mc:AlternateContent xmlns:mc="http://schemas.openxmlformats.org/markup-compatibility/2006">
              <mc:Choice xmlns:v="urn:schemas-microsoft-com:vml" Requires="v">
                <p:oleObj name="Equation" r:id="rId10" imgW="2313368" imgH="381426" progId="Equation.DSMT4">
                  <p:embed/>
                </p:oleObj>
              </mc:Choice>
              <mc:Fallback>
                <p:oleObj name="Equation" r:id="rId10" imgW="2313368" imgH="381426" progId="Equation.DSMT4">
                  <p:embed/>
                  <p:pic>
                    <p:nvPicPr>
                      <p:cNvPr id="0" name=""/>
                      <p:cNvPicPr/>
                      <p:nvPr/>
                    </p:nvPicPr>
                    <p:blipFill>
                      <a:blip r:embed="rId11"/>
                      <a:stretch>
                        <a:fillRect/>
                      </a:stretch>
                    </p:blipFill>
                    <p:spPr>
                      <a:xfrm>
                        <a:off x="536404" y="3578940"/>
                        <a:ext cx="2869271" cy="472632"/>
                      </a:xfrm>
                      <a:prstGeom prst="rect">
                        <a:avLst/>
                      </a:prstGeom>
                    </p:spPr>
                  </p:pic>
                </p:oleObj>
              </mc:Fallback>
            </mc:AlternateContent>
          </a:graphicData>
        </a:graphic>
      </p:graphicFrame>
      <p:graphicFrame>
        <p:nvGraphicFramePr>
          <p:cNvPr id="14" name="Object 13">
            <a:extLst>
              <a:ext uri="{FF2B5EF4-FFF2-40B4-BE49-F238E27FC236}">
                <a16:creationId xmlns:a16="http://schemas.microsoft.com/office/drawing/2014/main" id="{2B4C46C3-5A2F-FE65-3D7A-1E7245120CAF}"/>
              </a:ext>
            </a:extLst>
          </p:cNvPr>
          <p:cNvGraphicFramePr>
            <a:graphicFrameLocks noChangeAspect="1"/>
          </p:cNvGraphicFramePr>
          <p:nvPr>
            <p:extLst>
              <p:ext uri="{D42A27DB-BD31-4B8C-83A1-F6EECF244321}">
                <p14:modId xmlns:p14="http://schemas.microsoft.com/office/powerpoint/2010/main" val="699984959"/>
              </p:ext>
            </p:extLst>
          </p:nvPr>
        </p:nvGraphicFramePr>
        <p:xfrm>
          <a:off x="517742" y="4679111"/>
          <a:ext cx="3898900" cy="482600"/>
        </p:xfrm>
        <a:graphic>
          <a:graphicData uri="http://schemas.openxmlformats.org/presentationml/2006/ole">
            <mc:AlternateContent xmlns:mc="http://schemas.openxmlformats.org/markup-compatibility/2006">
              <mc:Choice xmlns:v="urn:schemas-microsoft-com:vml" Requires="v">
                <p:oleObj name="Equation" r:id="rId12" imgW="3898800" imgH="482400" progId="Equation.DSMT4">
                  <p:embed/>
                </p:oleObj>
              </mc:Choice>
              <mc:Fallback>
                <p:oleObj name="Equation" r:id="rId12" imgW="3898800" imgH="482400" progId="Equation.DSMT4">
                  <p:embed/>
                  <p:pic>
                    <p:nvPicPr>
                      <p:cNvPr id="0" name=""/>
                      <p:cNvPicPr/>
                      <p:nvPr/>
                    </p:nvPicPr>
                    <p:blipFill>
                      <a:blip r:embed="rId13"/>
                      <a:stretch>
                        <a:fillRect/>
                      </a:stretch>
                    </p:blipFill>
                    <p:spPr>
                      <a:xfrm>
                        <a:off x="517742" y="4679111"/>
                        <a:ext cx="3898900" cy="482600"/>
                      </a:xfrm>
                      <a:prstGeom prst="rect">
                        <a:avLst/>
                      </a:prstGeom>
                    </p:spPr>
                  </p:pic>
                </p:oleObj>
              </mc:Fallback>
            </mc:AlternateContent>
          </a:graphicData>
        </a:graphic>
      </p:graphicFrame>
      <p:graphicFrame>
        <p:nvGraphicFramePr>
          <p:cNvPr id="15" name="Object 14">
            <a:extLst>
              <a:ext uri="{FF2B5EF4-FFF2-40B4-BE49-F238E27FC236}">
                <a16:creationId xmlns:a16="http://schemas.microsoft.com/office/drawing/2014/main" id="{4CBF1764-AD88-1880-ADB0-6614AABD83B7}"/>
              </a:ext>
            </a:extLst>
          </p:cNvPr>
          <p:cNvGraphicFramePr>
            <a:graphicFrameLocks noChangeAspect="1"/>
          </p:cNvGraphicFramePr>
          <p:nvPr>
            <p:extLst>
              <p:ext uri="{D42A27DB-BD31-4B8C-83A1-F6EECF244321}">
                <p14:modId xmlns:p14="http://schemas.microsoft.com/office/powerpoint/2010/main" val="2712801586"/>
              </p:ext>
            </p:extLst>
          </p:nvPr>
        </p:nvGraphicFramePr>
        <p:xfrm>
          <a:off x="6096000" y="4766522"/>
          <a:ext cx="5679729" cy="407573"/>
        </p:xfrm>
        <a:graphic>
          <a:graphicData uri="http://schemas.openxmlformats.org/presentationml/2006/ole">
            <mc:AlternateContent xmlns:mc="http://schemas.openxmlformats.org/markup-compatibility/2006">
              <mc:Choice xmlns:v="urn:schemas-microsoft-com:vml" Requires="v">
                <p:oleObj name="Equation" r:id="rId14" imgW="5486400" imgH="393480" progId="Equation.DSMT4">
                  <p:embed/>
                </p:oleObj>
              </mc:Choice>
              <mc:Fallback>
                <p:oleObj name="Equation" r:id="rId14" imgW="5486400" imgH="393480" progId="Equation.DSMT4">
                  <p:embed/>
                  <p:pic>
                    <p:nvPicPr>
                      <p:cNvPr id="0" name=""/>
                      <p:cNvPicPr/>
                      <p:nvPr/>
                    </p:nvPicPr>
                    <p:blipFill>
                      <a:blip r:embed="rId15"/>
                      <a:stretch>
                        <a:fillRect/>
                      </a:stretch>
                    </p:blipFill>
                    <p:spPr>
                      <a:xfrm>
                        <a:off x="6096000" y="4766522"/>
                        <a:ext cx="5679729" cy="407573"/>
                      </a:xfrm>
                      <a:prstGeom prst="rect">
                        <a:avLst/>
                      </a:prstGeom>
                    </p:spPr>
                  </p:pic>
                </p:oleObj>
              </mc:Fallback>
            </mc:AlternateContent>
          </a:graphicData>
        </a:graphic>
      </p:graphicFrame>
      <p:sp>
        <p:nvSpPr>
          <p:cNvPr id="18" name="TextBox 17">
            <a:extLst>
              <a:ext uri="{FF2B5EF4-FFF2-40B4-BE49-F238E27FC236}">
                <a16:creationId xmlns:a16="http://schemas.microsoft.com/office/drawing/2014/main" id="{C80BD303-7346-5ED0-9CCC-8C97BD9BE396}"/>
              </a:ext>
            </a:extLst>
          </p:cNvPr>
          <p:cNvSpPr txBox="1"/>
          <p:nvPr/>
        </p:nvSpPr>
        <p:spPr>
          <a:xfrm>
            <a:off x="4887637" y="4748444"/>
            <a:ext cx="838310" cy="307777"/>
          </a:xfrm>
          <a:prstGeom prst="rect">
            <a:avLst/>
          </a:prstGeom>
          <a:noFill/>
        </p:spPr>
        <p:txBody>
          <a:bodyPr wrap="square" rtlCol="0">
            <a:spAutoFit/>
          </a:bodyPr>
          <a:lstStyle/>
          <a:p>
            <a:r>
              <a:rPr lang="en-US" sz="1400"/>
              <a:t>we get:</a:t>
            </a:r>
            <a:endParaRPr lang="en-US"/>
          </a:p>
        </p:txBody>
      </p:sp>
      <p:graphicFrame>
        <p:nvGraphicFramePr>
          <p:cNvPr id="16" name="Object 15">
            <a:extLst>
              <a:ext uri="{FF2B5EF4-FFF2-40B4-BE49-F238E27FC236}">
                <a16:creationId xmlns:a16="http://schemas.microsoft.com/office/drawing/2014/main" id="{F409EF32-A907-893B-EED9-C831771977A3}"/>
              </a:ext>
            </a:extLst>
          </p:cNvPr>
          <p:cNvGraphicFramePr>
            <a:graphicFrameLocks noChangeAspect="1"/>
          </p:cNvGraphicFramePr>
          <p:nvPr>
            <p:extLst>
              <p:ext uri="{D42A27DB-BD31-4B8C-83A1-F6EECF244321}">
                <p14:modId xmlns:p14="http://schemas.microsoft.com/office/powerpoint/2010/main" val="2862344643"/>
              </p:ext>
            </p:extLst>
          </p:nvPr>
        </p:nvGraphicFramePr>
        <p:xfrm>
          <a:off x="536403" y="5911463"/>
          <a:ext cx="2798997" cy="417530"/>
        </p:xfrm>
        <a:graphic>
          <a:graphicData uri="http://schemas.openxmlformats.org/presentationml/2006/ole">
            <mc:AlternateContent xmlns:mc="http://schemas.openxmlformats.org/markup-compatibility/2006">
              <mc:Choice xmlns:v="urn:schemas-microsoft-com:vml" Requires="v">
                <p:oleObj name="Equation" r:id="rId16" imgW="2298600" imgH="342720" progId="Equation.DSMT4">
                  <p:embed/>
                </p:oleObj>
              </mc:Choice>
              <mc:Fallback>
                <p:oleObj name="Equation" r:id="rId16" imgW="2298600" imgH="342720" progId="Equation.DSMT4">
                  <p:embed/>
                  <p:pic>
                    <p:nvPicPr>
                      <p:cNvPr id="0" name=""/>
                      <p:cNvPicPr/>
                      <p:nvPr/>
                    </p:nvPicPr>
                    <p:blipFill>
                      <a:blip r:embed="rId17"/>
                      <a:stretch>
                        <a:fillRect/>
                      </a:stretch>
                    </p:blipFill>
                    <p:spPr>
                      <a:xfrm>
                        <a:off x="536403" y="5911463"/>
                        <a:ext cx="2798997" cy="417530"/>
                      </a:xfrm>
                      <a:prstGeom prst="rect">
                        <a:avLst/>
                      </a:prstGeom>
                    </p:spPr>
                  </p:pic>
                </p:oleObj>
              </mc:Fallback>
            </mc:AlternateContent>
          </a:graphicData>
        </a:graphic>
      </p:graphicFrame>
      <p:sp>
        <p:nvSpPr>
          <p:cNvPr id="20" name="TextBox 19">
            <a:extLst>
              <a:ext uri="{FF2B5EF4-FFF2-40B4-BE49-F238E27FC236}">
                <a16:creationId xmlns:a16="http://schemas.microsoft.com/office/drawing/2014/main" id="{DD730E3C-5C19-E210-953F-0CC722EC3668}"/>
              </a:ext>
            </a:extLst>
          </p:cNvPr>
          <p:cNvSpPr txBox="1"/>
          <p:nvPr/>
        </p:nvSpPr>
        <p:spPr>
          <a:xfrm>
            <a:off x="421059" y="5397740"/>
            <a:ext cx="5504782" cy="307777"/>
          </a:xfrm>
          <a:prstGeom prst="rect">
            <a:avLst/>
          </a:prstGeom>
          <a:noFill/>
        </p:spPr>
        <p:txBody>
          <a:bodyPr wrap="square" rtlCol="0">
            <a:spAutoFit/>
          </a:bodyPr>
          <a:lstStyle/>
          <a:p>
            <a:r>
              <a:rPr lang="en-US" sz="1400"/>
              <a:t>Now gotta diagonalize the potential matrix.  So change variables to:</a:t>
            </a:r>
          </a:p>
        </p:txBody>
      </p:sp>
      <p:graphicFrame>
        <p:nvGraphicFramePr>
          <p:cNvPr id="17" name="Object 16">
            <a:extLst>
              <a:ext uri="{FF2B5EF4-FFF2-40B4-BE49-F238E27FC236}">
                <a16:creationId xmlns:a16="http://schemas.microsoft.com/office/drawing/2014/main" id="{75E52251-354C-8487-6468-632567FD3881}"/>
              </a:ext>
            </a:extLst>
          </p:cNvPr>
          <p:cNvGraphicFramePr>
            <a:graphicFrameLocks noChangeAspect="1"/>
          </p:cNvGraphicFramePr>
          <p:nvPr>
            <p:extLst>
              <p:ext uri="{D42A27DB-BD31-4B8C-83A1-F6EECF244321}">
                <p14:modId xmlns:p14="http://schemas.microsoft.com/office/powerpoint/2010/main" val="163076948"/>
              </p:ext>
            </p:extLst>
          </p:nvPr>
        </p:nvGraphicFramePr>
        <p:xfrm>
          <a:off x="7461679" y="5839383"/>
          <a:ext cx="2260819" cy="697101"/>
        </p:xfrm>
        <a:graphic>
          <a:graphicData uri="http://schemas.openxmlformats.org/presentationml/2006/ole">
            <mc:AlternateContent xmlns:mc="http://schemas.openxmlformats.org/markup-compatibility/2006">
              <mc:Choice xmlns:v="urn:schemas-microsoft-com:vml" Requires="v">
                <p:oleObj name="Equation" r:id="rId18" imgW="2075519" imgH="639195" progId="Equation.DSMT4">
                  <p:embed/>
                </p:oleObj>
              </mc:Choice>
              <mc:Fallback>
                <p:oleObj name="Equation" r:id="rId18" imgW="2075519" imgH="639195" progId="Equation.DSMT4">
                  <p:embed/>
                  <p:pic>
                    <p:nvPicPr>
                      <p:cNvPr id="0" name=""/>
                      <p:cNvPicPr/>
                      <p:nvPr/>
                    </p:nvPicPr>
                    <p:blipFill>
                      <a:blip r:embed="rId19"/>
                      <a:stretch>
                        <a:fillRect/>
                      </a:stretch>
                    </p:blipFill>
                    <p:spPr>
                      <a:xfrm>
                        <a:off x="7461679" y="5839383"/>
                        <a:ext cx="2260819" cy="697101"/>
                      </a:xfrm>
                      <a:prstGeom prst="rect">
                        <a:avLst/>
                      </a:prstGeom>
                    </p:spPr>
                  </p:pic>
                </p:oleObj>
              </mc:Fallback>
            </mc:AlternateContent>
          </a:graphicData>
        </a:graphic>
      </p:graphicFrame>
      <mc:AlternateContent xmlns:mc="http://schemas.openxmlformats.org/markup-compatibility/2006" xmlns:p14="http://schemas.microsoft.com/office/powerpoint/2010/main">
        <mc:Choice Requires="p14">
          <p:contentPart p14:bwMode="auto" r:id="rId20">
            <p14:nvContentPartPr>
              <p14:cNvPr id="19" name="Ink 18">
                <a:extLst>
                  <a:ext uri="{FF2B5EF4-FFF2-40B4-BE49-F238E27FC236}">
                    <a16:creationId xmlns:a16="http://schemas.microsoft.com/office/drawing/2014/main" id="{D318F219-EF2A-1A59-0813-058117BAD2CC}"/>
                  </a:ext>
                </a:extLst>
              </p14:cNvPr>
              <p14:cNvContentPartPr/>
              <p14:nvPr/>
            </p14:nvContentPartPr>
            <p14:xfrm>
              <a:off x="7795106" y="3767093"/>
              <a:ext cx="450000" cy="132480"/>
            </p14:xfrm>
          </p:contentPart>
        </mc:Choice>
        <mc:Fallback xmlns="">
          <p:pic>
            <p:nvPicPr>
              <p:cNvPr id="19" name="Ink 18">
                <a:extLst>
                  <a:ext uri="{FF2B5EF4-FFF2-40B4-BE49-F238E27FC236}">
                    <a16:creationId xmlns:a16="http://schemas.microsoft.com/office/drawing/2014/main" id="{D318F219-EF2A-1A59-0813-058117BAD2CC}"/>
                  </a:ext>
                </a:extLst>
              </p:cNvPr>
              <p:cNvPicPr/>
              <p:nvPr/>
            </p:nvPicPr>
            <p:blipFill>
              <a:blip r:embed="rId21"/>
              <a:stretch>
                <a:fillRect/>
              </a:stretch>
            </p:blipFill>
            <p:spPr>
              <a:xfrm>
                <a:off x="7786106" y="3758117"/>
                <a:ext cx="467640" cy="150072"/>
              </a:xfrm>
              <a:prstGeom prst="rect">
                <a:avLst/>
              </a:prstGeom>
            </p:spPr>
          </p:pic>
        </mc:Fallback>
      </mc:AlternateContent>
    </p:spTree>
    <p:extLst>
      <p:ext uri="{BB962C8B-B14F-4D97-AF65-F5344CB8AC3E}">
        <p14:creationId xmlns:p14="http://schemas.microsoft.com/office/powerpoint/2010/main" val="33211555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le 1">
            <a:extLst>
              <a:ext uri="{FF2B5EF4-FFF2-40B4-BE49-F238E27FC236}">
                <a16:creationId xmlns:a16="http://schemas.microsoft.com/office/drawing/2014/main" id="{EF976458-08B4-480C-B369-B7B7A41976FD}"/>
              </a:ext>
            </a:extLst>
          </p:cNvPr>
          <p:cNvSpPr>
            <a:spLocks noGrp="1"/>
          </p:cNvSpPr>
          <p:nvPr>
            <p:ph type="ctrTitle"/>
          </p:nvPr>
        </p:nvSpPr>
        <p:spPr>
          <a:xfrm>
            <a:off x="3535935" y="64969"/>
            <a:ext cx="5250731" cy="621596"/>
          </a:xfrm>
        </p:spPr>
        <p:txBody>
          <a:bodyPr>
            <a:normAutofit fontScale="90000"/>
          </a:bodyPr>
          <a:lstStyle/>
          <a:p>
            <a:r>
              <a:rPr lang="en-US" sz="3600" b="1" u="sng">
                <a:latin typeface="+mn-lt"/>
              </a:rPr>
              <a:t>Electrons – Crystal Excitations</a:t>
            </a:r>
            <a:endParaRPr lang="en-US" b="1" u="sng">
              <a:latin typeface="+mn-lt"/>
            </a:endParaRPr>
          </a:p>
        </p:txBody>
      </p:sp>
      <p:sp>
        <p:nvSpPr>
          <p:cNvPr id="15" name="TextBox 14">
            <a:extLst>
              <a:ext uri="{FF2B5EF4-FFF2-40B4-BE49-F238E27FC236}">
                <a16:creationId xmlns:a16="http://schemas.microsoft.com/office/drawing/2014/main" id="{70CCD251-3C64-4CA0-8E48-4DACD1DE9794}"/>
              </a:ext>
            </a:extLst>
          </p:cNvPr>
          <p:cNvSpPr txBox="1"/>
          <p:nvPr/>
        </p:nvSpPr>
        <p:spPr>
          <a:xfrm>
            <a:off x="214617" y="2246801"/>
            <a:ext cx="7650560" cy="523220"/>
          </a:xfrm>
          <a:prstGeom prst="rect">
            <a:avLst/>
          </a:prstGeom>
          <a:noFill/>
        </p:spPr>
        <p:txBody>
          <a:bodyPr wrap="square" rtlCol="0">
            <a:spAutoFit/>
          </a:bodyPr>
          <a:lstStyle/>
          <a:p>
            <a:r>
              <a:rPr lang="en-US" sz="1400"/>
              <a:t>And we’ll say the orbitals within each level do not mix with each other within the same site, but do with each other.  </a:t>
            </a:r>
          </a:p>
        </p:txBody>
      </p:sp>
      <p:sp>
        <p:nvSpPr>
          <p:cNvPr id="19" name="TextBox 18">
            <a:extLst>
              <a:ext uri="{FF2B5EF4-FFF2-40B4-BE49-F238E27FC236}">
                <a16:creationId xmlns:a16="http://schemas.microsoft.com/office/drawing/2014/main" id="{4456BC44-5EA2-4830-8017-FE40122EDDF9}"/>
              </a:ext>
            </a:extLst>
          </p:cNvPr>
          <p:cNvSpPr txBox="1"/>
          <p:nvPr/>
        </p:nvSpPr>
        <p:spPr>
          <a:xfrm>
            <a:off x="233461" y="771238"/>
            <a:ext cx="7612871" cy="738664"/>
          </a:xfrm>
          <a:prstGeom prst="rect">
            <a:avLst/>
          </a:prstGeom>
          <a:noFill/>
        </p:spPr>
        <p:txBody>
          <a:bodyPr wrap="square" rtlCol="0">
            <a:spAutoFit/>
          </a:bodyPr>
          <a:lstStyle/>
          <a:p>
            <a:r>
              <a:rPr lang="en-US" sz="1400" b="1"/>
              <a:t>1 orbital mixing</a:t>
            </a:r>
          </a:p>
          <a:p>
            <a:r>
              <a:rPr lang="en-US" sz="1400"/>
              <a:t>Let’s consider the case of the interaction between an atomic s orbital mixing with other atomic s orbitals within a cubic lattice.   We need to find the eigenvalues of:</a:t>
            </a:r>
          </a:p>
        </p:txBody>
      </p:sp>
      <p:graphicFrame>
        <p:nvGraphicFramePr>
          <p:cNvPr id="7" name="Object 6">
            <a:extLst>
              <a:ext uri="{FF2B5EF4-FFF2-40B4-BE49-F238E27FC236}">
                <a16:creationId xmlns:a16="http://schemas.microsoft.com/office/drawing/2014/main" id="{231FC73F-17EB-0406-E053-EF83FC59E546}"/>
              </a:ext>
            </a:extLst>
          </p:cNvPr>
          <p:cNvGraphicFramePr>
            <a:graphicFrameLocks noChangeAspect="1"/>
          </p:cNvGraphicFramePr>
          <p:nvPr>
            <p:extLst>
              <p:ext uri="{D42A27DB-BD31-4B8C-83A1-F6EECF244321}">
                <p14:modId xmlns:p14="http://schemas.microsoft.com/office/powerpoint/2010/main" val="1244868051"/>
              </p:ext>
            </p:extLst>
          </p:nvPr>
        </p:nvGraphicFramePr>
        <p:xfrm>
          <a:off x="8543600" y="905621"/>
          <a:ext cx="2942384" cy="2172253"/>
        </p:xfrm>
        <a:graphic>
          <a:graphicData uri="http://schemas.openxmlformats.org/presentationml/2006/ole">
            <mc:AlternateContent xmlns:mc="http://schemas.openxmlformats.org/markup-compatibility/2006">
              <mc:Choice xmlns:v="urn:schemas-microsoft-com:vml" Requires="v">
                <p:oleObj name="Bitmap Image" r:id="rId2" imgW="4780952" imgH="2238687" progId="Paint.Picture">
                  <p:embed/>
                </p:oleObj>
              </mc:Choice>
              <mc:Fallback>
                <p:oleObj name="Bitmap Image" r:id="rId2" imgW="4780952" imgH="2238687" progId="Paint.Picture">
                  <p:embed/>
                  <p:pic>
                    <p:nvPicPr>
                      <p:cNvPr id="7" name="Object 6">
                        <a:extLst>
                          <a:ext uri="{FF2B5EF4-FFF2-40B4-BE49-F238E27FC236}">
                            <a16:creationId xmlns:a16="http://schemas.microsoft.com/office/drawing/2014/main" id="{231FC73F-17EB-0406-E053-EF83FC59E54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3404" r="40239" b="6383"/>
                      <a:stretch>
                        <a:fillRect/>
                      </a:stretch>
                    </p:blipFill>
                    <p:spPr bwMode="auto">
                      <a:xfrm>
                        <a:off x="8543600" y="905621"/>
                        <a:ext cx="2942384" cy="2172253"/>
                      </a:xfrm>
                      <a:prstGeom prst="rect">
                        <a:avLst/>
                      </a:prstGeom>
                      <a:noFill/>
                    </p:spPr>
                  </p:pic>
                </p:oleObj>
              </mc:Fallback>
            </mc:AlternateContent>
          </a:graphicData>
        </a:graphic>
      </p:graphicFrame>
      <p:graphicFrame>
        <p:nvGraphicFramePr>
          <p:cNvPr id="17" name="Object 16">
            <a:extLst>
              <a:ext uri="{FF2B5EF4-FFF2-40B4-BE49-F238E27FC236}">
                <a16:creationId xmlns:a16="http://schemas.microsoft.com/office/drawing/2014/main" id="{B0A8B633-C4E1-5D0C-4D93-3799A522A2CB}"/>
              </a:ext>
            </a:extLst>
          </p:cNvPr>
          <p:cNvGraphicFramePr>
            <a:graphicFrameLocks noChangeAspect="1"/>
          </p:cNvGraphicFramePr>
          <p:nvPr>
            <p:extLst>
              <p:ext uri="{D42A27DB-BD31-4B8C-83A1-F6EECF244321}">
                <p14:modId xmlns:p14="http://schemas.microsoft.com/office/powerpoint/2010/main" val="3897438414"/>
              </p:ext>
            </p:extLst>
          </p:nvPr>
        </p:nvGraphicFramePr>
        <p:xfrm>
          <a:off x="304714" y="1676259"/>
          <a:ext cx="3716338" cy="490538"/>
        </p:xfrm>
        <a:graphic>
          <a:graphicData uri="http://schemas.openxmlformats.org/presentationml/2006/ole">
            <mc:AlternateContent xmlns:mc="http://schemas.openxmlformats.org/markup-compatibility/2006">
              <mc:Choice xmlns:v="urn:schemas-microsoft-com:vml" Requires="v">
                <p:oleObj name="Equation" r:id="rId4" imgW="3073320" imgH="406080" progId="Equation.DSMT4">
                  <p:embed/>
                </p:oleObj>
              </mc:Choice>
              <mc:Fallback>
                <p:oleObj name="Equation" r:id="rId4" imgW="3073320" imgH="406080" progId="Equation.DSMT4">
                  <p:embed/>
                  <p:pic>
                    <p:nvPicPr>
                      <p:cNvPr id="17" name="Object 16">
                        <a:extLst>
                          <a:ext uri="{FF2B5EF4-FFF2-40B4-BE49-F238E27FC236}">
                            <a16:creationId xmlns:a16="http://schemas.microsoft.com/office/drawing/2014/main" id="{B0A8B633-C4E1-5D0C-4D93-3799A522A2CB}"/>
                          </a:ext>
                        </a:extLst>
                      </p:cNvPr>
                      <p:cNvPicPr/>
                      <p:nvPr/>
                    </p:nvPicPr>
                    <p:blipFill>
                      <a:blip r:embed="rId5"/>
                      <a:stretch>
                        <a:fillRect/>
                      </a:stretch>
                    </p:blipFill>
                    <p:spPr>
                      <a:xfrm>
                        <a:off x="304714" y="1676259"/>
                        <a:ext cx="3716338" cy="490538"/>
                      </a:xfrm>
                      <a:prstGeom prst="rect">
                        <a:avLst/>
                      </a:prstGeom>
                    </p:spPr>
                  </p:pic>
                </p:oleObj>
              </mc:Fallback>
            </mc:AlternateContent>
          </a:graphicData>
        </a:graphic>
      </p:graphicFrame>
      <p:graphicFrame>
        <p:nvGraphicFramePr>
          <p:cNvPr id="8" name="Object 7">
            <a:extLst>
              <a:ext uri="{FF2B5EF4-FFF2-40B4-BE49-F238E27FC236}">
                <a16:creationId xmlns:a16="http://schemas.microsoft.com/office/drawing/2014/main" id="{B958B47E-DE99-C7CF-7700-3D48E5D984E1}"/>
              </a:ext>
            </a:extLst>
          </p:cNvPr>
          <p:cNvGraphicFramePr>
            <a:graphicFrameLocks noChangeAspect="1"/>
          </p:cNvGraphicFramePr>
          <p:nvPr>
            <p:extLst>
              <p:ext uri="{D42A27DB-BD31-4B8C-83A1-F6EECF244321}">
                <p14:modId xmlns:p14="http://schemas.microsoft.com/office/powerpoint/2010/main" val="1105187599"/>
              </p:ext>
            </p:extLst>
          </p:nvPr>
        </p:nvGraphicFramePr>
        <p:xfrm>
          <a:off x="314044" y="3305710"/>
          <a:ext cx="1706562" cy="627062"/>
        </p:xfrm>
        <a:graphic>
          <a:graphicData uri="http://schemas.openxmlformats.org/presentationml/2006/ole">
            <mc:AlternateContent xmlns:mc="http://schemas.openxmlformats.org/markup-compatibility/2006">
              <mc:Choice xmlns:v="urn:schemas-microsoft-com:vml" Requires="v">
                <p:oleObj name="Equation" r:id="rId6" imgW="1384200" imgH="507960" progId="Equation.DSMT4">
                  <p:embed/>
                </p:oleObj>
              </mc:Choice>
              <mc:Fallback>
                <p:oleObj name="Equation" r:id="rId6" imgW="1384200" imgH="507960" progId="Equation.DSMT4">
                  <p:embed/>
                  <p:pic>
                    <p:nvPicPr>
                      <p:cNvPr id="8" name="Object 7">
                        <a:extLst>
                          <a:ext uri="{FF2B5EF4-FFF2-40B4-BE49-F238E27FC236}">
                            <a16:creationId xmlns:a16="http://schemas.microsoft.com/office/drawing/2014/main" id="{B958B47E-DE99-C7CF-7700-3D48E5D984E1}"/>
                          </a:ext>
                        </a:extLst>
                      </p:cNvPr>
                      <p:cNvPicPr/>
                      <p:nvPr/>
                    </p:nvPicPr>
                    <p:blipFill>
                      <a:blip r:embed="rId7"/>
                      <a:stretch>
                        <a:fillRect/>
                      </a:stretch>
                    </p:blipFill>
                    <p:spPr>
                      <a:xfrm>
                        <a:off x="314044" y="3305710"/>
                        <a:ext cx="1706562" cy="627062"/>
                      </a:xfrm>
                      <a:prstGeom prst="rect">
                        <a:avLst/>
                      </a:prstGeom>
                    </p:spPr>
                  </p:pic>
                </p:oleObj>
              </mc:Fallback>
            </mc:AlternateContent>
          </a:graphicData>
        </a:graphic>
      </p:graphicFrame>
      <p:graphicFrame>
        <p:nvGraphicFramePr>
          <p:cNvPr id="11" name="Object 10">
            <a:extLst>
              <a:ext uri="{FF2B5EF4-FFF2-40B4-BE49-F238E27FC236}">
                <a16:creationId xmlns:a16="http://schemas.microsoft.com/office/drawing/2014/main" id="{E6984A0A-14F8-2C8F-B8E6-5D5F6B60E76B}"/>
              </a:ext>
            </a:extLst>
          </p:cNvPr>
          <p:cNvGraphicFramePr>
            <a:graphicFrameLocks noChangeAspect="1"/>
          </p:cNvGraphicFramePr>
          <p:nvPr>
            <p:extLst>
              <p:ext uri="{D42A27DB-BD31-4B8C-83A1-F6EECF244321}">
                <p14:modId xmlns:p14="http://schemas.microsoft.com/office/powerpoint/2010/main" val="1658089063"/>
              </p:ext>
            </p:extLst>
          </p:nvPr>
        </p:nvGraphicFramePr>
        <p:xfrm>
          <a:off x="314044" y="5395859"/>
          <a:ext cx="6753225" cy="504825"/>
        </p:xfrm>
        <a:graphic>
          <a:graphicData uri="http://schemas.openxmlformats.org/presentationml/2006/ole">
            <mc:AlternateContent xmlns:mc="http://schemas.openxmlformats.org/markup-compatibility/2006">
              <mc:Choice xmlns:v="urn:schemas-microsoft-com:vml" Requires="v">
                <p:oleObj name="Equation" r:id="rId8" imgW="6121080" imgH="457200" progId="Equation.DSMT4">
                  <p:embed/>
                </p:oleObj>
              </mc:Choice>
              <mc:Fallback>
                <p:oleObj name="Equation" r:id="rId8" imgW="6121080" imgH="457200" progId="Equation.DSMT4">
                  <p:embed/>
                  <p:pic>
                    <p:nvPicPr>
                      <p:cNvPr id="11" name="Object 10">
                        <a:extLst>
                          <a:ext uri="{FF2B5EF4-FFF2-40B4-BE49-F238E27FC236}">
                            <a16:creationId xmlns:a16="http://schemas.microsoft.com/office/drawing/2014/main" id="{E6984A0A-14F8-2C8F-B8E6-5D5F6B60E76B}"/>
                          </a:ext>
                        </a:extLst>
                      </p:cNvPr>
                      <p:cNvPicPr/>
                      <p:nvPr/>
                    </p:nvPicPr>
                    <p:blipFill>
                      <a:blip r:embed="rId9"/>
                      <a:stretch>
                        <a:fillRect/>
                      </a:stretch>
                    </p:blipFill>
                    <p:spPr>
                      <a:xfrm>
                        <a:off x="314044" y="5395859"/>
                        <a:ext cx="6753225" cy="504825"/>
                      </a:xfrm>
                      <a:prstGeom prst="rect">
                        <a:avLst/>
                      </a:prstGeom>
                    </p:spPr>
                  </p:pic>
                </p:oleObj>
              </mc:Fallback>
            </mc:AlternateContent>
          </a:graphicData>
        </a:graphic>
      </p:graphicFrame>
      <p:sp>
        <p:nvSpPr>
          <p:cNvPr id="12" name="TextBox 11">
            <a:extLst>
              <a:ext uri="{FF2B5EF4-FFF2-40B4-BE49-F238E27FC236}">
                <a16:creationId xmlns:a16="http://schemas.microsoft.com/office/drawing/2014/main" id="{E2A7174C-E664-AC1D-E31B-6BC3D1CFE1C9}"/>
              </a:ext>
            </a:extLst>
          </p:cNvPr>
          <p:cNvSpPr txBox="1"/>
          <p:nvPr/>
        </p:nvSpPr>
        <p:spPr>
          <a:xfrm>
            <a:off x="223948" y="4886016"/>
            <a:ext cx="1598203" cy="307777"/>
          </a:xfrm>
          <a:prstGeom prst="rect">
            <a:avLst/>
          </a:prstGeom>
          <a:noFill/>
        </p:spPr>
        <p:txBody>
          <a:bodyPr wrap="square" rtlCol="0">
            <a:spAutoFit/>
          </a:bodyPr>
          <a:lstStyle/>
          <a:p>
            <a:r>
              <a:rPr lang="en-US" sz="1400"/>
              <a:t>eigenvalues are:</a:t>
            </a:r>
            <a:endParaRPr lang="en-US"/>
          </a:p>
        </p:txBody>
      </p:sp>
      <p:graphicFrame>
        <p:nvGraphicFramePr>
          <p:cNvPr id="4" name="Object 3">
            <a:extLst>
              <a:ext uri="{FF2B5EF4-FFF2-40B4-BE49-F238E27FC236}">
                <a16:creationId xmlns:a16="http://schemas.microsoft.com/office/drawing/2014/main" id="{7F85F0A4-3180-FCE4-FF2E-C250FF538C1A}"/>
              </a:ext>
            </a:extLst>
          </p:cNvPr>
          <p:cNvGraphicFramePr>
            <a:graphicFrameLocks noChangeAspect="1"/>
          </p:cNvGraphicFramePr>
          <p:nvPr>
            <p:extLst>
              <p:ext uri="{D42A27DB-BD31-4B8C-83A1-F6EECF244321}">
                <p14:modId xmlns:p14="http://schemas.microsoft.com/office/powerpoint/2010/main" val="335291570"/>
              </p:ext>
            </p:extLst>
          </p:nvPr>
        </p:nvGraphicFramePr>
        <p:xfrm>
          <a:off x="7704746" y="3966756"/>
          <a:ext cx="3781238" cy="2701680"/>
        </p:xfrm>
        <a:graphic>
          <a:graphicData uri="http://schemas.openxmlformats.org/presentationml/2006/ole">
            <mc:AlternateContent xmlns:mc="http://schemas.openxmlformats.org/markup-compatibility/2006">
              <mc:Choice xmlns:v="urn:schemas-microsoft-com:vml" Requires="v">
                <p:oleObj name="Bitmap Image" r:id="rId10" imgW="3787468" imgH="2819644" progId="PBrush">
                  <p:embed/>
                </p:oleObj>
              </mc:Choice>
              <mc:Fallback>
                <p:oleObj name="Bitmap Image" r:id="rId10" imgW="3787468" imgH="2819644" progId="PBrush">
                  <p:embed/>
                  <p:pic>
                    <p:nvPicPr>
                      <p:cNvPr id="0" name="Object 1"/>
                      <p:cNvPicPr>
                        <a:picLocks noChangeAspect="1" noChangeArrowheads="1"/>
                      </p:cNvPicPr>
                      <p:nvPr/>
                    </p:nvPicPr>
                    <p:blipFill>
                      <a:blip r:embed="rId11">
                        <a:extLst>
                          <a:ext uri="{28A0092B-C50C-407E-A947-70E740481C1C}">
                            <a14:useLocalDpi xmlns:a14="http://schemas.microsoft.com/office/drawing/2010/main" val="0"/>
                          </a:ext>
                        </a:extLst>
                      </a:blip>
                      <a:srcRect t="4716" r="1169"/>
                      <a:stretch>
                        <a:fillRect/>
                      </a:stretch>
                    </p:blipFill>
                    <p:spPr bwMode="auto">
                      <a:xfrm>
                        <a:off x="7704746" y="3966756"/>
                        <a:ext cx="3781238" cy="2701680"/>
                      </a:xfrm>
                      <a:prstGeom prst="rect">
                        <a:avLst/>
                      </a:prstGeom>
                      <a:noFill/>
                    </p:spPr>
                  </p:pic>
                </p:oleObj>
              </mc:Fallback>
            </mc:AlternateContent>
          </a:graphicData>
        </a:graphic>
      </p:graphicFrame>
      <p:pic>
        <p:nvPicPr>
          <p:cNvPr id="2" name="Picture 1" descr="A group of papers with numbers and symbols&#10;&#10;Description automatically generated">
            <a:extLst>
              <a:ext uri="{FF2B5EF4-FFF2-40B4-BE49-F238E27FC236}">
                <a16:creationId xmlns:a16="http://schemas.microsoft.com/office/drawing/2014/main" id="{1CAA65B0-DC04-D296-13E9-2C6C5E4F0128}"/>
              </a:ext>
            </a:extLst>
          </p:cNvPr>
          <p:cNvPicPr>
            <a:picLocks noChangeAspect="1"/>
          </p:cNvPicPr>
          <p:nvPr/>
        </p:nvPicPr>
        <p:blipFill>
          <a:blip r:embed="rId12"/>
          <a:stretch>
            <a:fillRect/>
          </a:stretch>
        </p:blipFill>
        <p:spPr>
          <a:xfrm>
            <a:off x="2959492" y="2892421"/>
            <a:ext cx="3607914" cy="1655752"/>
          </a:xfrm>
          <a:prstGeom prst="rect">
            <a:avLst/>
          </a:prstGeom>
        </p:spPr>
      </p:pic>
    </p:spTree>
    <p:extLst>
      <p:ext uri="{BB962C8B-B14F-4D97-AF65-F5344CB8AC3E}">
        <p14:creationId xmlns:p14="http://schemas.microsoft.com/office/powerpoint/2010/main" val="8152687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le 1">
            <a:extLst>
              <a:ext uri="{FF2B5EF4-FFF2-40B4-BE49-F238E27FC236}">
                <a16:creationId xmlns:a16="http://schemas.microsoft.com/office/drawing/2014/main" id="{EF976458-08B4-480C-B369-B7B7A41976FD}"/>
              </a:ext>
            </a:extLst>
          </p:cNvPr>
          <p:cNvSpPr>
            <a:spLocks noGrp="1"/>
          </p:cNvSpPr>
          <p:nvPr>
            <p:ph type="ctrTitle"/>
          </p:nvPr>
        </p:nvSpPr>
        <p:spPr>
          <a:xfrm>
            <a:off x="3535935" y="64969"/>
            <a:ext cx="5250731" cy="621596"/>
          </a:xfrm>
        </p:spPr>
        <p:txBody>
          <a:bodyPr>
            <a:normAutofit fontScale="90000"/>
          </a:bodyPr>
          <a:lstStyle/>
          <a:p>
            <a:r>
              <a:rPr lang="en-US" sz="3600" b="1" u="sng">
                <a:latin typeface="+mn-lt"/>
              </a:rPr>
              <a:t>Electrons – Crystal Excitations</a:t>
            </a:r>
            <a:endParaRPr lang="en-US" b="1" u="sng">
              <a:latin typeface="+mn-lt"/>
            </a:endParaRPr>
          </a:p>
        </p:txBody>
      </p:sp>
      <p:sp>
        <p:nvSpPr>
          <p:cNvPr id="19" name="TextBox 18">
            <a:extLst>
              <a:ext uri="{FF2B5EF4-FFF2-40B4-BE49-F238E27FC236}">
                <a16:creationId xmlns:a16="http://schemas.microsoft.com/office/drawing/2014/main" id="{4456BC44-5EA2-4830-8017-FE40122EDDF9}"/>
              </a:ext>
            </a:extLst>
          </p:cNvPr>
          <p:cNvSpPr txBox="1"/>
          <p:nvPr/>
        </p:nvSpPr>
        <p:spPr>
          <a:xfrm>
            <a:off x="243134" y="1280041"/>
            <a:ext cx="8387681" cy="738664"/>
          </a:xfrm>
          <a:prstGeom prst="rect">
            <a:avLst/>
          </a:prstGeom>
          <a:noFill/>
        </p:spPr>
        <p:txBody>
          <a:bodyPr wrap="square" rtlCol="0">
            <a:spAutoFit/>
          </a:bodyPr>
          <a:lstStyle/>
          <a:p>
            <a:r>
              <a:rPr lang="en-US" sz="1400" b="1"/>
              <a:t>3 degenerate orbitals mixing</a:t>
            </a:r>
          </a:p>
          <a:p>
            <a:r>
              <a:rPr lang="en-US" sz="1400"/>
              <a:t>Now let’s consider the case of the interaction between the p-orbitals from different sites.  These are degenerate, and we will presume they mix with each other on different sites.   Again, we need to find the eigenvalues of:</a:t>
            </a:r>
          </a:p>
        </p:txBody>
      </p:sp>
      <p:graphicFrame>
        <p:nvGraphicFramePr>
          <p:cNvPr id="17" name="Object 16">
            <a:extLst>
              <a:ext uri="{FF2B5EF4-FFF2-40B4-BE49-F238E27FC236}">
                <a16:creationId xmlns:a16="http://schemas.microsoft.com/office/drawing/2014/main" id="{B0A8B633-C4E1-5D0C-4D93-3799A522A2CB}"/>
              </a:ext>
            </a:extLst>
          </p:cNvPr>
          <p:cNvGraphicFramePr>
            <a:graphicFrameLocks noChangeAspect="1"/>
          </p:cNvGraphicFramePr>
          <p:nvPr>
            <p:extLst>
              <p:ext uri="{D42A27DB-BD31-4B8C-83A1-F6EECF244321}">
                <p14:modId xmlns:p14="http://schemas.microsoft.com/office/powerpoint/2010/main" val="2005236200"/>
              </p:ext>
            </p:extLst>
          </p:nvPr>
        </p:nvGraphicFramePr>
        <p:xfrm>
          <a:off x="333233" y="2177669"/>
          <a:ext cx="3716338" cy="490538"/>
        </p:xfrm>
        <a:graphic>
          <a:graphicData uri="http://schemas.openxmlformats.org/presentationml/2006/ole">
            <mc:AlternateContent xmlns:mc="http://schemas.openxmlformats.org/markup-compatibility/2006">
              <mc:Choice xmlns:v="urn:schemas-microsoft-com:vml" Requires="v">
                <p:oleObj name="Equation" r:id="rId2" imgW="3073320" imgH="406080" progId="Equation.DSMT4">
                  <p:embed/>
                </p:oleObj>
              </mc:Choice>
              <mc:Fallback>
                <p:oleObj name="Equation" r:id="rId2" imgW="3073320" imgH="406080" progId="Equation.DSMT4">
                  <p:embed/>
                  <p:pic>
                    <p:nvPicPr>
                      <p:cNvPr id="17" name="Object 16">
                        <a:extLst>
                          <a:ext uri="{FF2B5EF4-FFF2-40B4-BE49-F238E27FC236}">
                            <a16:creationId xmlns:a16="http://schemas.microsoft.com/office/drawing/2014/main" id="{75E52251-354C-8487-6468-632567FD3881}"/>
                          </a:ext>
                        </a:extLst>
                      </p:cNvPr>
                      <p:cNvPicPr/>
                      <p:nvPr/>
                    </p:nvPicPr>
                    <p:blipFill>
                      <a:blip r:embed="rId3"/>
                      <a:stretch>
                        <a:fillRect/>
                      </a:stretch>
                    </p:blipFill>
                    <p:spPr>
                      <a:xfrm>
                        <a:off x="333233" y="2177669"/>
                        <a:ext cx="3716338" cy="490538"/>
                      </a:xfrm>
                      <a:prstGeom prst="rect">
                        <a:avLst/>
                      </a:prstGeom>
                    </p:spPr>
                  </p:pic>
                </p:oleObj>
              </mc:Fallback>
            </mc:AlternateContent>
          </a:graphicData>
        </a:graphic>
      </p:graphicFrame>
      <p:pic>
        <p:nvPicPr>
          <p:cNvPr id="2" name="Picture 1">
            <a:extLst>
              <a:ext uri="{FF2B5EF4-FFF2-40B4-BE49-F238E27FC236}">
                <a16:creationId xmlns:a16="http://schemas.microsoft.com/office/drawing/2014/main" id="{A400D554-BBAF-1E3A-6DFB-36D507B1894D}"/>
              </a:ext>
            </a:extLst>
          </p:cNvPr>
          <p:cNvPicPr>
            <a:picLocks noChangeAspect="1"/>
          </p:cNvPicPr>
          <p:nvPr/>
        </p:nvPicPr>
        <p:blipFill>
          <a:blip r:embed="rId4"/>
          <a:stretch>
            <a:fillRect/>
          </a:stretch>
        </p:blipFill>
        <p:spPr>
          <a:xfrm>
            <a:off x="8733012" y="686565"/>
            <a:ext cx="3125755" cy="2244054"/>
          </a:xfrm>
          <a:prstGeom prst="rect">
            <a:avLst/>
          </a:prstGeom>
        </p:spPr>
      </p:pic>
      <p:graphicFrame>
        <p:nvGraphicFramePr>
          <p:cNvPr id="3" name="Object 2">
            <a:extLst>
              <a:ext uri="{FF2B5EF4-FFF2-40B4-BE49-F238E27FC236}">
                <a16:creationId xmlns:a16="http://schemas.microsoft.com/office/drawing/2014/main" id="{54953522-DDE8-2C7E-2069-8168A8CF6D84}"/>
              </a:ext>
            </a:extLst>
          </p:cNvPr>
          <p:cNvGraphicFramePr>
            <a:graphicFrameLocks noChangeAspect="1"/>
          </p:cNvGraphicFramePr>
          <p:nvPr>
            <p:extLst>
              <p:ext uri="{D42A27DB-BD31-4B8C-83A1-F6EECF244321}">
                <p14:modId xmlns:p14="http://schemas.microsoft.com/office/powerpoint/2010/main" val="404865297"/>
              </p:ext>
            </p:extLst>
          </p:nvPr>
        </p:nvGraphicFramePr>
        <p:xfrm>
          <a:off x="333233" y="3306182"/>
          <a:ext cx="3913187" cy="1420813"/>
        </p:xfrm>
        <a:graphic>
          <a:graphicData uri="http://schemas.openxmlformats.org/presentationml/2006/ole">
            <mc:AlternateContent xmlns:mc="http://schemas.openxmlformats.org/markup-compatibility/2006">
              <mc:Choice xmlns:v="urn:schemas-microsoft-com:vml" Requires="v">
                <p:oleObj name="Equation" r:id="rId5" imgW="3912828" imgH="1421155" progId="Equation.DSMT4">
                  <p:embed/>
                </p:oleObj>
              </mc:Choice>
              <mc:Fallback>
                <p:oleObj name="Equation" r:id="rId5" imgW="3912828" imgH="1421155" progId="Equation.DSMT4">
                  <p:embed/>
                  <p:pic>
                    <p:nvPicPr>
                      <p:cNvPr id="0" name=""/>
                      <p:cNvPicPr/>
                      <p:nvPr/>
                    </p:nvPicPr>
                    <p:blipFill>
                      <a:blip r:embed="rId6"/>
                      <a:stretch>
                        <a:fillRect/>
                      </a:stretch>
                    </p:blipFill>
                    <p:spPr>
                      <a:xfrm>
                        <a:off x="333233" y="3306182"/>
                        <a:ext cx="3913187" cy="1420813"/>
                      </a:xfrm>
                      <a:prstGeom prst="rect">
                        <a:avLst/>
                      </a:prstGeom>
                    </p:spPr>
                  </p:pic>
                </p:oleObj>
              </mc:Fallback>
            </mc:AlternateContent>
          </a:graphicData>
        </a:graphic>
      </p:graphicFrame>
      <p:sp>
        <p:nvSpPr>
          <p:cNvPr id="4" name="TextBox 3">
            <a:extLst>
              <a:ext uri="{FF2B5EF4-FFF2-40B4-BE49-F238E27FC236}">
                <a16:creationId xmlns:a16="http://schemas.microsoft.com/office/drawing/2014/main" id="{470AAD89-8350-CEB7-8CD6-56E45F7614B5}"/>
              </a:ext>
            </a:extLst>
          </p:cNvPr>
          <p:cNvSpPr txBox="1"/>
          <p:nvPr/>
        </p:nvSpPr>
        <p:spPr>
          <a:xfrm>
            <a:off x="243135" y="2686515"/>
            <a:ext cx="7893159" cy="523220"/>
          </a:xfrm>
          <a:prstGeom prst="rect">
            <a:avLst/>
          </a:prstGeom>
          <a:noFill/>
        </p:spPr>
        <p:txBody>
          <a:bodyPr wrap="square" rtlCol="0">
            <a:spAutoFit/>
          </a:bodyPr>
          <a:lstStyle/>
          <a:p>
            <a:r>
              <a:rPr lang="en-US" sz="1400"/>
              <a:t>The onsite orbitals we take to be n = 2, l = 1, m</a:t>
            </a:r>
            <a:r>
              <a:rPr lang="en-US" sz="1400" baseline="-25000"/>
              <a:t>l</a:t>
            </a:r>
            <a:r>
              <a:rPr lang="en-US" sz="1400"/>
              <a:t> = 1,0,-1 hydrogenic wavefunctions.  A preferred set which spans the subspace is given by:</a:t>
            </a:r>
          </a:p>
        </p:txBody>
      </p:sp>
    </p:spTree>
    <p:extLst>
      <p:ext uri="{BB962C8B-B14F-4D97-AF65-F5344CB8AC3E}">
        <p14:creationId xmlns:p14="http://schemas.microsoft.com/office/powerpoint/2010/main" val="15645171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le 1">
            <a:extLst>
              <a:ext uri="{FF2B5EF4-FFF2-40B4-BE49-F238E27FC236}">
                <a16:creationId xmlns:a16="http://schemas.microsoft.com/office/drawing/2014/main" id="{EF976458-08B4-480C-B369-B7B7A41976FD}"/>
              </a:ext>
            </a:extLst>
          </p:cNvPr>
          <p:cNvSpPr>
            <a:spLocks noGrp="1"/>
          </p:cNvSpPr>
          <p:nvPr>
            <p:ph type="ctrTitle"/>
          </p:nvPr>
        </p:nvSpPr>
        <p:spPr>
          <a:xfrm>
            <a:off x="3535935" y="64969"/>
            <a:ext cx="5250731" cy="621596"/>
          </a:xfrm>
        </p:spPr>
        <p:txBody>
          <a:bodyPr>
            <a:normAutofit fontScale="90000"/>
          </a:bodyPr>
          <a:lstStyle/>
          <a:p>
            <a:r>
              <a:rPr lang="en-US" sz="3600" b="1" u="sng">
                <a:latin typeface="+mn-lt"/>
              </a:rPr>
              <a:t>Electrons – Crystal Excitations</a:t>
            </a:r>
            <a:endParaRPr lang="en-US" b="1" u="sng">
              <a:latin typeface="+mn-lt"/>
            </a:endParaRPr>
          </a:p>
        </p:txBody>
      </p:sp>
      <p:sp>
        <p:nvSpPr>
          <p:cNvPr id="19" name="TextBox 18">
            <a:extLst>
              <a:ext uri="{FF2B5EF4-FFF2-40B4-BE49-F238E27FC236}">
                <a16:creationId xmlns:a16="http://schemas.microsoft.com/office/drawing/2014/main" id="{4456BC44-5EA2-4830-8017-FE40122EDDF9}"/>
              </a:ext>
            </a:extLst>
          </p:cNvPr>
          <p:cNvSpPr txBox="1"/>
          <p:nvPr/>
        </p:nvSpPr>
        <p:spPr>
          <a:xfrm>
            <a:off x="243134" y="794849"/>
            <a:ext cx="8387681" cy="523220"/>
          </a:xfrm>
          <a:prstGeom prst="rect">
            <a:avLst/>
          </a:prstGeom>
          <a:noFill/>
        </p:spPr>
        <p:txBody>
          <a:bodyPr wrap="square" rtlCol="0">
            <a:spAutoFit/>
          </a:bodyPr>
          <a:lstStyle/>
          <a:p>
            <a:r>
              <a:rPr lang="en-US" sz="1400" b="1"/>
              <a:t>3 degenerate orbitals mixing</a:t>
            </a:r>
          </a:p>
          <a:p>
            <a:r>
              <a:rPr lang="en-US" sz="1400"/>
              <a:t>and we have the following overlap integrals,</a:t>
            </a:r>
          </a:p>
        </p:txBody>
      </p:sp>
      <p:pic>
        <p:nvPicPr>
          <p:cNvPr id="2" name="Picture 1">
            <a:extLst>
              <a:ext uri="{FF2B5EF4-FFF2-40B4-BE49-F238E27FC236}">
                <a16:creationId xmlns:a16="http://schemas.microsoft.com/office/drawing/2014/main" id="{A400D554-BBAF-1E3A-6DFB-36D507B1894D}"/>
              </a:ext>
            </a:extLst>
          </p:cNvPr>
          <p:cNvPicPr>
            <a:picLocks noChangeAspect="1"/>
          </p:cNvPicPr>
          <p:nvPr/>
        </p:nvPicPr>
        <p:blipFill>
          <a:blip r:embed="rId2"/>
          <a:stretch>
            <a:fillRect/>
          </a:stretch>
        </p:blipFill>
        <p:spPr>
          <a:xfrm>
            <a:off x="8667727" y="711556"/>
            <a:ext cx="3125755" cy="2244054"/>
          </a:xfrm>
          <a:prstGeom prst="rect">
            <a:avLst/>
          </a:prstGeom>
        </p:spPr>
      </p:pic>
      <p:graphicFrame>
        <p:nvGraphicFramePr>
          <p:cNvPr id="5" name="Object 4">
            <a:extLst>
              <a:ext uri="{FF2B5EF4-FFF2-40B4-BE49-F238E27FC236}">
                <a16:creationId xmlns:a16="http://schemas.microsoft.com/office/drawing/2014/main" id="{C7BDE30D-5AD5-9CE5-1BD4-A99582A3CCBC}"/>
              </a:ext>
            </a:extLst>
          </p:cNvPr>
          <p:cNvGraphicFramePr>
            <a:graphicFrameLocks noChangeAspect="1"/>
          </p:cNvGraphicFramePr>
          <p:nvPr>
            <p:extLst>
              <p:ext uri="{D42A27DB-BD31-4B8C-83A1-F6EECF244321}">
                <p14:modId xmlns:p14="http://schemas.microsoft.com/office/powerpoint/2010/main" val="1577829965"/>
              </p:ext>
            </p:extLst>
          </p:nvPr>
        </p:nvGraphicFramePr>
        <p:xfrm>
          <a:off x="333233" y="1665631"/>
          <a:ext cx="1501451" cy="312802"/>
        </p:xfrm>
        <a:graphic>
          <a:graphicData uri="http://schemas.openxmlformats.org/presentationml/2006/ole">
            <mc:AlternateContent xmlns:mc="http://schemas.openxmlformats.org/markup-compatibility/2006">
              <mc:Choice xmlns:v="urn:schemas-microsoft-com:vml" Requires="v">
                <p:oleObj name="Equation" r:id="rId3" imgW="1142471" imgH="238301" progId="Equation.DSMT4">
                  <p:embed/>
                </p:oleObj>
              </mc:Choice>
              <mc:Fallback>
                <p:oleObj name="Equation" r:id="rId3" imgW="1142471" imgH="238301" progId="Equation.DSMT4">
                  <p:embed/>
                  <p:pic>
                    <p:nvPicPr>
                      <p:cNvPr id="5" name="Object 4">
                        <a:extLst>
                          <a:ext uri="{FF2B5EF4-FFF2-40B4-BE49-F238E27FC236}">
                            <a16:creationId xmlns:a16="http://schemas.microsoft.com/office/drawing/2014/main" id="{C7BDE30D-5AD5-9CE5-1BD4-A99582A3CCBC}"/>
                          </a:ext>
                        </a:extLst>
                      </p:cNvPr>
                      <p:cNvPicPr/>
                      <p:nvPr/>
                    </p:nvPicPr>
                    <p:blipFill>
                      <a:blip r:embed="rId4"/>
                      <a:stretch>
                        <a:fillRect/>
                      </a:stretch>
                    </p:blipFill>
                    <p:spPr>
                      <a:xfrm>
                        <a:off x="333233" y="1665631"/>
                        <a:ext cx="1501451" cy="312802"/>
                      </a:xfrm>
                      <a:prstGeom prst="rect">
                        <a:avLst/>
                      </a:prstGeom>
                    </p:spPr>
                  </p:pic>
                </p:oleObj>
              </mc:Fallback>
            </mc:AlternateContent>
          </a:graphicData>
        </a:graphic>
      </p:graphicFrame>
      <p:pic>
        <p:nvPicPr>
          <p:cNvPr id="6" name="Picture 5" descr="Diagram&#10;&#10;Description automatically generated">
            <a:extLst>
              <a:ext uri="{FF2B5EF4-FFF2-40B4-BE49-F238E27FC236}">
                <a16:creationId xmlns:a16="http://schemas.microsoft.com/office/drawing/2014/main" id="{99876B4C-FBF6-9902-CAED-B5D1F7B31B08}"/>
              </a:ext>
            </a:extLst>
          </p:cNvPr>
          <p:cNvPicPr>
            <a:picLocks noChangeAspect="1"/>
          </p:cNvPicPr>
          <p:nvPr/>
        </p:nvPicPr>
        <p:blipFill>
          <a:blip r:embed="rId5"/>
          <a:stretch>
            <a:fillRect/>
          </a:stretch>
        </p:blipFill>
        <p:spPr>
          <a:xfrm>
            <a:off x="5031617" y="2300900"/>
            <a:ext cx="1974215" cy="1697990"/>
          </a:xfrm>
          <a:prstGeom prst="rect">
            <a:avLst/>
          </a:prstGeom>
        </p:spPr>
      </p:pic>
      <p:graphicFrame>
        <p:nvGraphicFramePr>
          <p:cNvPr id="9" name="Object 8">
            <a:extLst>
              <a:ext uri="{FF2B5EF4-FFF2-40B4-BE49-F238E27FC236}">
                <a16:creationId xmlns:a16="http://schemas.microsoft.com/office/drawing/2014/main" id="{B682DCE8-7AE7-1E3F-6FC7-71DC0599EF2E}"/>
              </a:ext>
            </a:extLst>
          </p:cNvPr>
          <p:cNvGraphicFramePr>
            <a:graphicFrameLocks noChangeAspect="1"/>
          </p:cNvGraphicFramePr>
          <p:nvPr>
            <p:extLst>
              <p:ext uri="{D42A27DB-BD31-4B8C-83A1-F6EECF244321}">
                <p14:modId xmlns:p14="http://schemas.microsoft.com/office/powerpoint/2010/main" val="838996247"/>
              </p:ext>
            </p:extLst>
          </p:nvPr>
        </p:nvGraphicFramePr>
        <p:xfrm>
          <a:off x="243134" y="2715118"/>
          <a:ext cx="4120905" cy="935743"/>
        </p:xfrm>
        <a:graphic>
          <a:graphicData uri="http://schemas.openxmlformats.org/presentationml/2006/ole">
            <mc:AlternateContent xmlns:mc="http://schemas.openxmlformats.org/markup-compatibility/2006">
              <mc:Choice xmlns:v="urn:schemas-microsoft-com:vml" Requires="v">
                <p:oleObj name="Equation" r:id="rId6" imgW="3237061" imgH="734371" progId="Equation.DSMT4">
                  <p:embed/>
                </p:oleObj>
              </mc:Choice>
              <mc:Fallback>
                <p:oleObj name="Equation" r:id="rId6" imgW="3237061" imgH="734371" progId="Equation.DSMT4">
                  <p:embed/>
                  <p:pic>
                    <p:nvPicPr>
                      <p:cNvPr id="9" name="Object 8">
                        <a:extLst>
                          <a:ext uri="{FF2B5EF4-FFF2-40B4-BE49-F238E27FC236}">
                            <a16:creationId xmlns:a16="http://schemas.microsoft.com/office/drawing/2014/main" id="{B682DCE8-7AE7-1E3F-6FC7-71DC0599EF2E}"/>
                          </a:ext>
                        </a:extLst>
                      </p:cNvPr>
                      <p:cNvPicPr/>
                      <p:nvPr/>
                    </p:nvPicPr>
                    <p:blipFill>
                      <a:blip r:embed="rId7"/>
                      <a:stretch>
                        <a:fillRect/>
                      </a:stretch>
                    </p:blipFill>
                    <p:spPr>
                      <a:xfrm>
                        <a:off x="243134" y="2715118"/>
                        <a:ext cx="4120905" cy="935743"/>
                      </a:xfrm>
                      <a:prstGeom prst="rect">
                        <a:avLst/>
                      </a:prstGeom>
                    </p:spPr>
                  </p:pic>
                </p:oleObj>
              </mc:Fallback>
            </mc:AlternateContent>
          </a:graphicData>
        </a:graphic>
      </p:graphicFrame>
      <p:pic>
        <p:nvPicPr>
          <p:cNvPr id="10" name="Picture 9">
            <a:extLst>
              <a:ext uri="{FF2B5EF4-FFF2-40B4-BE49-F238E27FC236}">
                <a16:creationId xmlns:a16="http://schemas.microsoft.com/office/drawing/2014/main" id="{21032A26-1C25-CD84-5AE0-24ADF30BF862}"/>
              </a:ext>
            </a:extLst>
          </p:cNvPr>
          <p:cNvPicPr>
            <a:picLocks noChangeAspect="1"/>
          </p:cNvPicPr>
          <p:nvPr/>
        </p:nvPicPr>
        <p:blipFill>
          <a:blip r:embed="rId8"/>
          <a:stretch>
            <a:fillRect/>
          </a:stretch>
        </p:blipFill>
        <p:spPr>
          <a:xfrm>
            <a:off x="5554066" y="4171700"/>
            <a:ext cx="1974215" cy="1620042"/>
          </a:xfrm>
          <a:prstGeom prst="rect">
            <a:avLst/>
          </a:prstGeom>
        </p:spPr>
      </p:pic>
      <p:graphicFrame>
        <p:nvGraphicFramePr>
          <p:cNvPr id="13" name="Object 12">
            <a:extLst>
              <a:ext uri="{FF2B5EF4-FFF2-40B4-BE49-F238E27FC236}">
                <a16:creationId xmlns:a16="http://schemas.microsoft.com/office/drawing/2014/main" id="{6192C08D-E2E7-1A30-A142-660611D62D06}"/>
              </a:ext>
            </a:extLst>
          </p:cNvPr>
          <p:cNvGraphicFramePr>
            <a:graphicFrameLocks noChangeAspect="1"/>
          </p:cNvGraphicFramePr>
          <p:nvPr>
            <p:extLst>
              <p:ext uri="{D42A27DB-BD31-4B8C-83A1-F6EECF244321}">
                <p14:modId xmlns:p14="http://schemas.microsoft.com/office/powerpoint/2010/main" val="3357326541"/>
              </p:ext>
            </p:extLst>
          </p:nvPr>
        </p:nvGraphicFramePr>
        <p:xfrm>
          <a:off x="243134" y="4556203"/>
          <a:ext cx="5088950" cy="983159"/>
        </p:xfrm>
        <a:graphic>
          <a:graphicData uri="http://schemas.openxmlformats.org/presentationml/2006/ole">
            <mc:AlternateContent xmlns:mc="http://schemas.openxmlformats.org/markup-compatibility/2006">
              <mc:Choice xmlns:v="urn:schemas-microsoft-com:vml" Requires="v">
                <p:oleObj name="Equation" r:id="rId9" imgW="4198535" imgH="810801" progId="Equation.DSMT4">
                  <p:embed/>
                </p:oleObj>
              </mc:Choice>
              <mc:Fallback>
                <p:oleObj name="Equation" r:id="rId9" imgW="4198535" imgH="810801" progId="Equation.DSMT4">
                  <p:embed/>
                  <p:pic>
                    <p:nvPicPr>
                      <p:cNvPr id="13" name="Object 12">
                        <a:extLst>
                          <a:ext uri="{FF2B5EF4-FFF2-40B4-BE49-F238E27FC236}">
                            <a16:creationId xmlns:a16="http://schemas.microsoft.com/office/drawing/2014/main" id="{6192C08D-E2E7-1A30-A142-660611D62D06}"/>
                          </a:ext>
                        </a:extLst>
                      </p:cNvPr>
                      <p:cNvPicPr/>
                      <p:nvPr/>
                    </p:nvPicPr>
                    <p:blipFill>
                      <a:blip r:embed="rId10"/>
                      <a:stretch>
                        <a:fillRect/>
                      </a:stretch>
                    </p:blipFill>
                    <p:spPr>
                      <a:xfrm>
                        <a:off x="243134" y="4556203"/>
                        <a:ext cx="5088950" cy="983159"/>
                      </a:xfrm>
                      <a:prstGeom prst="rect">
                        <a:avLst/>
                      </a:prstGeom>
                    </p:spPr>
                  </p:pic>
                </p:oleObj>
              </mc:Fallback>
            </mc:AlternateContent>
          </a:graphicData>
        </a:graphic>
      </p:graphicFrame>
      <p:sp>
        <p:nvSpPr>
          <p:cNvPr id="16" name="TextBox 15">
            <a:extLst>
              <a:ext uri="{FF2B5EF4-FFF2-40B4-BE49-F238E27FC236}">
                <a16:creationId xmlns:a16="http://schemas.microsoft.com/office/drawing/2014/main" id="{98D737D5-C542-1276-55EE-25EBEE879E3C}"/>
              </a:ext>
            </a:extLst>
          </p:cNvPr>
          <p:cNvSpPr txBox="1"/>
          <p:nvPr/>
        </p:nvSpPr>
        <p:spPr>
          <a:xfrm>
            <a:off x="2051507" y="1623098"/>
            <a:ext cx="1078788" cy="307777"/>
          </a:xfrm>
          <a:prstGeom prst="rect">
            <a:avLst/>
          </a:prstGeom>
          <a:noFill/>
        </p:spPr>
        <p:txBody>
          <a:bodyPr wrap="square" rtlCol="0">
            <a:spAutoFit/>
          </a:bodyPr>
          <a:lstStyle/>
          <a:p>
            <a:r>
              <a:rPr lang="en-US" sz="1400" b="1"/>
              <a:t>onsite</a:t>
            </a:r>
            <a:endParaRPr lang="en-US" b="1"/>
          </a:p>
        </p:txBody>
      </p:sp>
      <p:pic>
        <p:nvPicPr>
          <p:cNvPr id="7" name="Picture 6" descr="A diagram of a mathematical equation&#10;&#10;Description automatically generated with medium confidence">
            <a:extLst>
              <a:ext uri="{FF2B5EF4-FFF2-40B4-BE49-F238E27FC236}">
                <a16:creationId xmlns:a16="http://schemas.microsoft.com/office/drawing/2014/main" id="{BB97E9F9-EBFD-835C-9B83-2E75CCEF8090}"/>
              </a:ext>
            </a:extLst>
          </p:cNvPr>
          <p:cNvPicPr>
            <a:picLocks noChangeAspect="1"/>
          </p:cNvPicPr>
          <p:nvPr/>
        </p:nvPicPr>
        <p:blipFill>
          <a:blip r:embed="rId11"/>
          <a:stretch>
            <a:fillRect/>
          </a:stretch>
        </p:blipFill>
        <p:spPr>
          <a:xfrm>
            <a:off x="8667727" y="3809648"/>
            <a:ext cx="3237310" cy="2852274"/>
          </a:xfrm>
          <a:prstGeom prst="rect">
            <a:avLst/>
          </a:prstGeom>
        </p:spPr>
      </p:pic>
      <p:sp>
        <p:nvSpPr>
          <p:cNvPr id="8" name="TextBox 7">
            <a:extLst>
              <a:ext uri="{FF2B5EF4-FFF2-40B4-BE49-F238E27FC236}">
                <a16:creationId xmlns:a16="http://schemas.microsoft.com/office/drawing/2014/main" id="{1BF3283E-58AF-51C5-E2C8-54E507F8DDC1}"/>
              </a:ext>
            </a:extLst>
          </p:cNvPr>
          <p:cNvSpPr txBox="1"/>
          <p:nvPr/>
        </p:nvSpPr>
        <p:spPr>
          <a:xfrm>
            <a:off x="8495523" y="3318580"/>
            <a:ext cx="3409514" cy="338554"/>
          </a:xfrm>
          <a:prstGeom prst="rect">
            <a:avLst/>
          </a:prstGeom>
          <a:noFill/>
        </p:spPr>
        <p:txBody>
          <a:bodyPr wrap="square" rtlCol="0">
            <a:spAutoFit/>
          </a:bodyPr>
          <a:lstStyle/>
          <a:p>
            <a:r>
              <a:rPr lang="en-US" sz="1600"/>
              <a:t>tried to draw it out another way here:</a:t>
            </a:r>
          </a:p>
        </p:txBody>
      </p:sp>
    </p:spTree>
    <p:extLst>
      <p:ext uri="{BB962C8B-B14F-4D97-AF65-F5344CB8AC3E}">
        <p14:creationId xmlns:p14="http://schemas.microsoft.com/office/powerpoint/2010/main" val="242198284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le 1">
            <a:extLst>
              <a:ext uri="{FF2B5EF4-FFF2-40B4-BE49-F238E27FC236}">
                <a16:creationId xmlns:a16="http://schemas.microsoft.com/office/drawing/2014/main" id="{EF976458-08B4-480C-B369-B7B7A41976FD}"/>
              </a:ext>
            </a:extLst>
          </p:cNvPr>
          <p:cNvSpPr>
            <a:spLocks noGrp="1"/>
          </p:cNvSpPr>
          <p:nvPr>
            <p:ph type="ctrTitle"/>
          </p:nvPr>
        </p:nvSpPr>
        <p:spPr>
          <a:xfrm>
            <a:off x="3535935" y="64969"/>
            <a:ext cx="5250731" cy="621596"/>
          </a:xfrm>
        </p:spPr>
        <p:txBody>
          <a:bodyPr>
            <a:normAutofit fontScale="90000"/>
          </a:bodyPr>
          <a:lstStyle/>
          <a:p>
            <a:r>
              <a:rPr lang="en-US" sz="3600" b="1" u="sng">
                <a:latin typeface="+mn-lt"/>
              </a:rPr>
              <a:t>Electrons – Crystal Excitations</a:t>
            </a:r>
            <a:endParaRPr lang="en-US" b="1" u="sng">
              <a:latin typeface="+mn-lt"/>
            </a:endParaRPr>
          </a:p>
        </p:txBody>
      </p:sp>
      <p:sp>
        <p:nvSpPr>
          <p:cNvPr id="19" name="TextBox 18">
            <a:extLst>
              <a:ext uri="{FF2B5EF4-FFF2-40B4-BE49-F238E27FC236}">
                <a16:creationId xmlns:a16="http://schemas.microsoft.com/office/drawing/2014/main" id="{4456BC44-5EA2-4830-8017-FE40122EDDF9}"/>
              </a:ext>
            </a:extLst>
          </p:cNvPr>
          <p:cNvSpPr txBox="1"/>
          <p:nvPr/>
        </p:nvSpPr>
        <p:spPr>
          <a:xfrm>
            <a:off x="243136" y="1002575"/>
            <a:ext cx="5435600" cy="307777"/>
          </a:xfrm>
          <a:prstGeom prst="rect">
            <a:avLst/>
          </a:prstGeom>
          <a:noFill/>
        </p:spPr>
        <p:txBody>
          <a:bodyPr wrap="square" rtlCol="0">
            <a:spAutoFit/>
          </a:bodyPr>
          <a:lstStyle/>
          <a:p>
            <a:r>
              <a:rPr lang="en-US" sz="1400"/>
              <a:t>Filling all of these expectations into the eigenvalues matrix, we have:</a:t>
            </a:r>
          </a:p>
        </p:txBody>
      </p:sp>
      <p:pic>
        <p:nvPicPr>
          <p:cNvPr id="2" name="Picture 1">
            <a:extLst>
              <a:ext uri="{FF2B5EF4-FFF2-40B4-BE49-F238E27FC236}">
                <a16:creationId xmlns:a16="http://schemas.microsoft.com/office/drawing/2014/main" id="{A400D554-BBAF-1E3A-6DFB-36D507B1894D}"/>
              </a:ext>
            </a:extLst>
          </p:cNvPr>
          <p:cNvPicPr>
            <a:picLocks noChangeAspect="1"/>
          </p:cNvPicPr>
          <p:nvPr/>
        </p:nvPicPr>
        <p:blipFill>
          <a:blip r:embed="rId2"/>
          <a:stretch>
            <a:fillRect/>
          </a:stretch>
        </p:blipFill>
        <p:spPr>
          <a:xfrm>
            <a:off x="8786666" y="892642"/>
            <a:ext cx="3125755" cy="2244054"/>
          </a:xfrm>
          <a:prstGeom prst="rect">
            <a:avLst/>
          </a:prstGeom>
        </p:spPr>
      </p:pic>
      <p:graphicFrame>
        <p:nvGraphicFramePr>
          <p:cNvPr id="7" name="Object 6">
            <a:extLst>
              <a:ext uri="{FF2B5EF4-FFF2-40B4-BE49-F238E27FC236}">
                <a16:creationId xmlns:a16="http://schemas.microsoft.com/office/drawing/2014/main" id="{A4A839E8-E4FF-1851-CA69-C4E7B0158E25}"/>
              </a:ext>
            </a:extLst>
          </p:cNvPr>
          <p:cNvGraphicFramePr>
            <a:graphicFrameLocks noChangeAspect="1"/>
          </p:cNvGraphicFramePr>
          <p:nvPr>
            <p:extLst>
              <p:ext uri="{D42A27DB-BD31-4B8C-83A1-F6EECF244321}">
                <p14:modId xmlns:p14="http://schemas.microsoft.com/office/powerpoint/2010/main" val="1564514126"/>
              </p:ext>
            </p:extLst>
          </p:nvPr>
        </p:nvGraphicFramePr>
        <p:xfrm>
          <a:off x="348234" y="1616051"/>
          <a:ext cx="6375401" cy="2730500"/>
        </p:xfrm>
        <a:graphic>
          <a:graphicData uri="http://schemas.openxmlformats.org/presentationml/2006/ole">
            <mc:AlternateContent xmlns:mc="http://schemas.openxmlformats.org/markup-compatibility/2006">
              <mc:Choice xmlns:v="urn:schemas-microsoft-com:vml" Requires="v">
                <p:oleObj name="Equation" r:id="rId3" imgW="6375240" imgH="2730240" progId="Equation.DSMT4">
                  <p:embed/>
                </p:oleObj>
              </mc:Choice>
              <mc:Fallback>
                <p:oleObj name="Equation" r:id="rId3" imgW="6375240" imgH="2730240" progId="Equation.DSMT4">
                  <p:embed/>
                  <p:pic>
                    <p:nvPicPr>
                      <p:cNvPr id="0" name=""/>
                      <p:cNvPicPr/>
                      <p:nvPr/>
                    </p:nvPicPr>
                    <p:blipFill>
                      <a:blip r:embed="rId4"/>
                      <a:stretch>
                        <a:fillRect/>
                      </a:stretch>
                    </p:blipFill>
                    <p:spPr>
                      <a:xfrm>
                        <a:off x="348234" y="1616051"/>
                        <a:ext cx="6375401" cy="2730500"/>
                      </a:xfrm>
                      <a:prstGeom prst="rect">
                        <a:avLst/>
                      </a:prstGeom>
                    </p:spPr>
                  </p:pic>
                </p:oleObj>
              </mc:Fallback>
            </mc:AlternateContent>
          </a:graphicData>
        </a:graphic>
      </p:graphicFrame>
      <p:pic>
        <p:nvPicPr>
          <p:cNvPr id="8" name="Picture 7">
            <a:extLst>
              <a:ext uri="{FF2B5EF4-FFF2-40B4-BE49-F238E27FC236}">
                <a16:creationId xmlns:a16="http://schemas.microsoft.com/office/drawing/2014/main" id="{45670602-1A47-71B1-0225-382BEA3C716E}"/>
              </a:ext>
            </a:extLst>
          </p:cNvPr>
          <p:cNvPicPr>
            <a:picLocks noChangeAspect="1"/>
          </p:cNvPicPr>
          <p:nvPr/>
        </p:nvPicPr>
        <p:blipFill>
          <a:blip r:embed="rId5"/>
          <a:stretch>
            <a:fillRect/>
          </a:stretch>
        </p:blipFill>
        <p:spPr>
          <a:xfrm>
            <a:off x="3101340" y="4524107"/>
            <a:ext cx="2994660" cy="2103755"/>
          </a:xfrm>
          <a:prstGeom prst="rect">
            <a:avLst/>
          </a:prstGeom>
        </p:spPr>
      </p:pic>
      <p:pic>
        <p:nvPicPr>
          <p:cNvPr id="11" name="Picture 10">
            <a:extLst>
              <a:ext uri="{FF2B5EF4-FFF2-40B4-BE49-F238E27FC236}">
                <a16:creationId xmlns:a16="http://schemas.microsoft.com/office/drawing/2014/main" id="{3C64B9D4-CC75-616B-8C17-DE69FB5EAD2A}"/>
              </a:ext>
            </a:extLst>
          </p:cNvPr>
          <p:cNvPicPr>
            <a:picLocks noChangeAspect="1"/>
          </p:cNvPicPr>
          <p:nvPr/>
        </p:nvPicPr>
        <p:blipFill>
          <a:blip r:embed="rId6"/>
          <a:stretch>
            <a:fillRect/>
          </a:stretch>
        </p:blipFill>
        <p:spPr>
          <a:xfrm>
            <a:off x="8972750" y="4346550"/>
            <a:ext cx="3035935" cy="2171700"/>
          </a:xfrm>
          <a:prstGeom prst="rect">
            <a:avLst/>
          </a:prstGeom>
        </p:spPr>
      </p:pic>
      <p:sp>
        <p:nvSpPr>
          <p:cNvPr id="12" name="TextBox 11">
            <a:extLst>
              <a:ext uri="{FF2B5EF4-FFF2-40B4-BE49-F238E27FC236}">
                <a16:creationId xmlns:a16="http://schemas.microsoft.com/office/drawing/2014/main" id="{FF5CEB0F-3608-1D65-348E-25CB3D277577}"/>
              </a:ext>
            </a:extLst>
          </p:cNvPr>
          <p:cNvSpPr txBox="1"/>
          <p:nvPr/>
        </p:nvSpPr>
        <p:spPr>
          <a:xfrm>
            <a:off x="427886" y="4847625"/>
            <a:ext cx="2369976" cy="1169551"/>
          </a:xfrm>
          <a:prstGeom prst="rect">
            <a:avLst/>
          </a:prstGeom>
          <a:noFill/>
        </p:spPr>
        <p:txBody>
          <a:bodyPr wrap="square" rtlCol="0">
            <a:spAutoFit/>
          </a:bodyPr>
          <a:lstStyle/>
          <a:p>
            <a:r>
              <a:rPr lang="en-US" sz="1400"/>
              <a:t>we can use perturbation theory, at least, to get approximate eigenvalues.  In 2D, we’d just have two bands, and they look like this. </a:t>
            </a:r>
            <a:endParaRPr lang="en-US"/>
          </a:p>
        </p:txBody>
      </p:sp>
      <p:sp>
        <p:nvSpPr>
          <p:cNvPr id="14" name="TextBox 13">
            <a:extLst>
              <a:ext uri="{FF2B5EF4-FFF2-40B4-BE49-F238E27FC236}">
                <a16:creationId xmlns:a16="http://schemas.microsoft.com/office/drawing/2014/main" id="{730EC226-EC16-7EFC-55E6-1A78A526C74F}"/>
              </a:ext>
            </a:extLst>
          </p:cNvPr>
          <p:cNvSpPr txBox="1"/>
          <p:nvPr/>
        </p:nvSpPr>
        <p:spPr>
          <a:xfrm>
            <a:off x="6509996" y="4843331"/>
            <a:ext cx="2369976" cy="1384995"/>
          </a:xfrm>
          <a:prstGeom prst="rect">
            <a:avLst/>
          </a:prstGeom>
          <a:noFill/>
        </p:spPr>
        <p:txBody>
          <a:bodyPr wrap="square" rtlCol="0">
            <a:spAutoFit/>
          </a:bodyPr>
          <a:lstStyle/>
          <a:p>
            <a:r>
              <a:rPr lang="en-US" sz="1400"/>
              <a:t>can combine with the s-orbital calculation from before.  This bears resemblance to the ad hoc nearly free calculation before, but is more realistic</a:t>
            </a:r>
            <a:endParaRPr lang="en-US"/>
          </a:p>
        </p:txBody>
      </p:sp>
    </p:spTree>
    <p:extLst>
      <p:ext uri="{BB962C8B-B14F-4D97-AF65-F5344CB8AC3E}">
        <p14:creationId xmlns:p14="http://schemas.microsoft.com/office/powerpoint/2010/main" val="34966218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9">
            <a:extLst>
              <a:ext uri="{FF2B5EF4-FFF2-40B4-BE49-F238E27FC236}">
                <a16:creationId xmlns:a16="http://schemas.microsoft.com/office/drawing/2014/main" id="{6205255F-E4B4-464C-81FB-48B758D59887}"/>
              </a:ext>
            </a:extLst>
          </p:cNvPr>
          <p:cNvSpPr>
            <a:spLocks noChangeArrowheads="1"/>
          </p:cNvSpPr>
          <p:nvPr/>
        </p:nvSpPr>
        <p:spPr bwMode="auto">
          <a:xfrm>
            <a:off x="8250580" y="4850796"/>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14">
            <a:extLst>
              <a:ext uri="{FF2B5EF4-FFF2-40B4-BE49-F238E27FC236}">
                <a16:creationId xmlns:a16="http://schemas.microsoft.com/office/drawing/2014/main" id="{4D628192-ABBE-403D-BE09-7E79278D99B9}"/>
              </a:ext>
            </a:extLst>
          </p:cNvPr>
          <p:cNvSpPr>
            <a:spLocks noChangeArrowheads="1"/>
          </p:cNvSpPr>
          <p:nvPr/>
        </p:nvSpPr>
        <p:spPr bwMode="auto">
          <a:xfrm>
            <a:off x="706988" y="26998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6" name="Title 1">
            <a:extLst>
              <a:ext uri="{FF2B5EF4-FFF2-40B4-BE49-F238E27FC236}">
                <a16:creationId xmlns:a16="http://schemas.microsoft.com/office/drawing/2014/main" id="{8D5CAC44-F45B-47A7-AF37-80F8D0CD0013}"/>
              </a:ext>
            </a:extLst>
          </p:cNvPr>
          <p:cNvSpPr>
            <a:spLocks noGrp="1"/>
          </p:cNvSpPr>
          <p:nvPr>
            <p:ph type="ctrTitle"/>
          </p:nvPr>
        </p:nvSpPr>
        <p:spPr>
          <a:xfrm>
            <a:off x="3619892" y="269983"/>
            <a:ext cx="5495828" cy="621596"/>
          </a:xfrm>
        </p:spPr>
        <p:txBody>
          <a:bodyPr>
            <a:normAutofit fontScale="90000"/>
          </a:bodyPr>
          <a:lstStyle/>
          <a:p>
            <a:r>
              <a:rPr lang="en-US" sz="3600" b="1" u="sng">
                <a:latin typeface="+mn-lt"/>
              </a:rPr>
              <a:t>Electrons – Crystal Excitations</a:t>
            </a:r>
            <a:endParaRPr lang="en-US" b="1" u="sng">
              <a:latin typeface="+mn-lt"/>
            </a:endParaRPr>
          </a:p>
        </p:txBody>
      </p:sp>
      <p:sp>
        <p:nvSpPr>
          <p:cNvPr id="3" name="TextBox 2">
            <a:extLst>
              <a:ext uri="{FF2B5EF4-FFF2-40B4-BE49-F238E27FC236}">
                <a16:creationId xmlns:a16="http://schemas.microsoft.com/office/drawing/2014/main" id="{1ECE300F-0884-41B4-8C6D-D88C05F4C77E}"/>
              </a:ext>
            </a:extLst>
          </p:cNvPr>
          <p:cNvSpPr txBox="1"/>
          <p:nvPr/>
        </p:nvSpPr>
        <p:spPr>
          <a:xfrm>
            <a:off x="526754" y="1020594"/>
            <a:ext cx="9139760" cy="1077218"/>
          </a:xfrm>
          <a:prstGeom prst="rect">
            <a:avLst/>
          </a:prstGeom>
          <a:noFill/>
        </p:spPr>
        <p:txBody>
          <a:bodyPr wrap="square" rtlCol="0">
            <a:spAutoFit/>
          </a:bodyPr>
          <a:lstStyle/>
          <a:p>
            <a:r>
              <a:rPr lang="en-US" sz="1600" b="1"/>
              <a:t>General Valence Structure</a:t>
            </a:r>
          </a:p>
          <a:p>
            <a:r>
              <a:rPr lang="en-US" sz="1600"/>
              <a:t>When atoms of metal are well separated, their valence energies look like that on the left.  When the atoms are closer together, they look more like that on the right.  The crystal potential tends to more dramatically affect the s and p subshells because they are further outside the nucleus than the d and f subshells.  </a:t>
            </a:r>
          </a:p>
        </p:txBody>
      </p:sp>
      <p:pic>
        <p:nvPicPr>
          <p:cNvPr id="13" name="Picture 12">
            <a:extLst>
              <a:ext uri="{FF2B5EF4-FFF2-40B4-BE49-F238E27FC236}">
                <a16:creationId xmlns:a16="http://schemas.microsoft.com/office/drawing/2014/main" id="{2D0E156D-B497-2486-D7A4-7F06B600EC9A}"/>
              </a:ext>
            </a:extLst>
          </p:cNvPr>
          <p:cNvPicPr>
            <a:picLocks noChangeAspect="1"/>
          </p:cNvPicPr>
          <p:nvPr/>
        </p:nvPicPr>
        <p:blipFill>
          <a:blip r:embed="rId2"/>
          <a:stretch>
            <a:fillRect/>
          </a:stretch>
        </p:blipFill>
        <p:spPr>
          <a:xfrm>
            <a:off x="8585848" y="2028943"/>
            <a:ext cx="3174774" cy="2342228"/>
          </a:xfrm>
          <a:prstGeom prst="rect">
            <a:avLst/>
          </a:prstGeom>
        </p:spPr>
      </p:pic>
      <p:sp>
        <p:nvSpPr>
          <p:cNvPr id="15" name="TextBox 14">
            <a:extLst>
              <a:ext uri="{FF2B5EF4-FFF2-40B4-BE49-F238E27FC236}">
                <a16:creationId xmlns:a16="http://schemas.microsoft.com/office/drawing/2014/main" id="{86CA6612-5125-60A9-CDA5-B97C7A73B6FB}"/>
              </a:ext>
            </a:extLst>
          </p:cNvPr>
          <p:cNvSpPr txBox="1"/>
          <p:nvPr/>
        </p:nvSpPr>
        <p:spPr>
          <a:xfrm>
            <a:off x="8920065" y="4637314"/>
            <a:ext cx="2584580" cy="523220"/>
          </a:xfrm>
          <a:prstGeom prst="rect">
            <a:avLst/>
          </a:prstGeom>
          <a:noFill/>
        </p:spPr>
        <p:txBody>
          <a:bodyPr wrap="square" rtlCol="0">
            <a:spAutoFit/>
          </a:bodyPr>
          <a:lstStyle/>
          <a:p>
            <a:r>
              <a:rPr lang="en-US" sz="1400"/>
              <a:t>rough depiction of energy level structure in 2D.  </a:t>
            </a:r>
          </a:p>
        </p:txBody>
      </p:sp>
      <p:pic>
        <p:nvPicPr>
          <p:cNvPr id="2" name="Picture 1">
            <a:extLst>
              <a:ext uri="{FF2B5EF4-FFF2-40B4-BE49-F238E27FC236}">
                <a16:creationId xmlns:a16="http://schemas.microsoft.com/office/drawing/2014/main" id="{1E8C809D-FB31-5164-3F6E-C7036E0EAF2A}"/>
              </a:ext>
            </a:extLst>
          </p:cNvPr>
          <p:cNvPicPr>
            <a:picLocks noChangeAspect="1"/>
          </p:cNvPicPr>
          <p:nvPr/>
        </p:nvPicPr>
        <p:blipFill>
          <a:blip r:embed="rId3"/>
          <a:stretch>
            <a:fillRect/>
          </a:stretch>
        </p:blipFill>
        <p:spPr>
          <a:xfrm>
            <a:off x="526755" y="2704119"/>
            <a:ext cx="3280136" cy="1634395"/>
          </a:xfrm>
          <a:prstGeom prst="rect">
            <a:avLst/>
          </a:prstGeom>
        </p:spPr>
      </p:pic>
      <p:pic>
        <p:nvPicPr>
          <p:cNvPr id="4" name="Picture 3" descr="Diagram&#10;&#10;Description automatically generated with low confidence">
            <a:extLst>
              <a:ext uri="{FF2B5EF4-FFF2-40B4-BE49-F238E27FC236}">
                <a16:creationId xmlns:a16="http://schemas.microsoft.com/office/drawing/2014/main" id="{4049A539-DEBC-5C6F-01AD-C90F913B1B4D}"/>
              </a:ext>
            </a:extLst>
          </p:cNvPr>
          <p:cNvPicPr>
            <a:picLocks noChangeAspect="1"/>
          </p:cNvPicPr>
          <p:nvPr/>
        </p:nvPicPr>
        <p:blipFill>
          <a:blip r:embed="rId4"/>
          <a:stretch>
            <a:fillRect/>
          </a:stretch>
        </p:blipFill>
        <p:spPr>
          <a:xfrm>
            <a:off x="4336638" y="2621903"/>
            <a:ext cx="3644558" cy="1716612"/>
          </a:xfrm>
          <a:prstGeom prst="rect">
            <a:avLst/>
          </a:prstGeom>
        </p:spPr>
      </p:pic>
    </p:spTree>
    <p:extLst>
      <p:ext uri="{BB962C8B-B14F-4D97-AF65-F5344CB8AC3E}">
        <p14:creationId xmlns:p14="http://schemas.microsoft.com/office/powerpoint/2010/main" val="293447314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9">
            <a:extLst>
              <a:ext uri="{FF2B5EF4-FFF2-40B4-BE49-F238E27FC236}">
                <a16:creationId xmlns:a16="http://schemas.microsoft.com/office/drawing/2014/main" id="{6205255F-E4B4-464C-81FB-48B758D59887}"/>
              </a:ext>
            </a:extLst>
          </p:cNvPr>
          <p:cNvSpPr>
            <a:spLocks noChangeArrowheads="1"/>
          </p:cNvSpPr>
          <p:nvPr/>
        </p:nvSpPr>
        <p:spPr bwMode="auto">
          <a:xfrm>
            <a:off x="8250580" y="4850796"/>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14">
            <a:extLst>
              <a:ext uri="{FF2B5EF4-FFF2-40B4-BE49-F238E27FC236}">
                <a16:creationId xmlns:a16="http://schemas.microsoft.com/office/drawing/2014/main" id="{4D628192-ABBE-403D-BE09-7E79278D99B9}"/>
              </a:ext>
            </a:extLst>
          </p:cNvPr>
          <p:cNvSpPr>
            <a:spLocks noChangeArrowheads="1"/>
          </p:cNvSpPr>
          <p:nvPr/>
        </p:nvSpPr>
        <p:spPr bwMode="auto">
          <a:xfrm>
            <a:off x="706988" y="26998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6" name="Title 1">
            <a:extLst>
              <a:ext uri="{FF2B5EF4-FFF2-40B4-BE49-F238E27FC236}">
                <a16:creationId xmlns:a16="http://schemas.microsoft.com/office/drawing/2014/main" id="{8D5CAC44-F45B-47A7-AF37-80F8D0CD0013}"/>
              </a:ext>
            </a:extLst>
          </p:cNvPr>
          <p:cNvSpPr>
            <a:spLocks noGrp="1"/>
          </p:cNvSpPr>
          <p:nvPr>
            <p:ph type="ctrTitle"/>
          </p:nvPr>
        </p:nvSpPr>
        <p:spPr>
          <a:xfrm>
            <a:off x="3619892" y="269983"/>
            <a:ext cx="5495828" cy="621596"/>
          </a:xfrm>
        </p:spPr>
        <p:txBody>
          <a:bodyPr>
            <a:normAutofit fontScale="90000"/>
          </a:bodyPr>
          <a:lstStyle/>
          <a:p>
            <a:r>
              <a:rPr lang="en-US" sz="3600" b="1" u="sng">
                <a:latin typeface="+mn-lt"/>
              </a:rPr>
              <a:t>Electrons – Crystal Excitations</a:t>
            </a:r>
            <a:endParaRPr lang="en-US" b="1" u="sng">
              <a:latin typeface="+mn-lt"/>
            </a:endParaRPr>
          </a:p>
        </p:txBody>
      </p:sp>
      <p:sp>
        <p:nvSpPr>
          <p:cNvPr id="3" name="TextBox 2">
            <a:extLst>
              <a:ext uri="{FF2B5EF4-FFF2-40B4-BE49-F238E27FC236}">
                <a16:creationId xmlns:a16="http://schemas.microsoft.com/office/drawing/2014/main" id="{1ECE300F-0884-41B4-8C6D-D88C05F4C77E}"/>
              </a:ext>
            </a:extLst>
          </p:cNvPr>
          <p:cNvSpPr txBox="1"/>
          <p:nvPr/>
        </p:nvSpPr>
        <p:spPr>
          <a:xfrm>
            <a:off x="526754" y="1020594"/>
            <a:ext cx="9139760" cy="338554"/>
          </a:xfrm>
          <a:prstGeom prst="rect">
            <a:avLst/>
          </a:prstGeom>
          <a:noFill/>
        </p:spPr>
        <p:txBody>
          <a:bodyPr wrap="square" rtlCol="0">
            <a:spAutoFit/>
          </a:bodyPr>
          <a:lstStyle/>
          <a:p>
            <a:r>
              <a:rPr lang="en-US" sz="1600"/>
              <a:t>Here’s a periodic table for reference  </a:t>
            </a:r>
          </a:p>
        </p:txBody>
      </p:sp>
      <p:pic>
        <p:nvPicPr>
          <p:cNvPr id="5" name="Picture 4" descr="Table&#10;&#10;Description automatically generated">
            <a:extLst>
              <a:ext uri="{FF2B5EF4-FFF2-40B4-BE49-F238E27FC236}">
                <a16:creationId xmlns:a16="http://schemas.microsoft.com/office/drawing/2014/main" id="{1B4A98FC-EC3E-0085-5768-89C4C8072BCB}"/>
              </a:ext>
            </a:extLst>
          </p:cNvPr>
          <p:cNvPicPr>
            <a:picLocks noChangeAspect="1"/>
          </p:cNvPicPr>
          <p:nvPr/>
        </p:nvPicPr>
        <p:blipFill>
          <a:blip r:embed="rId2"/>
          <a:stretch>
            <a:fillRect/>
          </a:stretch>
        </p:blipFill>
        <p:spPr>
          <a:xfrm>
            <a:off x="379192" y="1642189"/>
            <a:ext cx="7124458" cy="4745833"/>
          </a:xfrm>
          <a:prstGeom prst="rect">
            <a:avLst/>
          </a:prstGeom>
        </p:spPr>
      </p:pic>
    </p:spTree>
    <p:extLst>
      <p:ext uri="{BB962C8B-B14F-4D97-AF65-F5344CB8AC3E}">
        <p14:creationId xmlns:p14="http://schemas.microsoft.com/office/powerpoint/2010/main" val="377014363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9">
            <a:extLst>
              <a:ext uri="{FF2B5EF4-FFF2-40B4-BE49-F238E27FC236}">
                <a16:creationId xmlns:a16="http://schemas.microsoft.com/office/drawing/2014/main" id="{6205255F-E4B4-464C-81FB-48B758D59887}"/>
              </a:ext>
            </a:extLst>
          </p:cNvPr>
          <p:cNvSpPr>
            <a:spLocks noChangeArrowheads="1"/>
          </p:cNvSpPr>
          <p:nvPr/>
        </p:nvSpPr>
        <p:spPr bwMode="auto">
          <a:xfrm>
            <a:off x="8250580" y="4850796"/>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14">
            <a:extLst>
              <a:ext uri="{FF2B5EF4-FFF2-40B4-BE49-F238E27FC236}">
                <a16:creationId xmlns:a16="http://schemas.microsoft.com/office/drawing/2014/main" id="{4D628192-ABBE-403D-BE09-7E79278D99B9}"/>
              </a:ext>
            </a:extLst>
          </p:cNvPr>
          <p:cNvSpPr>
            <a:spLocks noChangeArrowheads="1"/>
          </p:cNvSpPr>
          <p:nvPr/>
        </p:nvSpPr>
        <p:spPr bwMode="auto">
          <a:xfrm>
            <a:off x="706988" y="26998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6" name="Title 1">
            <a:extLst>
              <a:ext uri="{FF2B5EF4-FFF2-40B4-BE49-F238E27FC236}">
                <a16:creationId xmlns:a16="http://schemas.microsoft.com/office/drawing/2014/main" id="{8D5CAC44-F45B-47A7-AF37-80F8D0CD0013}"/>
              </a:ext>
            </a:extLst>
          </p:cNvPr>
          <p:cNvSpPr>
            <a:spLocks noGrp="1"/>
          </p:cNvSpPr>
          <p:nvPr>
            <p:ph type="ctrTitle"/>
          </p:nvPr>
        </p:nvSpPr>
        <p:spPr>
          <a:xfrm>
            <a:off x="3619892" y="269983"/>
            <a:ext cx="5495828" cy="621596"/>
          </a:xfrm>
        </p:spPr>
        <p:txBody>
          <a:bodyPr>
            <a:normAutofit fontScale="90000"/>
          </a:bodyPr>
          <a:lstStyle/>
          <a:p>
            <a:r>
              <a:rPr lang="en-US" sz="3600" b="1" u="sng">
                <a:latin typeface="+mn-lt"/>
              </a:rPr>
              <a:t>Electrons – Crystal Excitations</a:t>
            </a:r>
            <a:endParaRPr lang="en-US" b="1" u="sng">
              <a:latin typeface="+mn-lt"/>
            </a:endParaRPr>
          </a:p>
        </p:txBody>
      </p:sp>
      <p:sp>
        <p:nvSpPr>
          <p:cNvPr id="3" name="TextBox 2">
            <a:extLst>
              <a:ext uri="{FF2B5EF4-FFF2-40B4-BE49-F238E27FC236}">
                <a16:creationId xmlns:a16="http://schemas.microsoft.com/office/drawing/2014/main" id="{1ECE300F-0884-41B4-8C6D-D88C05F4C77E}"/>
              </a:ext>
            </a:extLst>
          </p:cNvPr>
          <p:cNvSpPr txBox="1"/>
          <p:nvPr/>
        </p:nvSpPr>
        <p:spPr>
          <a:xfrm>
            <a:off x="374959" y="1376993"/>
            <a:ext cx="6489866" cy="1846659"/>
          </a:xfrm>
          <a:prstGeom prst="rect">
            <a:avLst/>
          </a:prstGeom>
          <a:noFill/>
        </p:spPr>
        <p:txBody>
          <a:bodyPr wrap="square" rtlCol="0">
            <a:spAutoFit/>
          </a:bodyPr>
          <a:lstStyle/>
          <a:p>
            <a:r>
              <a:rPr lang="en-US" sz="1600" b="1"/>
              <a:t>Alkali Metals</a:t>
            </a:r>
          </a:p>
          <a:p>
            <a:r>
              <a:rPr lang="en-US" sz="1400">
                <a:effectLst/>
                <a:latin typeface="Calibri" panose="020F0502020204030204" pitchFamily="34" charset="0"/>
                <a:ea typeface="Times New Roman" panose="02020603050405020304" pitchFamily="18" charset="0"/>
              </a:rPr>
              <a:t>The Alkali metals (Group 1) form a noble gas configuration with an extra electron in the next shell.  For instance, Potassium’s electron configuration is [Ar]4s</a:t>
            </a:r>
            <a:r>
              <a:rPr lang="en-US" sz="1400" baseline="30000">
                <a:effectLst/>
                <a:latin typeface="Calibri" panose="020F0502020204030204" pitchFamily="34" charset="0"/>
                <a:ea typeface="Times New Roman" panose="02020603050405020304" pitchFamily="18" charset="0"/>
              </a:rPr>
              <a:t>1</a:t>
            </a:r>
            <a:r>
              <a:rPr lang="en-US" sz="1400">
                <a:effectLst/>
                <a:latin typeface="Calibri" panose="020F0502020204030204" pitchFamily="34" charset="0"/>
                <a:ea typeface="Times New Roman" panose="02020603050405020304" pitchFamily="18" charset="0"/>
              </a:rPr>
              <a:t>.  This extra electron lies far from the parent nucleus and is heavily shielded from it by the other electrons.  This makes the nearly-free electron approximation pretty good for describing this band.  </a:t>
            </a:r>
            <a:r>
              <a:rPr lang="en-US" sz="1400">
                <a:effectLst/>
                <a:latin typeface="Calibri" panose="020F0502020204030204" pitchFamily="34" charset="0"/>
                <a:ea typeface="Calibri" panose="020F0502020204030204" pitchFamily="34" charset="0"/>
                <a:cs typeface="Times New Roman" panose="02020603050405020304" pitchFamily="18" charset="0"/>
              </a:rPr>
              <a:t>So the electrons will sit in a band that looks like the green paraboloid.  Turns out that these metals typically form BCC crystals, and turns out that the Fermi surface lies entirely within the s subshell.  </a:t>
            </a:r>
            <a:endParaRPr lang="en-US" sz="1200"/>
          </a:p>
        </p:txBody>
      </p:sp>
      <p:pic>
        <p:nvPicPr>
          <p:cNvPr id="2" name="Picture 1">
            <a:extLst>
              <a:ext uri="{FF2B5EF4-FFF2-40B4-BE49-F238E27FC236}">
                <a16:creationId xmlns:a16="http://schemas.microsoft.com/office/drawing/2014/main" id="{BD3150D9-A226-C856-B8F1-F87F0874C6C3}"/>
              </a:ext>
            </a:extLst>
          </p:cNvPr>
          <p:cNvPicPr>
            <a:picLocks noChangeAspect="1"/>
          </p:cNvPicPr>
          <p:nvPr/>
        </p:nvPicPr>
        <p:blipFill>
          <a:blip r:embed="rId2"/>
          <a:stretch>
            <a:fillRect/>
          </a:stretch>
        </p:blipFill>
        <p:spPr>
          <a:xfrm>
            <a:off x="7347197" y="1371516"/>
            <a:ext cx="3242569" cy="2377748"/>
          </a:xfrm>
          <a:prstGeom prst="rect">
            <a:avLst/>
          </a:prstGeom>
        </p:spPr>
      </p:pic>
      <p:sp>
        <p:nvSpPr>
          <p:cNvPr id="9" name="TextBox 8">
            <a:extLst>
              <a:ext uri="{FF2B5EF4-FFF2-40B4-BE49-F238E27FC236}">
                <a16:creationId xmlns:a16="http://schemas.microsoft.com/office/drawing/2014/main" id="{261CEFC8-D495-27D0-808C-F7CEE14B5230}"/>
              </a:ext>
            </a:extLst>
          </p:cNvPr>
          <p:cNvSpPr txBox="1"/>
          <p:nvPr/>
        </p:nvSpPr>
        <p:spPr>
          <a:xfrm>
            <a:off x="377323" y="5019785"/>
            <a:ext cx="6097554" cy="1200329"/>
          </a:xfrm>
          <a:prstGeom prst="rect">
            <a:avLst/>
          </a:prstGeom>
          <a:noFill/>
        </p:spPr>
        <p:txBody>
          <a:bodyPr wrap="square">
            <a:spAutoFit/>
          </a:bodyPr>
          <a:lstStyle/>
          <a:p>
            <a:pPr marL="0" marR="0">
              <a:spcBef>
                <a:spcPts val="0"/>
              </a:spcBef>
              <a:spcAft>
                <a:spcPts val="0"/>
              </a:spcAft>
            </a:pPr>
            <a:r>
              <a:rPr lang="en-US" sz="1600" b="1">
                <a:effectLst/>
                <a:latin typeface="Calibri" panose="020F0502020204030204" pitchFamily="34" charset="0"/>
                <a:ea typeface="Calibri" panose="020F0502020204030204" pitchFamily="34" charset="0"/>
                <a:cs typeface="Times New Roman" panose="02020603050405020304" pitchFamily="18" charset="0"/>
              </a:rPr>
              <a:t>Alkaline metals</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400">
                <a:effectLst/>
                <a:latin typeface="Calibri" panose="020F0502020204030204" pitchFamily="34" charset="0"/>
                <a:ea typeface="Calibri" panose="020F0502020204030204" pitchFamily="34" charset="0"/>
                <a:cs typeface="Times New Roman" panose="02020603050405020304" pitchFamily="18" charset="0"/>
              </a:rPr>
              <a:t>The Alkaline metals (Group 2) have a valence configuration [NobleGas]ns</a:t>
            </a:r>
            <a:r>
              <a:rPr lang="en-US" sz="1400" baseline="30000">
                <a:effectLst/>
                <a:latin typeface="Calibri" panose="020F0502020204030204" pitchFamily="34" charset="0"/>
                <a:ea typeface="Calibri" panose="020F0502020204030204" pitchFamily="34" charset="0"/>
                <a:cs typeface="Times New Roman" panose="02020603050405020304" pitchFamily="18" charset="0"/>
              </a:rPr>
              <a:t>2</a:t>
            </a:r>
            <a:r>
              <a:rPr lang="en-US" sz="1400">
                <a:effectLst/>
                <a:latin typeface="Calibri" panose="020F0502020204030204" pitchFamily="34" charset="0"/>
                <a:ea typeface="Calibri" panose="020F0502020204030204" pitchFamily="34" charset="0"/>
                <a:cs typeface="Times New Roman" panose="02020603050405020304" pitchFamily="18" charset="0"/>
              </a:rPr>
              <a:t>.  These typically form all kinds of lattices, including hcp, fcc, bcc.  Now we have two electrons per unit cell.  And these will sit in the s-band, or spill over into p-bands, if the band gap isn’t too large:</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10" name="Picture 9" descr="Chart, surface chart&#10;&#10;Description automatically generated">
            <a:extLst>
              <a:ext uri="{FF2B5EF4-FFF2-40B4-BE49-F238E27FC236}">
                <a16:creationId xmlns:a16="http://schemas.microsoft.com/office/drawing/2014/main" id="{321E9A07-79E2-6ECD-F2CD-CCC95F1AF7B3}"/>
              </a:ext>
            </a:extLst>
          </p:cNvPr>
          <p:cNvPicPr>
            <a:picLocks noChangeAspect="1"/>
          </p:cNvPicPr>
          <p:nvPr/>
        </p:nvPicPr>
        <p:blipFill>
          <a:blip r:embed="rId2"/>
          <a:stretch>
            <a:fillRect/>
          </a:stretch>
        </p:blipFill>
        <p:spPr>
          <a:xfrm>
            <a:off x="7347197" y="4512191"/>
            <a:ext cx="3021330" cy="2215515"/>
          </a:xfrm>
          <a:prstGeom prst="rect">
            <a:avLst/>
          </a:prstGeom>
        </p:spPr>
      </p:pic>
      <p:pic>
        <p:nvPicPr>
          <p:cNvPr id="14" name="Picture 13">
            <a:extLst>
              <a:ext uri="{FF2B5EF4-FFF2-40B4-BE49-F238E27FC236}">
                <a16:creationId xmlns:a16="http://schemas.microsoft.com/office/drawing/2014/main" id="{6DC8D6C2-FCB8-2356-21FF-93372A5E89F9}"/>
              </a:ext>
            </a:extLst>
          </p:cNvPr>
          <p:cNvPicPr>
            <a:picLocks noChangeAspect="1"/>
          </p:cNvPicPr>
          <p:nvPr/>
        </p:nvPicPr>
        <p:blipFill>
          <a:blip r:embed="rId3"/>
          <a:stretch>
            <a:fillRect/>
          </a:stretch>
        </p:blipFill>
        <p:spPr>
          <a:xfrm>
            <a:off x="4430660" y="3335619"/>
            <a:ext cx="1374177" cy="1399508"/>
          </a:xfrm>
          <a:prstGeom prst="rect">
            <a:avLst/>
          </a:prstGeom>
        </p:spPr>
      </p:pic>
      <p:sp>
        <p:nvSpPr>
          <p:cNvPr id="17" name="TextBox 16">
            <a:extLst>
              <a:ext uri="{FF2B5EF4-FFF2-40B4-BE49-F238E27FC236}">
                <a16:creationId xmlns:a16="http://schemas.microsoft.com/office/drawing/2014/main" id="{CC6D30C2-9716-EF43-4D81-48072540DF88}"/>
              </a:ext>
            </a:extLst>
          </p:cNvPr>
          <p:cNvSpPr txBox="1"/>
          <p:nvPr/>
        </p:nvSpPr>
        <p:spPr>
          <a:xfrm>
            <a:off x="1250302" y="3783164"/>
            <a:ext cx="2920482" cy="338554"/>
          </a:xfrm>
          <a:prstGeom prst="rect">
            <a:avLst/>
          </a:prstGeom>
          <a:noFill/>
        </p:spPr>
        <p:txBody>
          <a:bodyPr wrap="square" rtlCol="0">
            <a:spAutoFit/>
          </a:bodyPr>
          <a:lstStyle/>
          <a:p>
            <a:r>
              <a:rPr lang="en-US" sz="1600"/>
              <a:t>Li’s Fermi surface, for example:</a:t>
            </a:r>
            <a:endParaRPr lang="en-US"/>
          </a:p>
        </p:txBody>
      </p:sp>
    </p:spTree>
    <p:extLst>
      <p:ext uri="{BB962C8B-B14F-4D97-AF65-F5344CB8AC3E}">
        <p14:creationId xmlns:p14="http://schemas.microsoft.com/office/powerpoint/2010/main" val="423129670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9">
            <a:extLst>
              <a:ext uri="{FF2B5EF4-FFF2-40B4-BE49-F238E27FC236}">
                <a16:creationId xmlns:a16="http://schemas.microsoft.com/office/drawing/2014/main" id="{6205255F-E4B4-464C-81FB-48B758D59887}"/>
              </a:ext>
            </a:extLst>
          </p:cNvPr>
          <p:cNvSpPr>
            <a:spLocks noChangeArrowheads="1"/>
          </p:cNvSpPr>
          <p:nvPr/>
        </p:nvSpPr>
        <p:spPr bwMode="auto">
          <a:xfrm>
            <a:off x="8250580" y="4850796"/>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14">
            <a:extLst>
              <a:ext uri="{FF2B5EF4-FFF2-40B4-BE49-F238E27FC236}">
                <a16:creationId xmlns:a16="http://schemas.microsoft.com/office/drawing/2014/main" id="{4D628192-ABBE-403D-BE09-7E79278D99B9}"/>
              </a:ext>
            </a:extLst>
          </p:cNvPr>
          <p:cNvSpPr>
            <a:spLocks noChangeArrowheads="1"/>
          </p:cNvSpPr>
          <p:nvPr/>
        </p:nvSpPr>
        <p:spPr bwMode="auto">
          <a:xfrm>
            <a:off x="706988" y="26998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6" name="Title 1">
            <a:extLst>
              <a:ext uri="{FF2B5EF4-FFF2-40B4-BE49-F238E27FC236}">
                <a16:creationId xmlns:a16="http://schemas.microsoft.com/office/drawing/2014/main" id="{8D5CAC44-F45B-47A7-AF37-80F8D0CD0013}"/>
              </a:ext>
            </a:extLst>
          </p:cNvPr>
          <p:cNvSpPr>
            <a:spLocks noGrp="1"/>
          </p:cNvSpPr>
          <p:nvPr>
            <p:ph type="ctrTitle"/>
          </p:nvPr>
        </p:nvSpPr>
        <p:spPr>
          <a:xfrm>
            <a:off x="3619892" y="269983"/>
            <a:ext cx="5495828" cy="621596"/>
          </a:xfrm>
        </p:spPr>
        <p:txBody>
          <a:bodyPr>
            <a:normAutofit fontScale="90000"/>
          </a:bodyPr>
          <a:lstStyle/>
          <a:p>
            <a:r>
              <a:rPr lang="en-US" sz="3600" b="1" u="sng">
                <a:latin typeface="+mn-lt"/>
              </a:rPr>
              <a:t>Electrons – Crystal Excitations</a:t>
            </a:r>
            <a:endParaRPr lang="en-US" b="1" u="sng">
              <a:latin typeface="+mn-lt"/>
            </a:endParaRPr>
          </a:p>
        </p:txBody>
      </p:sp>
      <p:sp>
        <p:nvSpPr>
          <p:cNvPr id="3" name="TextBox 2">
            <a:extLst>
              <a:ext uri="{FF2B5EF4-FFF2-40B4-BE49-F238E27FC236}">
                <a16:creationId xmlns:a16="http://schemas.microsoft.com/office/drawing/2014/main" id="{1ECE300F-0884-41B4-8C6D-D88C05F4C77E}"/>
              </a:ext>
            </a:extLst>
          </p:cNvPr>
          <p:cNvSpPr txBox="1"/>
          <p:nvPr/>
        </p:nvSpPr>
        <p:spPr>
          <a:xfrm>
            <a:off x="374959" y="1376993"/>
            <a:ext cx="7630706" cy="4862870"/>
          </a:xfrm>
          <a:prstGeom prst="rect">
            <a:avLst/>
          </a:prstGeom>
          <a:noFill/>
        </p:spPr>
        <p:txBody>
          <a:bodyPr wrap="square" rtlCol="0">
            <a:spAutoFit/>
          </a:bodyPr>
          <a:lstStyle/>
          <a:p>
            <a:r>
              <a:rPr lang="en-US" sz="1600" b="1"/>
              <a:t>Transition metals</a:t>
            </a:r>
          </a:p>
          <a:p>
            <a:pPr marL="0" marR="0">
              <a:spcBef>
                <a:spcPts val="0"/>
              </a:spcBef>
              <a:spcAft>
                <a:spcPts val="0"/>
              </a:spcAft>
            </a:pPr>
            <a:r>
              <a:rPr lang="en-US" sz="1400">
                <a:effectLst/>
                <a:latin typeface="Calibri" panose="020F0502020204030204" pitchFamily="34" charset="0"/>
                <a:ea typeface="Calibri" panose="020F0502020204030204" pitchFamily="34" charset="0"/>
                <a:cs typeface="Times New Roman" panose="02020603050405020304" pitchFamily="18" charset="0"/>
              </a:rPr>
              <a:t>The Transition metals comprise Group 4-12.  But Groups 4-10 have different character than Groups 11, 12.  So let’s start with the former.  These have a valence configuration [NobleGas]ns</a:t>
            </a:r>
            <a:r>
              <a:rPr lang="en-US" sz="1400" baseline="30000">
                <a:effectLst/>
                <a:latin typeface="Calibri" panose="020F0502020204030204" pitchFamily="34" charset="0"/>
                <a:ea typeface="Calibri" panose="020F0502020204030204" pitchFamily="34" charset="0"/>
                <a:cs typeface="Times New Roman" panose="02020603050405020304" pitchFamily="18" charset="0"/>
              </a:rPr>
              <a:t>2</a:t>
            </a:r>
            <a:r>
              <a:rPr lang="en-US" sz="1400">
                <a:effectLst/>
                <a:latin typeface="Calibri" panose="020F0502020204030204" pitchFamily="34" charset="0"/>
                <a:ea typeface="Calibri" panose="020F0502020204030204" pitchFamily="34" charset="0"/>
                <a:cs typeface="Times New Roman" panose="02020603050405020304" pitchFamily="18" charset="0"/>
              </a:rPr>
              <a:t>(n-1)d</a:t>
            </a:r>
            <a:r>
              <a:rPr lang="en-US" sz="1400" baseline="30000">
                <a:effectLst/>
                <a:latin typeface="Calibri" panose="020F0502020204030204" pitchFamily="34" charset="0"/>
                <a:ea typeface="Calibri" panose="020F0502020204030204" pitchFamily="34" charset="0"/>
                <a:cs typeface="Times New Roman" panose="02020603050405020304" pitchFamily="18" charset="0"/>
              </a:rPr>
              <a:t>x&lt;9</a:t>
            </a:r>
            <a:r>
              <a:rPr lang="en-US" sz="1400">
                <a:effectLst/>
                <a:latin typeface="Calibri" panose="020F0502020204030204" pitchFamily="34" charset="0"/>
                <a:ea typeface="Calibri" panose="020F0502020204030204" pitchFamily="34" charset="0"/>
                <a:cs typeface="Times New Roman" panose="02020603050405020304" pitchFamily="18" charset="0"/>
              </a:rPr>
              <a:t>(n-2)f</a:t>
            </a:r>
            <a:r>
              <a:rPr lang="en-US" sz="1400" baseline="30000">
                <a:effectLst/>
                <a:latin typeface="Calibri" panose="020F0502020204030204" pitchFamily="34" charset="0"/>
                <a:ea typeface="Calibri" panose="020F0502020204030204" pitchFamily="34" charset="0"/>
                <a:cs typeface="Times New Roman" panose="02020603050405020304" pitchFamily="18" charset="0"/>
              </a:rPr>
              <a:t>14</a:t>
            </a:r>
            <a:r>
              <a:rPr lang="en-US" sz="1400">
                <a:effectLst/>
                <a:latin typeface="Calibri" panose="020F0502020204030204" pitchFamily="34" charset="0"/>
                <a:ea typeface="Calibri" panose="020F0502020204030204" pitchFamily="34" charset="0"/>
                <a:cs typeface="Times New Roman" panose="02020603050405020304" pitchFamily="18" charset="0"/>
              </a:rPr>
              <a:t> (f sub-shell may not be present, but if it is, then it’s completely filled). Since we have a valence d band, we have a band structure that looks like the green and blue guys above.  So we have 2 + x valence electrons per unit cell.  And the s-band + d-bands can accommodate 12 electrons per unit cell.  So all the valence electrons lie somewhere within these d-bands and s-band.  And the Fermi surface is therefore within this region, and looks pretty complicated.  One notable feature of the Fermi surface is much higher density of states than we find in the Alkali or Alkaline metals, which manifests as a much larger heat capacity than other metals.   </a:t>
            </a:r>
          </a:p>
          <a:p>
            <a:pPr marL="0" marR="0">
              <a:spcBef>
                <a:spcPts val="0"/>
              </a:spcBef>
              <a:spcAft>
                <a:spcPts val="0"/>
              </a:spcAft>
            </a:pPr>
            <a:endParaRPr lang="en-US" sz="1400">
              <a:effectLst/>
              <a:latin typeface="Calibri" panose="020F0502020204030204" pitchFamily="34" charset="0"/>
              <a:ea typeface="Calibri" panose="020F0502020204030204" pitchFamily="34" charset="0"/>
              <a:cs typeface="Times New Roman" panose="02020603050405020304" pitchFamily="18" charset="0"/>
            </a:endParaRPr>
          </a:p>
          <a:p>
            <a:r>
              <a:rPr lang="en-US" sz="1400">
                <a:effectLst/>
                <a:latin typeface="Calibri" panose="020F0502020204030204" pitchFamily="34" charset="0"/>
                <a:ea typeface="Calibri" panose="020F0502020204030204" pitchFamily="34" charset="0"/>
                <a:cs typeface="Times New Roman" panose="02020603050405020304" pitchFamily="18" charset="0"/>
              </a:rPr>
              <a:t>The Group 11 metals are called the Noble Metals.  These include Cu, Ag, Au.  These steal an s electron to complete their d-band.  So they have the configuration [Noble Gas]ns</a:t>
            </a:r>
            <a:r>
              <a:rPr lang="en-US" sz="1400" baseline="30000">
                <a:effectLst/>
                <a:latin typeface="Calibri" panose="020F0502020204030204" pitchFamily="34" charset="0"/>
                <a:ea typeface="Calibri" panose="020F0502020204030204" pitchFamily="34" charset="0"/>
                <a:cs typeface="Times New Roman" panose="02020603050405020304" pitchFamily="18" charset="0"/>
              </a:rPr>
              <a:t>1</a:t>
            </a:r>
            <a:r>
              <a:rPr lang="en-US" sz="1400">
                <a:effectLst/>
                <a:latin typeface="Calibri" panose="020F0502020204030204" pitchFamily="34" charset="0"/>
                <a:ea typeface="Calibri" panose="020F0502020204030204" pitchFamily="34" charset="0"/>
                <a:cs typeface="Times New Roman" panose="02020603050405020304" pitchFamily="18" charset="0"/>
              </a:rPr>
              <a:t>(n-1)d</a:t>
            </a:r>
            <a:r>
              <a:rPr lang="en-US" sz="1400" baseline="30000">
                <a:effectLst/>
                <a:latin typeface="Calibri" panose="020F0502020204030204" pitchFamily="34" charset="0"/>
                <a:ea typeface="Calibri" panose="020F0502020204030204" pitchFamily="34" charset="0"/>
                <a:cs typeface="Times New Roman" panose="02020603050405020304" pitchFamily="18" charset="0"/>
              </a:rPr>
              <a:t>10</a:t>
            </a:r>
            <a:r>
              <a:rPr lang="en-US" sz="1400">
                <a:effectLst/>
                <a:latin typeface="Calibri" panose="020F0502020204030204" pitchFamily="34" charset="0"/>
                <a:ea typeface="Calibri" panose="020F0502020204030204" pitchFamily="34" charset="0"/>
                <a:cs typeface="Times New Roman" panose="02020603050405020304" pitchFamily="18" charset="0"/>
              </a:rPr>
              <a:t>(n-2)f</a:t>
            </a:r>
            <a:r>
              <a:rPr lang="en-US" sz="1400" baseline="30000">
                <a:effectLst/>
                <a:latin typeface="Calibri" panose="020F0502020204030204" pitchFamily="34" charset="0"/>
                <a:ea typeface="Calibri" panose="020F0502020204030204" pitchFamily="34" charset="0"/>
                <a:cs typeface="Times New Roman" panose="02020603050405020304" pitchFamily="18" charset="0"/>
              </a:rPr>
              <a:t>14</a:t>
            </a:r>
            <a:r>
              <a:rPr lang="en-US" sz="1400">
                <a:effectLst/>
                <a:latin typeface="Calibri" panose="020F0502020204030204" pitchFamily="34" charset="0"/>
                <a:ea typeface="Calibri" panose="020F0502020204030204" pitchFamily="34" charset="0"/>
                <a:cs typeface="Times New Roman" panose="02020603050405020304" pitchFamily="18" charset="0"/>
              </a:rPr>
              <a:t>.  Their d-bands lie fairly low within the s-band too.  And so the Fermi surface lies above the d-bands, and within the s-band.  It lies fairly close to Bragg plane, but doesn’t cross I don’t think.  So </a:t>
            </a:r>
            <a:r>
              <a:rPr lang="en-US" sz="1400">
                <a:effectLst/>
                <a:latin typeface="Calibri" panose="020F0502020204030204" pitchFamily="34" charset="0"/>
                <a:ea typeface="Times New Roman" panose="02020603050405020304" pitchFamily="18" charset="0"/>
                <a:cs typeface="Calibri" panose="020F0502020204030204" pitchFamily="34" charset="0"/>
              </a:rPr>
              <a:t>Fermi surface looks like this:</a:t>
            </a:r>
          </a:p>
          <a:p>
            <a:endParaRPr lang="en-US" sz="1400">
              <a:latin typeface="Calibri" panose="020F0502020204030204" pitchFamily="34" charset="0"/>
              <a:ea typeface="Calibri" panose="020F0502020204030204" pitchFamily="34" charset="0"/>
              <a:cs typeface="Calibri" panose="020F0502020204030204" pitchFamily="34" charset="0"/>
            </a:endParaRPr>
          </a:p>
          <a:p>
            <a:r>
              <a:rPr lang="en-US" sz="1400">
                <a:effectLst/>
                <a:latin typeface="Calibri" panose="020F0502020204030204" pitchFamily="34" charset="0"/>
                <a:ea typeface="Calibri" panose="020F0502020204030204" pitchFamily="34" charset="0"/>
                <a:cs typeface="Times New Roman" panose="02020603050405020304" pitchFamily="18" charset="0"/>
              </a:rPr>
              <a:t>The Group 12 metals include Zn, Cd, Hg.  These also have full d bands, with an electronic configuration [Noble Gas]ns</a:t>
            </a:r>
            <a:r>
              <a:rPr lang="en-US" sz="1400" baseline="30000">
                <a:effectLst/>
                <a:latin typeface="Calibri" panose="020F0502020204030204" pitchFamily="34" charset="0"/>
                <a:ea typeface="Calibri" panose="020F0502020204030204" pitchFamily="34" charset="0"/>
                <a:cs typeface="Times New Roman" panose="02020603050405020304" pitchFamily="18" charset="0"/>
              </a:rPr>
              <a:t>2</a:t>
            </a:r>
            <a:r>
              <a:rPr lang="en-US" sz="1400">
                <a:effectLst/>
                <a:latin typeface="Calibri" panose="020F0502020204030204" pitchFamily="34" charset="0"/>
                <a:ea typeface="Calibri" panose="020F0502020204030204" pitchFamily="34" charset="0"/>
                <a:cs typeface="Times New Roman" panose="02020603050405020304" pitchFamily="18" charset="0"/>
              </a:rPr>
              <a:t>(n-1)d</a:t>
            </a:r>
            <a:r>
              <a:rPr lang="en-US" sz="1400" baseline="30000">
                <a:effectLst/>
                <a:latin typeface="Calibri" panose="020F0502020204030204" pitchFamily="34" charset="0"/>
                <a:ea typeface="Calibri" panose="020F0502020204030204" pitchFamily="34" charset="0"/>
                <a:cs typeface="Times New Roman" panose="02020603050405020304" pitchFamily="18" charset="0"/>
              </a:rPr>
              <a:t>10</a:t>
            </a:r>
            <a:r>
              <a:rPr lang="en-US" sz="1400">
                <a:effectLst/>
                <a:latin typeface="Calibri" panose="020F0502020204030204" pitchFamily="34" charset="0"/>
                <a:ea typeface="Calibri" panose="020F0502020204030204" pitchFamily="34" charset="0"/>
                <a:cs typeface="Times New Roman" panose="02020603050405020304" pitchFamily="18" charset="0"/>
              </a:rPr>
              <a:t>(n-2)f</a:t>
            </a:r>
            <a:r>
              <a:rPr lang="en-US" sz="1400" baseline="30000">
                <a:effectLst/>
                <a:latin typeface="Calibri" panose="020F0502020204030204" pitchFamily="34" charset="0"/>
                <a:ea typeface="Calibri" panose="020F0502020204030204" pitchFamily="34" charset="0"/>
                <a:cs typeface="Times New Roman" panose="02020603050405020304" pitchFamily="18" charset="0"/>
              </a:rPr>
              <a:t>14</a:t>
            </a:r>
            <a:r>
              <a:rPr lang="en-US" sz="1400">
                <a:effectLst/>
                <a:latin typeface="Calibri" panose="020F0502020204030204" pitchFamily="34" charset="0"/>
                <a:ea typeface="Calibri" panose="020F0502020204030204" pitchFamily="34" charset="0"/>
                <a:cs typeface="Times New Roman" panose="02020603050405020304" pitchFamily="18" charset="0"/>
              </a:rPr>
              <a:t> (assuming valence f-bands are present).  The band structure is like the Noble metals, with the d-bands lying in the lower part of the s-band.  So we can kind of think of Group 12’s as Group 2’s with full d-bands.  As with the Group 2’s, I think we get some leakage of the 2 s-band electrons/unit cell into the p-band, because the band gap is not super large.  </a:t>
            </a:r>
          </a:p>
        </p:txBody>
      </p:sp>
      <p:pic>
        <p:nvPicPr>
          <p:cNvPr id="5" name="Picture 4">
            <a:extLst>
              <a:ext uri="{FF2B5EF4-FFF2-40B4-BE49-F238E27FC236}">
                <a16:creationId xmlns:a16="http://schemas.microsoft.com/office/drawing/2014/main" id="{19BF5E80-68FB-74B8-8C16-65B6EC8BB716}"/>
              </a:ext>
            </a:extLst>
          </p:cNvPr>
          <p:cNvPicPr>
            <a:picLocks noChangeAspect="1"/>
          </p:cNvPicPr>
          <p:nvPr/>
        </p:nvPicPr>
        <p:blipFill>
          <a:blip r:embed="rId2"/>
          <a:stretch>
            <a:fillRect/>
          </a:stretch>
        </p:blipFill>
        <p:spPr>
          <a:xfrm>
            <a:off x="8167487" y="1481572"/>
            <a:ext cx="3159878" cy="2248602"/>
          </a:xfrm>
          <a:prstGeom prst="rect">
            <a:avLst/>
          </a:prstGeom>
        </p:spPr>
      </p:pic>
      <p:pic>
        <p:nvPicPr>
          <p:cNvPr id="14" name="Picture 13">
            <a:extLst>
              <a:ext uri="{FF2B5EF4-FFF2-40B4-BE49-F238E27FC236}">
                <a16:creationId xmlns:a16="http://schemas.microsoft.com/office/drawing/2014/main" id="{FDE79CCF-8D5C-A811-027B-12AE7CA43E77}"/>
              </a:ext>
            </a:extLst>
          </p:cNvPr>
          <p:cNvPicPr>
            <a:picLocks noChangeAspect="1"/>
          </p:cNvPicPr>
          <p:nvPr/>
        </p:nvPicPr>
        <p:blipFill>
          <a:blip r:embed="rId3"/>
          <a:stretch>
            <a:fillRect/>
          </a:stretch>
        </p:blipFill>
        <p:spPr>
          <a:xfrm>
            <a:off x="9042515" y="4850796"/>
            <a:ext cx="1409822" cy="1524132"/>
          </a:xfrm>
          <a:prstGeom prst="rect">
            <a:avLst/>
          </a:prstGeom>
        </p:spPr>
      </p:pic>
      <p:sp>
        <p:nvSpPr>
          <p:cNvPr id="15" name="TextBox 14">
            <a:extLst>
              <a:ext uri="{FF2B5EF4-FFF2-40B4-BE49-F238E27FC236}">
                <a16:creationId xmlns:a16="http://schemas.microsoft.com/office/drawing/2014/main" id="{B3B687EA-C080-BDB3-BEF9-19CFBD5E3E9B}"/>
              </a:ext>
            </a:extLst>
          </p:cNvPr>
          <p:cNvSpPr txBox="1"/>
          <p:nvPr/>
        </p:nvSpPr>
        <p:spPr>
          <a:xfrm>
            <a:off x="8454852" y="4274217"/>
            <a:ext cx="2957804" cy="338554"/>
          </a:xfrm>
          <a:prstGeom prst="rect">
            <a:avLst/>
          </a:prstGeom>
          <a:noFill/>
        </p:spPr>
        <p:txBody>
          <a:bodyPr wrap="square" rtlCol="0">
            <a:spAutoFit/>
          </a:bodyPr>
          <a:lstStyle/>
          <a:p>
            <a:r>
              <a:rPr lang="en-US" sz="1600"/>
              <a:t>Cu’s Fermi surface, for example:</a:t>
            </a:r>
            <a:endParaRPr lang="en-US"/>
          </a:p>
        </p:txBody>
      </p:sp>
    </p:spTree>
    <p:extLst>
      <p:ext uri="{BB962C8B-B14F-4D97-AF65-F5344CB8AC3E}">
        <p14:creationId xmlns:p14="http://schemas.microsoft.com/office/powerpoint/2010/main" val="5929043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B9A247-1AEB-499F-A485-9DEE50BEB332}"/>
              </a:ext>
            </a:extLst>
          </p:cNvPr>
          <p:cNvSpPr>
            <a:spLocks noGrp="1"/>
          </p:cNvSpPr>
          <p:nvPr>
            <p:ph type="title"/>
          </p:nvPr>
        </p:nvSpPr>
        <p:spPr>
          <a:xfrm>
            <a:off x="3603362" y="136732"/>
            <a:ext cx="5232663" cy="753913"/>
          </a:xfrm>
        </p:spPr>
        <p:txBody>
          <a:bodyPr>
            <a:normAutofit/>
          </a:bodyPr>
          <a:lstStyle/>
          <a:p>
            <a:r>
              <a:rPr lang="en-US" sz="3200" b="1" u="sng">
                <a:latin typeface="+mn-lt"/>
              </a:rPr>
              <a:t>Electrons – Crystal Interaction</a:t>
            </a:r>
          </a:p>
        </p:txBody>
      </p:sp>
      <p:graphicFrame>
        <p:nvGraphicFramePr>
          <p:cNvPr id="6" name="Object 5">
            <a:extLst>
              <a:ext uri="{FF2B5EF4-FFF2-40B4-BE49-F238E27FC236}">
                <a16:creationId xmlns:a16="http://schemas.microsoft.com/office/drawing/2014/main" id="{63FD0165-E4E8-4AD3-8CD4-0C4F74E9EBDD}"/>
              </a:ext>
            </a:extLst>
          </p:cNvPr>
          <p:cNvGraphicFramePr>
            <a:graphicFrameLocks noChangeAspect="1"/>
          </p:cNvGraphicFramePr>
          <p:nvPr>
            <p:extLst>
              <p:ext uri="{D42A27DB-BD31-4B8C-83A1-F6EECF244321}">
                <p14:modId xmlns:p14="http://schemas.microsoft.com/office/powerpoint/2010/main" val="2652149833"/>
              </p:ext>
            </p:extLst>
          </p:nvPr>
        </p:nvGraphicFramePr>
        <p:xfrm>
          <a:off x="319822" y="1158373"/>
          <a:ext cx="2162121" cy="605812"/>
        </p:xfrm>
        <a:graphic>
          <a:graphicData uri="http://schemas.openxmlformats.org/presentationml/2006/ole">
            <mc:AlternateContent xmlns:mc="http://schemas.openxmlformats.org/markup-compatibility/2006">
              <mc:Choice xmlns:v="urn:schemas-microsoft-com:vml" Requires="v">
                <p:oleObj name="Equation" r:id="rId2" imgW="1587240" imgH="444240" progId="Equation.DSMT4">
                  <p:embed/>
                </p:oleObj>
              </mc:Choice>
              <mc:Fallback>
                <p:oleObj name="Equation" r:id="rId2" imgW="1587240" imgH="444240" progId="Equation.DSMT4">
                  <p:embed/>
                  <p:pic>
                    <p:nvPicPr>
                      <p:cNvPr id="6" name="Object 5">
                        <a:extLst>
                          <a:ext uri="{FF2B5EF4-FFF2-40B4-BE49-F238E27FC236}">
                            <a16:creationId xmlns:a16="http://schemas.microsoft.com/office/drawing/2014/main" id="{63FD0165-E4E8-4AD3-8CD4-0C4F74E9EBDD}"/>
                          </a:ext>
                        </a:extLst>
                      </p:cNvPr>
                      <p:cNvPicPr>
                        <a:picLocks noChangeAspect="1" noChangeArrowheads="1"/>
                      </p:cNvPicPr>
                      <p:nvPr/>
                    </p:nvPicPr>
                    <p:blipFill>
                      <a:blip r:embed="rId3"/>
                      <a:srcRect/>
                      <a:stretch>
                        <a:fillRect/>
                      </a:stretch>
                    </p:blipFill>
                    <p:spPr bwMode="auto">
                      <a:xfrm>
                        <a:off x="319822" y="1158373"/>
                        <a:ext cx="2162121" cy="605812"/>
                      </a:xfrm>
                      <a:prstGeom prst="rect">
                        <a:avLst/>
                      </a:prstGeom>
                      <a:solidFill>
                        <a:srgbClr val="CCFFCC"/>
                      </a:solidFill>
                    </p:spPr>
                  </p:pic>
                </p:oleObj>
              </mc:Fallback>
            </mc:AlternateContent>
          </a:graphicData>
        </a:graphic>
      </p:graphicFrame>
      <p:sp>
        <p:nvSpPr>
          <p:cNvPr id="3" name="TextBox 2">
            <a:extLst>
              <a:ext uri="{FF2B5EF4-FFF2-40B4-BE49-F238E27FC236}">
                <a16:creationId xmlns:a16="http://schemas.microsoft.com/office/drawing/2014/main" id="{A4C7EFA9-5D81-49EF-9A5E-AEBA9EBE6F3B}"/>
              </a:ext>
            </a:extLst>
          </p:cNvPr>
          <p:cNvSpPr txBox="1"/>
          <p:nvPr/>
        </p:nvSpPr>
        <p:spPr>
          <a:xfrm>
            <a:off x="235117" y="1882035"/>
            <a:ext cx="6968116" cy="338554"/>
          </a:xfrm>
          <a:prstGeom prst="rect">
            <a:avLst/>
          </a:prstGeom>
          <a:noFill/>
        </p:spPr>
        <p:txBody>
          <a:bodyPr wrap="square" rtlCol="0">
            <a:spAutoFit/>
          </a:bodyPr>
          <a:lstStyle/>
          <a:p>
            <a:r>
              <a:rPr lang="en-US" sz="1600"/>
              <a:t>Elementary crystal lattice H is above.  There are seven elementary crystal lattices:</a:t>
            </a:r>
            <a:endParaRPr lang="en-US"/>
          </a:p>
        </p:txBody>
      </p:sp>
      <p:pic>
        <p:nvPicPr>
          <p:cNvPr id="4" name="Picture 3" descr="Chart, radar chart&#10;&#10;Description automatically generated">
            <a:extLst>
              <a:ext uri="{FF2B5EF4-FFF2-40B4-BE49-F238E27FC236}">
                <a16:creationId xmlns:a16="http://schemas.microsoft.com/office/drawing/2014/main" id="{21503B6A-ED98-B501-4D4D-DDC9DC4C83DF}"/>
              </a:ext>
            </a:extLst>
          </p:cNvPr>
          <p:cNvPicPr>
            <a:picLocks noChangeAspect="1"/>
          </p:cNvPicPr>
          <p:nvPr/>
        </p:nvPicPr>
        <p:blipFill>
          <a:blip r:embed="rId4"/>
          <a:stretch>
            <a:fillRect/>
          </a:stretch>
        </p:blipFill>
        <p:spPr>
          <a:xfrm>
            <a:off x="319822" y="2443447"/>
            <a:ext cx="3435350" cy="907415"/>
          </a:xfrm>
          <a:prstGeom prst="rect">
            <a:avLst/>
          </a:prstGeom>
        </p:spPr>
      </p:pic>
      <p:pic>
        <p:nvPicPr>
          <p:cNvPr id="5" name="Picture 4" descr="Chart&#10;&#10;Description automatically generated">
            <a:extLst>
              <a:ext uri="{FF2B5EF4-FFF2-40B4-BE49-F238E27FC236}">
                <a16:creationId xmlns:a16="http://schemas.microsoft.com/office/drawing/2014/main" id="{A425B635-B464-236C-C069-B81F111A5B1A}"/>
              </a:ext>
            </a:extLst>
          </p:cNvPr>
          <p:cNvPicPr>
            <a:picLocks noChangeAspect="1"/>
          </p:cNvPicPr>
          <p:nvPr/>
        </p:nvPicPr>
        <p:blipFill>
          <a:blip r:embed="rId5"/>
          <a:stretch>
            <a:fillRect/>
          </a:stretch>
        </p:blipFill>
        <p:spPr>
          <a:xfrm>
            <a:off x="319822" y="3507139"/>
            <a:ext cx="2444750" cy="1045845"/>
          </a:xfrm>
          <a:prstGeom prst="rect">
            <a:avLst/>
          </a:prstGeom>
        </p:spPr>
      </p:pic>
      <p:pic>
        <p:nvPicPr>
          <p:cNvPr id="7" name="Picture 6" descr="A picture containing diagram&#10;&#10;Description automatically generated">
            <a:extLst>
              <a:ext uri="{FF2B5EF4-FFF2-40B4-BE49-F238E27FC236}">
                <a16:creationId xmlns:a16="http://schemas.microsoft.com/office/drawing/2014/main" id="{288398AC-19B1-36AD-B01C-BFD453CA88FF}"/>
              </a:ext>
            </a:extLst>
          </p:cNvPr>
          <p:cNvPicPr>
            <a:picLocks noChangeAspect="1"/>
          </p:cNvPicPr>
          <p:nvPr/>
        </p:nvPicPr>
        <p:blipFill>
          <a:blip r:embed="rId6"/>
          <a:stretch>
            <a:fillRect/>
          </a:stretch>
        </p:blipFill>
        <p:spPr>
          <a:xfrm>
            <a:off x="319822" y="4814408"/>
            <a:ext cx="4294505" cy="1054735"/>
          </a:xfrm>
          <a:prstGeom prst="rect">
            <a:avLst/>
          </a:prstGeom>
        </p:spPr>
      </p:pic>
      <p:pic>
        <p:nvPicPr>
          <p:cNvPr id="8" name="Picture 7" descr="Shape, rectangle, polygon&#10;&#10;Description automatically generated">
            <a:extLst>
              <a:ext uri="{FF2B5EF4-FFF2-40B4-BE49-F238E27FC236}">
                <a16:creationId xmlns:a16="http://schemas.microsoft.com/office/drawing/2014/main" id="{A39E2C45-7EBC-0386-089A-16CED1454F83}"/>
              </a:ext>
            </a:extLst>
          </p:cNvPr>
          <p:cNvPicPr>
            <a:picLocks noChangeAspect="1"/>
          </p:cNvPicPr>
          <p:nvPr/>
        </p:nvPicPr>
        <p:blipFill>
          <a:blip r:embed="rId7"/>
          <a:stretch>
            <a:fillRect/>
          </a:stretch>
        </p:blipFill>
        <p:spPr>
          <a:xfrm>
            <a:off x="5977365" y="2443447"/>
            <a:ext cx="2451735" cy="1129665"/>
          </a:xfrm>
          <a:prstGeom prst="rect">
            <a:avLst/>
          </a:prstGeom>
        </p:spPr>
      </p:pic>
      <p:pic>
        <p:nvPicPr>
          <p:cNvPr id="9" name="Picture 8" descr="Chart, radar chart&#10;&#10;Description automatically generated">
            <a:extLst>
              <a:ext uri="{FF2B5EF4-FFF2-40B4-BE49-F238E27FC236}">
                <a16:creationId xmlns:a16="http://schemas.microsoft.com/office/drawing/2014/main" id="{0417AADD-B132-D901-0FA4-029872E3E57F}"/>
              </a:ext>
            </a:extLst>
          </p:cNvPr>
          <p:cNvPicPr>
            <a:picLocks noChangeAspect="1"/>
          </p:cNvPicPr>
          <p:nvPr/>
        </p:nvPicPr>
        <p:blipFill>
          <a:blip r:embed="rId8"/>
          <a:stretch>
            <a:fillRect/>
          </a:stretch>
        </p:blipFill>
        <p:spPr>
          <a:xfrm>
            <a:off x="5977365" y="3795970"/>
            <a:ext cx="1477645" cy="1068070"/>
          </a:xfrm>
          <a:prstGeom prst="rect">
            <a:avLst/>
          </a:prstGeom>
        </p:spPr>
      </p:pic>
      <p:pic>
        <p:nvPicPr>
          <p:cNvPr id="10" name="Picture 9" descr="Chart, radar chart&#10;&#10;Description automatically generated">
            <a:extLst>
              <a:ext uri="{FF2B5EF4-FFF2-40B4-BE49-F238E27FC236}">
                <a16:creationId xmlns:a16="http://schemas.microsoft.com/office/drawing/2014/main" id="{FF19B3DF-D507-B0C3-B0C2-CE89A74FC78F}"/>
              </a:ext>
            </a:extLst>
          </p:cNvPr>
          <p:cNvPicPr>
            <a:picLocks noChangeAspect="1"/>
          </p:cNvPicPr>
          <p:nvPr/>
        </p:nvPicPr>
        <p:blipFill>
          <a:blip r:embed="rId9"/>
          <a:stretch>
            <a:fillRect/>
          </a:stretch>
        </p:blipFill>
        <p:spPr>
          <a:xfrm>
            <a:off x="5957362" y="5125914"/>
            <a:ext cx="1517650" cy="955675"/>
          </a:xfrm>
          <a:prstGeom prst="rect">
            <a:avLst/>
          </a:prstGeom>
        </p:spPr>
      </p:pic>
      <p:pic>
        <p:nvPicPr>
          <p:cNvPr id="11" name="Picture 10" descr="Chart, radar chart, line chart&#10;&#10;Description automatically generated">
            <a:extLst>
              <a:ext uri="{FF2B5EF4-FFF2-40B4-BE49-F238E27FC236}">
                <a16:creationId xmlns:a16="http://schemas.microsoft.com/office/drawing/2014/main" id="{47637238-DDD2-778E-BAF8-1AC5D28C4EB6}"/>
              </a:ext>
            </a:extLst>
          </p:cNvPr>
          <p:cNvPicPr>
            <a:picLocks noChangeAspect="1"/>
          </p:cNvPicPr>
          <p:nvPr/>
        </p:nvPicPr>
        <p:blipFill>
          <a:blip r:embed="rId10"/>
          <a:stretch>
            <a:fillRect/>
          </a:stretch>
        </p:blipFill>
        <p:spPr>
          <a:xfrm>
            <a:off x="9399924" y="2500279"/>
            <a:ext cx="1528445" cy="1016000"/>
          </a:xfrm>
          <a:prstGeom prst="rect">
            <a:avLst/>
          </a:prstGeom>
        </p:spPr>
      </p:pic>
    </p:spTree>
    <p:extLst>
      <p:ext uri="{BB962C8B-B14F-4D97-AF65-F5344CB8AC3E}">
        <p14:creationId xmlns:p14="http://schemas.microsoft.com/office/powerpoint/2010/main" val="404773217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9">
            <a:extLst>
              <a:ext uri="{FF2B5EF4-FFF2-40B4-BE49-F238E27FC236}">
                <a16:creationId xmlns:a16="http://schemas.microsoft.com/office/drawing/2014/main" id="{6205255F-E4B4-464C-81FB-48B758D59887}"/>
              </a:ext>
            </a:extLst>
          </p:cNvPr>
          <p:cNvSpPr>
            <a:spLocks noChangeArrowheads="1"/>
          </p:cNvSpPr>
          <p:nvPr/>
        </p:nvSpPr>
        <p:spPr bwMode="auto">
          <a:xfrm>
            <a:off x="8250580" y="4850796"/>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14">
            <a:extLst>
              <a:ext uri="{FF2B5EF4-FFF2-40B4-BE49-F238E27FC236}">
                <a16:creationId xmlns:a16="http://schemas.microsoft.com/office/drawing/2014/main" id="{4D628192-ABBE-403D-BE09-7E79278D99B9}"/>
              </a:ext>
            </a:extLst>
          </p:cNvPr>
          <p:cNvSpPr>
            <a:spLocks noChangeArrowheads="1"/>
          </p:cNvSpPr>
          <p:nvPr/>
        </p:nvSpPr>
        <p:spPr bwMode="auto">
          <a:xfrm>
            <a:off x="706988" y="26998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6" name="Title 1">
            <a:extLst>
              <a:ext uri="{FF2B5EF4-FFF2-40B4-BE49-F238E27FC236}">
                <a16:creationId xmlns:a16="http://schemas.microsoft.com/office/drawing/2014/main" id="{8D5CAC44-F45B-47A7-AF37-80F8D0CD0013}"/>
              </a:ext>
            </a:extLst>
          </p:cNvPr>
          <p:cNvSpPr>
            <a:spLocks noGrp="1"/>
          </p:cNvSpPr>
          <p:nvPr>
            <p:ph type="ctrTitle"/>
          </p:nvPr>
        </p:nvSpPr>
        <p:spPr>
          <a:xfrm>
            <a:off x="3619892" y="269983"/>
            <a:ext cx="5495828" cy="621596"/>
          </a:xfrm>
        </p:spPr>
        <p:txBody>
          <a:bodyPr>
            <a:normAutofit fontScale="90000"/>
          </a:bodyPr>
          <a:lstStyle/>
          <a:p>
            <a:r>
              <a:rPr lang="en-US" sz="3600" b="1" u="sng">
                <a:latin typeface="+mn-lt"/>
              </a:rPr>
              <a:t>Electrons – Crystal Excitations</a:t>
            </a:r>
            <a:endParaRPr lang="en-US" b="1" u="sng">
              <a:latin typeface="+mn-lt"/>
            </a:endParaRPr>
          </a:p>
        </p:txBody>
      </p:sp>
      <p:sp>
        <p:nvSpPr>
          <p:cNvPr id="3" name="TextBox 2">
            <a:extLst>
              <a:ext uri="{FF2B5EF4-FFF2-40B4-BE49-F238E27FC236}">
                <a16:creationId xmlns:a16="http://schemas.microsoft.com/office/drawing/2014/main" id="{1ECE300F-0884-41B4-8C6D-D88C05F4C77E}"/>
              </a:ext>
            </a:extLst>
          </p:cNvPr>
          <p:cNvSpPr txBox="1"/>
          <p:nvPr/>
        </p:nvSpPr>
        <p:spPr>
          <a:xfrm>
            <a:off x="374959" y="1376993"/>
            <a:ext cx="7630706" cy="2492990"/>
          </a:xfrm>
          <a:prstGeom prst="rect">
            <a:avLst/>
          </a:prstGeom>
          <a:noFill/>
        </p:spPr>
        <p:txBody>
          <a:bodyPr wrap="square" rtlCol="0">
            <a:spAutoFit/>
          </a:bodyPr>
          <a:lstStyle/>
          <a:p>
            <a:pPr marL="0" marR="0">
              <a:spcBef>
                <a:spcPts val="0"/>
              </a:spcBef>
              <a:spcAft>
                <a:spcPts val="0"/>
              </a:spcAft>
            </a:pPr>
            <a:r>
              <a:rPr lang="en-US" sz="1600" b="1">
                <a:effectLst/>
                <a:latin typeface="Calibri" panose="020F0502020204030204" pitchFamily="34" charset="0"/>
                <a:ea typeface="Calibri" panose="020F0502020204030204" pitchFamily="34" charset="0"/>
                <a:cs typeface="Times New Roman" panose="02020603050405020304" pitchFamily="18" charset="0"/>
              </a:rPr>
              <a:t>Rare Earth metals</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r>
              <a:rPr lang="en-US" sz="1400">
                <a:effectLst/>
                <a:latin typeface="Calibri" panose="020F0502020204030204" pitchFamily="34" charset="0"/>
                <a:ea typeface="Calibri" panose="020F0502020204030204" pitchFamily="34" charset="0"/>
                <a:cs typeface="Times New Roman" panose="02020603050405020304" pitchFamily="18" charset="0"/>
              </a:rPr>
              <a:t>The Lanthanide metals comprise Group 3.  These have a valence configuration [NobleGas]ns</a:t>
            </a:r>
            <a:r>
              <a:rPr lang="en-US" sz="1400" baseline="30000">
                <a:effectLst/>
                <a:latin typeface="Calibri" panose="020F0502020204030204" pitchFamily="34" charset="0"/>
                <a:ea typeface="Calibri" panose="020F0502020204030204" pitchFamily="34" charset="0"/>
                <a:cs typeface="Times New Roman" panose="02020603050405020304" pitchFamily="18" charset="0"/>
              </a:rPr>
              <a:t>2</a:t>
            </a:r>
            <a:r>
              <a:rPr lang="en-US" sz="1400">
                <a:effectLst/>
                <a:latin typeface="Calibri" panose="020F0502020204030204" pitchFamily="34" charset="0"/>
                <a:ea typeface="Calibri" panose="020F0502020204030204" pitchFamily="34" charset="0"/>
                <a:cs typeface="Times New Roman" panose="02020603050405020304" pitchFamily="18" charset="0"/>
              </a:rPr>
              <a:t>(n-1)d</a:t>
            </a:r>
            <a:r>
              <a:rPr lang="en-US" sz="1400" baseline="30000">
                <a:effectLst/>
                <a:latin typeface="Calibri" panose="020F0502020204030204" pitchFamily="34" charset="0"/>
                <a:ea typeface="Calibri" panose="020F0502020204030204" pitchFamily="34" charset="0"/>
                <a:cs typeface="Times New Roman" panose="02020603050405020304" pitchFamily="18" charset="0"/>
              </a:rPr>
              <a:t>1</a:t>
            </a:r>
            <a:r>
              <a:rPr lang="en-US" sz="1400">
                <a:effectLst/>
                <a:latin typeface="Calibri" panose="020F0502020204030204" pitchFamily="34" charset="0"/>
                <a:ea typeface="Calibri" panose="020F0502020204030204" pitchFamily="34" charset="0"/>
                <a:cs typeface="Times New Roman" panose="02020603050405020304" pitchFamily="18" charset="0"/>
              </a:rPr>
              <a:t>(n-2)f</a:t>
            </a:r>
            <a:r>
              <a:rPr lang="en-US" sz="1400" baseline="30000">
                <a:effectLst/>
                <a:latin typeface="Calibri" panose="020F0502020204030204" pitchFamily="34" charset="0"/>
                <a:ea typeface="Calibri" panose="020F0502020204030204" pitchFamily="34" charset="0"/>
                <a:cs typeface="Times New Roman" panose="02020603050405020304" pitchFamily="18" charset="0"/>
              </a:rPr>
              <a:t>x</a:t>
            </a:r>
            <a:r>
              <a:rPr lang="en-US" sz="1400">
                <a:effectLst/>
                <a:latin typeface="Calibri" panose="020F0502020204030204" pitchFamily="34" charset="0"/>
                <a:ea typeface="Calibri" panose="020F0502020204030204" pitchFamily="34" charset="0"/>
                <a:cs typeface="Times New Roman" panose="02020603050405020304" pitchFamily="18" charset="0"/>
              </a:rPr>
              <a:t>.  And they mostly form hcp lattices.  Since we have a valence d and f band, we have a band structure that looks like the green, blue, and purple guys above.  </a:t>
            </a:r>
          </a:p>
          <a:p>
            <a:endParaRPr lang="en-US" sz="1400">
              <a:effectLst/>
              <a:latin typeface="Calibri" panose="020F0502020204030204" pitchFamily="34" charset="0"/>
              <a:ea typeface="Calibri" panose="020F0502020204030204" pitchFamily="34" charset="0"/>
              <a:cs typeface="Times New Roman" panose="02020603050405020304" pitchFamily="18" charset="0"/>
            </a:endParaRPr>
          </a:p>
          <a:p>
            <a:r>
              <a:rPr lang="en-US" sz="1400">
                <a:effectLst/>
                <a:latin typeface="Calibri" panose="020F0502020204030204" pitchFamily="34" charset="0"/>
                <a:ea typeface="Calibri" panose="020F0502020204030204" pitchFamily="34" charset="0"/>
                <a:cs typeface="Times New Roman" panose="02020603050405020304" pitchFamily="18" charset="0"/>
              </a:rPr>
              <a:t>The f-band valence electrons lie in the purple band region, which is pretty flat, and so doesn’t contribute to electron mobility, but does contribute to their magnetic properties.  Might seem weird that as you go right along the periodic table, we fill in more and more f’s, while the three ns</a:t>
            </a:r>
            <a:r>
              <a:rPr lang="en-US" sz="1400" baseline="30000">
                <a:effectLst/>
                <a:latin typeface="Calibri" panose="020F0502020204030204" pitchFamily="34" charset="0"/>
                <a:ea typeface="Calibri" panose="020F0502020204030204" pitchFamily="34" charset="0"/>
                <a:cs typeface="Times New Roman" panose="02020603050405020304" pitchFamily="18" charset="0"/>
              </a:rPr>
              <a:t>2</a:t>
            </a:r>
            <a:r>
              <a:rPr lang="en-US" sz="1400">
                <a:effectLst/>
                <a:latin typeface="Calibri" panose="020F0502020204030204" pitchFamily="34" charset="0"/>
                <a:ea typeface="Calibri" panose="020F0502020204030204" pitchFamily="34" charset="0"/>
                <a:cs typeface="Times New Roman" panose="02020603050405020304" pitchFamily="18" charset="0"/>
              </a:rPr>
              <a:t>(n-1)d</a:t>
            </a:r>
            <a:r>
              <a:rPr lang="en-US" sz="1400" baseline="30000">
                <a:effectLst/>
                <a:latin typeface="Calibri" panose="020F0502020204030204" pitchFamily="34" charset="0"/>
                <a:ea typeface="Calibri" panose="020F0502020204030204" pitchFamily="34" charset="0"/>
                <a:cs typeface="Times New Roman" panose="02020603050405020304" pitchFamily="18" charset="0"/>
              </a:rPr>
              <a:t>1</a:t>
            </a:r>
            <a:r>
              <a:rPr lang="en-US" sz="1400">
                <a:effectLst/>
                <a:latin typeface="Calibri" panose="020F0502020204030204" pitchFamily="34" charset="0"/>
                <a:ea typeface="Calibri" panose="020F0502020204030204" pitchFamily="34" charset="0"/>
                <a:cs typeface="Times New Roman" panose="02020603050405020304" pitchFamily="18" charset="0"/>
              </a:rPr>
              <a:t> electrons don’t drop down into the f-band.  But I </a:t>
            </a:r>
            <a:r>
              <a:rPr lang="en-US" sz="1400" i="1">
                <a:effectLst/>
                <a:latin typeface="Calibri" panose="020F0502020204030204" pitchFamily="34" charset="0"/>
                <a:ea typeface="Calibri" panose="020F0502020204030204" pitchFamily="34" charset="0"/>
                <a:cs typeface="Times New Roman" panose="02020603050405020304" pitchFamily="18" charset="0"/>
              </a:rPr>
              <a:t>think</a:t>
            </a:r>
            <a:r>
              <a:rPr lang="en-US" sz="1400">
                <a:effectLst/>
                <a:latin typeface="Calibri" panose="020F0502020204030204" pitchFamily="34" charset="0"/>
                <a:ea typeface="Calibri" panose="020F0502020204030204" pitchFamily="34" charset="0"/>
                <a:cs typeface="Times New Roman" panose="02020603050405020304" pitchFamily="18" charset="0"/>
              </a:rPr>
              <a:t> that for any given atom, the </a:t>
            </a:r>
            <a:r>
              <a:rPr lang="en-US" sz="1400" i="1">
                <a:effectLst/>
                <a:latin typeface="Calibri" panose="020F0502020204030204" pitchFamily="34" charset="0"/>
                <a:ea typeface="Calibri" panose="020F0502020204030204" pitchFamily="34" charset="0"/>
                <a:cs typeface="Times New Roman" panose="02020603050405020304" pitchFamily="18" charset="0"/>
              </a:rPr>
              <a:t>ultimately</a:t>
            </a:r>
            <a:r>
              <a:rPr lang="en-US" sz="1400">
                <a:effectLst/>
                <a:latin typeface="Calibri" panose="020F0502020204030204" pitchFamily="34" charset="0"/>
                <a:ea typeface="Calibri" panose="020F0502020204030204" pitchFamily="34" charset="0"/>
                <a:cs typeface="Times New Roman" panose="02020603050405020304" pitchFamily="18" charset="0"/>
              </a:rPr>
              <a:t> empty spaces within the f-band are actually higher energy than the three occupied ns</a:t>
            </a:r>
            <a:r>
              <a:rPr lang="en-US" sz="1400" baseline="30000">
                <a:effectLst/>
                <a:latin typeface="Calibri" panose="020F0502020204030204" pitchFamily="34" charset="0"/>
                <a:ea typeface="Calibri" panose="020F0502020204030204" pitchFamily="34" charset="0"/>
                <a:cs typeface="Times New Roman" panose="02020603050405020304" pitchFamily="18" charset="0"/>
              </a:rPr>
              <a:t>2</a:t>
            </a:r>
            <a:r>
              <a:rPr lang="en-US" sz="1400">
                <a:effectLst/>
                <a:latin typeface="Calibri" panose="020F0502020204030204" pitchFamily="34" charset="0"/>
                <a:ea typeface="Calibri" panose="020F0502020204030204" pitchFamily="34" charset="0"/>
                <a:cs typeface="Times New Roman" panose="02020603050405020304" pitchFamily="18" charset="0"/>
              </a:rPr>
              <a:t>(n-1)d</a:t>
            </a:r>
            <a:r>
              <a:rPr lang="en-US" sz="1400" baseline="30000">
                <a:effectLst/>
                <a:latin typeface="Calibri" panose="020F0502020204030204" pitchFamily="34" charset="0"/>
                <a:ea typeface="Calibri" panose="020F0502020204030204" pitchFamily="34" charset="0"/>
                <a:cs typeface="Times New Roman" panose="02020603050405020304" pitchFamily="18" charset="0"/>
              </a:rPr>
              <a:t>1</a:t>
            </a:r>
            <a:r>
              <a:rPr lang="en-US" sz="1400">
                <a:effectLst/>
                <a:latin typeface="Calibri" panose="020F0502020204030204" pitchFamily="34" charset="0"/>
                <a:ea typeface="Calibri" panose="020F0502020204030204" pitchFamily="34" charset="0"/>
                <a:cs typeface="Times New Roman" panose="02020603050405020304" pitchFamily="18" charset="0"/>
              </a:rPr>
              <a:t> levels.  Maybe this is why sometimes people draw f-band levels both above and below the s, d bands.  </a:t>
            </a:r>
          </a:p>
        </p:txBody>
      </p:sp>
      <p:pic>
        <p:nvPicPr>
          <p:cNvPr id="5" name="Picture 4">
            <a:extLst>
              <a:ext uri="{FF2B5EF4-FFF2-40B4-BE49-F238E27FC236}">
                <a16:creationId xmlns:a16="http://schemas.microsoft.com/office/drawing/2014/main" id="{19BF5E80-68FB-74B8-8C16-65B6EC8BB716}"/>
              </a:ext>
            </a:extLst>
          </p:cNvPr>
          <p:cNvPicPr>
            <a:picLocks noChangeAspect="1"/>
          </p:cNvPicPr>
          <p:nvPr/>
        </p:nvPicPr>
        <p:blipFill>
          <a:blip r:embed="rId2"/>
          <a:stretch>
            <a:fillRect/>
          </a:stretch>
        </p:blipFill>
        <p:spPr>
          <a:xfrm>
            <a:off x="8433230" y="1462028"/>
            <a:ext cx="3383811" cy="2407955"/>
          </a:xfrm>
          <a:prstGeom prst="rect">
            <a:avLst/>
          </a:prstGeom>
        </p:spPr>
      </p:pic>
    </p:spTree>
    <p:extLst>
      <p:ext uri="{BB962C8B-B14F-4D97-AF65-F5344CB8AC3E}">
        <p14:creationId xmlns:p14="http://schemas.microsoft.com/office/powerpoint/2010/main" val="242704068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3487917" y="102045"/>
            <a:ext cx="5524107" cy="621596"/>
          </a:xfrm>
        </p:spPr>
        <p:txBody>
          <a:bodyPr>
            <a:normAutofit fontScale="90000"/>
          </a:bodyPr>
          <a:lstStyle/>
          <a:p>
            <a:r>
              <a:rPr lang="en-US" sz="3600" b="1" u="sng">
                <a:latin typeface="+mn-lt"/>
              </a:rPr>
              <a:t>Electrons – Crystal Excitations</a:t>
            </a:r>
            <a:endParaRPr lang="en-US" b="1" u="sng">
              <a:latin typeface="+mn-lt"/>
            </a:endParaRPr>
          </a:p>
        </p:txBody>
      </p:sp>
      <p:sp>
        <p:nvSpPr>
          <p:cNvPr id="4" name="TextBox 3">
            <a:extLst>
              <a:ext uri="{FF2B5EF4-FFF2-40B4-BE49-F238E27FC236}">
                <a16:creationId xmlns:a16="http://schemas.microsoft.com/office/drawing/2014/main" id="{A7C675F6-9770-4C04-AC09-833D90C3E673}"/>
              </a:ext>
            </a:extLst>
          </p:cNvPr>
          <p:cNvSpPr txBox="1"/>
          <p:nvPr/>
        </p:nvSpPr>
        <p:spPr>
          <a:xfrm>
            <a:off x="421061" y="917013"/>
            <a:ext cx="7167516" cy="523220"/>
          </a:xfrm>
          <a:prstGeom prst="rect">
            <a:avLst/>
          </a:prstGeom>
          <a:noFill/>
        </p:spPr>
        <p:txBody>
          <a:bodyPr wrap="square" rtlCol="0">
            <a:spAutoFit/>
          </a:bodyPr>
          <a:lstStyle/>
          <a:p>
            <a:r>
              <a:rPr lang="en-US" sz="1400"/>
              <a:t>We calculated some wavefunctions earlier in the QM 1 folder.  But…taking reference to Bloch’s theorem, we can illustrate the wavefunctions as follows.  </a:t>
            </a:r>
          </a:p>
        </p:txBody>
      </p:sp>
      <p:sp>
        <p:nvSpPr>
          <p:cNvPr id="6" name="Rectangle 9">
            <a:extLst>
              <a:ext uri="{FF2B5EF4-FFF2-40B4-BE49-F238E27FC236}">
                <a16:creationId xmlns:a16="http://schemas.microsoft.com/office/drawing/2014/main" id="{6205255F-E4B4-464C-81FB-48B758D59887}"/>
              </a:ext>
            </a:extLst>
          </p:cNvPr>
          <p:cNvSpPr>
            <a:spLocks noChangeArrowheads="1"/>
          </p:cNvSpPr>
          <p:nvPr/>
        </p:nvSpPr>
        <p:spPr bwMode="auto">
          <a:xfrm>
            <a:off x="8250580" y="4850796"/>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20" name="Picture 19">
            <a:extLst>
              <a:ext uri="{FF2B5EF4-FFF2-40B4-BE49-F238E27FC236}">
                <a16:creationId xmlns:a16="http://schemas.microsoft.com/office/drawing/2014/main" id="{CAF87675-5A28-48F5-AE73-1E0C8806B8F4}"/>
              </a:ext>
            </a:extLst>
          </p:cNvPr>
          <p:cNvPicPr>
            <a:picLocks noChangeAspect="1"/>
          </p:cNvPicPr>
          <p:nvPr/>
        </p:nvPicPr>
        <p:blipFill>
          <a:blip r:embed="rId2"/>
          <a:stretch>
            <a:fillRect/>
          </a:stretch>
        </p:blipFill>
        <p:spPr>
          <a:xfrm>
            <a:off x="421061" y="1582647"/>
            <a:ext cx="7346626" cy="5041380"/>
          </a:xfrm>
          <a:prstGeom prst="rect">
            <a:avLst/>
          </a:prstGeom>
        </p:spPr>
      </p:pic>
      <p:sp>
        <p:nvSpPr>
          <p:cNvPr id="3" name="TextBox 2">
            <a:extLst>
              <a:ext uri="{FF2B5EF4-FFF2-40B4-BE49-F238E27FC236}">
                <a16:creationId xmlns:a16="http://schemas.microsoft.com/office/drawing/2014/main" id="{A6332AD8-86C0-4662-A769-93C87E075CC0}"/>
              </a:ext>
            </a:extLst>
          </p:cNvPr>
          <p:cNvSpPr txBox="1"/>
          <p:nvPr/>
        </p:nvSpPr>
        <p:spPr>
          <a:xfrm>
            <a:off x="8163612" y="1517711"/>
            <a:ext cx="3804868" cy="4616648"/>
          </a:xfrm>
          <a:prstGeom prst="rect">
            <a:avLst/>
          </a:prstGeom>
          <a:noFill/>
        </p:spPr>
        <p:txBody>
          <a:bodyPr wrap="square" rtlCol="0">
            <a:spAutoFit/>
          </a:bodyPr>
          <a:lstStyle/>
          <a:p>
            <a:r>
              <a:rPr lang="en-US" sz="1400"/>
              <a:t>So </a:t>
            </a:r>
            <a:r>
              <a:rPr lang="el-GR" sz="1400"/>
              <a:t>ψ</a:t>
            </a:r>
            <a:r>
              <a:rPr lang="en-US" sz="1400" baseline="-25000"/>
              <a:t>nk</a:t>
            </a:r>
            <a:r>
              <a:rPr lang="en-US" sz="1400"/>
              <a:t>(r) = u</a:t>
            </a:r>
            <a:r>
              <a:rPr lang="en-US" sz="1400" baseline="-25000"/>
              <a:t>nk</a:t>
            </a:r>
            <a:r>
              <a:rPr lang="en-US" sz="1400"/>
              <a:t>(r)e</a:t>
            </a:r>
            <a:r>
              <a:rPr lang="en-US" sz="1400" baseline="30000"/>
              <a:t>ikr</a:t>
            </a:r>
            <a:r>
              <a:rPr lang="en-US" sz="1400"/>
              <a:t>.  And we can make sense of it as like a gear rolling around along the lattice.</a:t>
            </a:r>
          </a:p>
          <a:p>
            <a:endParaRPr lang="en-US" sz="1400"/>
          </a:p>
          <a:p>
            <a:r>
              <a:rPr lang="en-US" sz="1400"/>
              <a:t>The e</a:t>
            </a:r>
            <a:r>
              <a:rPr lang="en-US" sz="1400" baseline="30000"/>
              <a:t>ikr</a:t>
            </a:r>
            <a:r>
              <a:rPr lang="en-US" sz="1400"/>
              <a:t> must be an element of the BZ, which ensures periodicity over the entire sample. k possibilities are k = 2</a:t>
            </a:r>
            <a:r>
              <a:rPr lang="el-GR" sz="1400"/>
              <a:t>π</a:t>
            </a:r>
            <a:r>
              <a:rPr lang="en-US" sz="1400"/>
              <a:t>/a, 2</a:t>
            </a:r>
            <a:r>
              <a:rPr lang="el-GR" sz="1400"/>
              <a:t>π</a:t>
            </a:r>
            <a:r>
              <a:rPr lang="en-US" sz="1400"/>
              <a:t>/2a, …, 2</a:t>
            </a:r>
            <a:r>
              <a:rPr lang="el-GR" sz="1400"/>
              <a:t>π</a:t>
            </a:r>
            <a:r>
              <a:rPr lang="en-US" sz="1400"/>
              <a:t>/L, which correspond to ‘wavengths’ </a:t>
            </a:r>
            <a:r>
              <a:rPr lang="el-GR" sz="1400"/>
              <a:t>λ</a:t>
            </a:r>
            <a:r>
              <a:rPr lang="en-US" sz="1400" baseline="-25000"/>
              <a:t>k</a:t>
            </a:r>
            <a:r>
              <a:rPr lang="en-US" sz="1400"/>
              <a:t> = a, 2a, 3a, …, L.  These are visually represented by the circumference of the gear – </a:t>
            </a:r>
            <a:r>
              <a:rPr lang="en-US" sz="1400" i="1"/>
              <a:t>L</a:t>
            </a:r>
            <a:r>
              <a:rPr lang="en-US" sz="1400"/>
              <a:t> at center(s), and </a:t>
            </a:r>
            <a:r>
              <a:rPr lang="en-US" sz="1400" i="1"/>
              <a:t>a</a:t>
            </a:r>
            <a:r>
              <a:rPr lang="en-US" sz="1400"/>
              <a:t> at ends.  </a:t>
            </a:r>
          </a:p>
          <a:p>
            <a:endParaRPr lang="en-US" sz="1400"/>
          </a:p>
          <a:p>
            <a:r>
              <a:rPr lang="en-US" sz="1400"/>
              <a:t>Then for each k, there is a part of the wavefunction, u</a:t>
            </a:r>
            <a:r>
              <a:rPr lang="en-US" sz="1400" baseline="-25000"/>
              <a:t>nk</a:t>
            </a:r>
            <a:r>
              <a:rPr lang="en-US" sz="1400"/>
              <a:t> that is periodic within the lattice spacing.  So its wavelength possibilities are </a:t>
            </a:r>
            <a:r>
              <a:rPr lang="el-GR" sz="1400"/>
              <a:t>λ</a:t>
            </a:r>
            <a:r>
              <a:rPr lang="en-US" sz="1400" baseline="-25000"/>
              <a:t>u</a:t>
            </a:r>
            <a:r>
              <a:rPr lang="en-US" sz="1400"/>
              <a:t> =  </a:t>
            </a:r>
            <a:r>
              <a:rPr lang="en-US" sz="1400" i="1"/>
              <a:t>a</a:t>
            </a:r>
            <a:r>
              <a:rPr lang="en-US" sz="1400"/>
              <a:t>, </a:t>
            </a:r>
            <a:r>
              <a:rPr lang="en-US" sz="1400" i="1"/>
              <a:t>a</a:t>
            </a:r>
            <a:r>
              <a:rPr lang="en-US" sz="1400"/>
              <a:t>/2, </a:t>
            </a:r>
            <a:r>
              <a:rPr lang="en-US" sz="1400" i="1"/>
              <a:t>a</a:t>
            </a:r>
            <a:r>
              <a:rPr lang="en-US" sz="1400"/>
              <a:t>/3, </a:t>
            </a:r>
            <a:r>
              <a:rPr lang="en-US" sz="1400" i="1"/>
              <a:t>a</a:t>
            </a:r>
            <a:r>
              <a:rPr lang="en-US" sz="1400"/>
              <a:t>/4, …., </a:t>
            </a:r>
            <a:r>
              <a:rPr lang="en-US" sz="1400" i="1"/>
              <a:t>a</a:t>
            </a:r>
            <a:r>
              <a:rPr lang="en-US" sz="1400"/>
              <a:t>/∞.  These are represented by the spikes on the wheels: one spike means </a:t>
            </a:r>
            <a:r>
              <a:rPr lang="en-US" sz="1400" i="1"/>
              <a:t>a</a:t>
            </a:r>
            <a:r>
              <a:rPr lang="en-US" sz="1400"/>
              <a:t>, two spikes means </a:t>
            </a:r>
            <a:r>
              <a:rPr lang="en-US" sz="1400" i="1"/>
              <a:t>a</a:t>
            </a:r>
            <a:r>
              <a:rPr lang="en-US" sz="1400"/>
              <a:t>/2, etc.  The largest wavelength corresponds to the ground state band, and next largest to the next highest band.  In general, as the inter-lattice wavelength decreases, the band increases.  </a:t>
            </a:r>
          </a:p>
        </p:txBody>
      </p:sp>
    </p:spTree>
    <p:extLst>
      <p:ext uri="{BB962C8B-B14F-4D97-AF65-F5344CB8AC3E}">
        <p14:creationId xmlns:p14="http://schemas.microsoft.com/office/powerpoint/2010/main" val="231903143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9">
            <a:extLst>
              <a:ext uri="{FF2B5EF4-FFF2-40B4-BE49-F238E27FC236}">
                <a16:creationId xmlns:a16="http://schemas.microsoft.com/office/drawing/2014/main" id="{6205255F-E4B4-464C-81FB-48B758D59887}"/>
              </a:ext>
            </a:extLst>
          </p:cNvPr>
          <p:cNvSpPr>
            <a:spLocks noChangeArrowheads="1"/>
          </p:cNvSpPr>
          <p:nvPr/>
        </p:nvSpPr>
        <p:spPr bwMode="auto">
          <a:xfrm>
            <a:off x="8250580" y="4850796"/>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14">
            <a:extLst>
              <a:ext uri="{FF2B5EF4-FFF2-40B4-BE49-F238E27FC236}">
                <a16:creationId xmlns:a16="http://schemas.microsoft.com/office/drawing/2014/main" id="{4D628192-ABBE-403D-BE09-7E79278D99B9}"/>
              </a:ext>
            </a:extLst>
          </p:cNvPr>
          <p:cNvSpPr>
            <a:spLocks noChangeArrowheads="1"/>
          </p:cNvSpPr>
          <p:nvPr/>
        </p:nvSpPr>
        <p:spPr bwMode="auto">
          <a:xfrm>
            <a:off x="706988" y="26998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22" name="Object 21">
            <a:extLst>
              <a:ext uri="{FF2B5EF4-FFF2-40B4-BE49-F238E27FC236}">
                <a16:creationId xmlns:a16="http://schemas.microsoft.com/office/drawing/2014/main" id="{A44E2E9F-1F0F-4E97-9197-AFC94333DAE1}"/>
              </a:ext>
            </a:extLst>
          </p:cNvPr>
          <p:cNvGraphicFramePr>
            <a:graphicFrameLocks noChangeAspect="1"/>
          </p:cNvGraphicFramePr>
          <p:nvPr>
            <p:extLst>
              <p:ext uri="{D42A27DB-BD31-4B8C-83A1-F6EECF244321}">
                <p14:modId xmlns:p14="http://schemas.microsoft.com/office/powerpoint/2010/main" val="1532353638"/>
              </p:ext>
            </p:extLst>
          </p:nvPr>
        </p:nvGraphicFramePr>
        <p:xfrm>
          <a:off x="6914475" y="2279418"/>
          <a:ext cx="3614738" cy="2036762"/>
        </p:xfrm>
        <a:graphic>
          <a:graphicData uri="http://schemas.openxmlformats.org/presentationml/2006/ole">
            <mc:AlternateContent xmlns:mc="http://schemas.openxmlformats.org/markup-compatibility/2006">
              <mc:Choice xmlns:v="urn:schemas-microsoft-com:vml" Requires="v">
                <p:oleObj name="Equation" r:id="rId2" imgW="2730240" imgH="1549080" progId="Equation.DSMT4">
                  <p:embed/>
                </p:oleObj>
              </mc:Choice>
              <mc:Fallback>
                <p:oleObj name="Equation" r:id="rId2" imgW="2730240" imgH="1549080" progId="Equation.DSMT4">
                  <p:embed/>
                  <p:pic>
                    <p:nvPicPr>
                      <p:cNvPr id="9" name="Object 8">
                        <a:extLst>
                          <a:ext uri="{FF2B5EF4-FFF2-40B4-BE49-F238E27FC236}">
                            <a16:creationId xmlns:a16="http://schemas.microsoft.com/office/drawing/2014/main" id="{68B1B593-0F37-4577-B604-B07820F57553}"/>
                          </a:ext>
                        </a:extLst>
                      </p:cNvPr>
                      <p:cNvPicPr>
                        <a:picLocks noChangeAspect="1" noChangeArrowheads="1"/>
                      </p:cNvPicPr>
                      <p:nvPr/>
                    </p:nvPicPr>
                    <p:blipFill>
                      <a:blip r:embed="rId3"/>
                      <a:srcRect/>
                      <a:stretch>
                        <a:fillRect/>
                      </a:stretch>
                    </p:blipFill>
                    <p:spPr bwMode="auto">
                      <a:xfrm>
                        <a:off x="6914475" y="2279418"/>
                        <a:ext cx="3614738" cy="2036762"/>
                      </a:xfrm>
                      <a:prstGeom prst="rect">
                        <a:avLst/>
                      </a:prstGeom>
                      <a:noFill/>
                    </p:spPr>
                  </p:pic>
                </p:oleObj>
              </mc:Fallback>
            </mc:AlternateContent>
          </a:graphicData>
        </a:graphic>
      </p:graphicFrame>
      <p:sp>
        <p:nvSpPr>
          <p:cNvPr id="23" name="TextBox 22">
            <a:extLst>
              <a:ext uri="{FF2B5EF4-FFF2-40B4-BE49-F238E27FC236}">
                <a16:creationId xmlns:a16="http://schemas.microsoft.com/office/drawing/2014/main" id="{85019E52-FC85-4EA1-98E8-6E7EA738AD93}"/>
              </a:ext>
            </a:extLst>
          </p:cNvPr>
          <p:cNvSpPr txBox="1"/>
          <p:nvPr/>
        </p:nvSpPr>
        <p:spPr>
          <a:xfrm>
            <a:off x="6889102" y="1597351"/>
            <a:ext cx="1581395" cy="553998"/>
          </a:xfrm>
          <a:prstGeom prst="rect">
            <a:avLst/>
          </a:prstGeom>
          <a:noFill/>
        </p:spPr>
        <p:txBody>
          <a:bodyPr wrap="none" rtlCol="0">
            <a:spAutoFit/>
          </a:bodyPr>
          <a:lstStyle/>
          <a:p>
            <a:r>
              <a:rPr lang="en-US" sz="1600" b="1"/>
              <a:t>Average velocity</a:t>
            </a:r>
          </a:p>
          <a:p>
            <a:r>
              <a:rPr lang="en-US" sz="1400"/>
              <a:t>So this is given by:</a:t>
            </a:r>
            <a:endParaRPr lang="en-US" sz="1200"/>
          </a:p>
        </p:txBody>
      </p:sp>
      <p:sp>
        <p:nvSpPr>
          <p:cNvPr id="24" name="TextBox 23">
            <a:extLst>
              <a:ext uri="{FF2B5EF4-FFF2-40B4-BE49-F238E27FC236}">
                <a16:creationId xmlns:a16="http://schemas.microsoft.com/office/drawing/2014/main" id="{FA3C3272-6243-46C2-B06E-69A0AF2E1E34}"/>
              </a:ext>
            </a:extLst>
          </p:cNvPr>
          <p:cNvSpPr txBox="1"/>
          <p:nvPr/>
        </p:nvSpPr>
        <p:spPr>
          <a:xfrm>
            <a:off x="6889102" y="4683690"/>
            <a:ext cx="5192664" cy="1384995"/>
          </a:xfrm>
          <a:prstGeom prst="rect">
            <a:avLst/>
          </a:prstGeom>
          <a:noFill/>
        </p:spPr>
        <p:txBody>
          <a:bodyPr wrap="square" rtlCol="0">
            <a:spAutoFit/>
          </a:bodyPr>
          <a:lstStyle/>
          <a:p>
            <a:r>
              <a:rPr lang="en-US" sz="1400"/>
              <a:t>Note this means the average velocity is zero at the local extrema and the band edges.  </a:t>
            </a:r>
          </a:p>
          <a:p>
            <a:endParaRPr lang="en-US" sz="1400"/>
          </a:p>
          <a:p>
            <a:r>
              <a:rPr lang="en-US" sz="1400"/>
              <a:t>Going back to the energy spectrum, we can say E = KE</a:t>
            </a:r>
            <a:r>
              <a:rPr lang="en-US" sz="1400" baseline="-25000"/>
              <a:t>cm</a:t>
            </a:r>
            <a:r>
              <a:rPr lang="en-US" sz="1400"/>
              <a:t> + KE</a:t>
            </a:r>
            <a:r>
              <a:rPr lang="en-US" sz="1400" baseline="-25000"/>
              <a:t>relative</a:t>
            </a:r>
            <a:r>
              <a:rPr lang="en-US" sz="1400"/>
              <a:t> + V</a:t>
            </a:r>
            <a:r>
              <a:rPr lang="en-US" sz="1400" baseline="-25000"/>
              <a:t>1c</a:t>
            </a:r>
            <a:r>
              <a:rPr lang="en-US" sz="1400"/>
              <a:t>.  KE</a:t>
            </a:r>
            <a:r>
              <a:rPr lang="en-US" sz="1400" baseline="-25000"/>
              <a:t>cm</a:t>
            </a:r>
            <a:r>
              <a:rPr lang="en-US" sz="1400"/>
              <a:t> is a directed KE which corresponds to  the average velocity above, while KE</a:t>
            </a:r>
            <a:r>
              <a:rPr lang="en-US" sz="1400" baseline="-25000"/>
              <a:t>relative</a:t>
            </a:r>
            <a:r>
              <a:rPr lang="en-US" sz="1400"/>
              <a:t> is a diffusive KE.  </a:t>
            </a:r>
          </a:p>
        </p:txBody>
      </p:sp>
      <p:sp>
        <p:nvSpPr>
          <p:cNvPr id="16" name="Title 1">
            <a:extLst>
              <a:ext uri="{FF2B5EF4-FFF2-40B4-BE49-F238E27FC236}">
                <a16:creationId xmlns:a16="http://schemas.microsoft.com/office/drawing/2014/main" id="{8D5CAC44-F45B-47A7-AF37-80F8D0CD0013}"/>
              </a:ext>
            </a:extLst>
          </p:cNvPr>
          <p:cNvSpPr>
            <a:spLocks noGrp="1"/>
          </p:cNvSpPr>
          <p:nvPr>
            <p:ph type="ctrTitle"/>
          </p:nvPr>
        </p:nvSpPr>
        <p:spPr>
          <a:xfrm>
            <a:off x="3619892" y="269983"/>
            <a:ext cx="5495828" cy="621596"/>
          </a:xfrm>
        </p:spPr>
        <p:txBody>
          <a:bodyPr>
            <a:normAutofit fontScale="90000"/>
          </a:bodyPr>
          <a:lstStyle/>
          <a:p>
            <a:r>
              <a:rPr lang="en-US" sz="3600" b="1" u="sng">
                <a:latin typeface="+mn-lt"/>
              </a:rPr>
              <a:t>Electrons – Crystal Excitations</a:t>
            </a:r>
            <a:endParaRPr lang="en-US" b="1" u="sng">
              <a:latin typeface="+mn-lt"/>
            </a:endParaRPr>
          </a:p>
        </p:txBody>
      </p:sp>
      <p:pic>
        <p:nvPicPr>
          <p:cNvPr id="2" name="Picture 1">
            <a:extLst>
              <a:ext uri="{FF2B5EF4-FFF2-40B4-BE49-F238E27FC236}">
                <a16:creationId xmlns:a16="http://schemas.microsoft.com/office/drawing/2014/main" id="{F58F1E7D-44A8-4C7D-9E86-3AD68F8EBA82}"/>
              </a:ext>
            </a:extLst>
          </p:cNvPr>
          <p:cNvPicPr>
            <a:picLocks noChangeAspect="1"/>
          </p:cNvPicPr>
          <p:nvPr/>
        </p:nvPicPr>
        <p:blipFill>
          <a:blip r:embed="rId4"/>
          <a:stretch>
            <a:fillRect/>
          </a:stretch>
        </p:blipFill>
        <p:spPr>
          <a:xfrm>
            <a:off x="362567" y="2244284"/>
            <a:ext cx="3153215" cy="2314898"/>
          </a:xfrm>
          <a:prstGeom prst="rect">
            <a:avLst/>
          </a:prstGeom>
        </p:spPr>
      </p:pic>
      <p:sp>
        <p:nvSpPr>
          <p:cNvPr id="3" name="TextBox 2">
            <a:extLst>
              <a:ext uri="{FF2B5EF4-FFF2-40B4-BE49-F238E27FC236}">
                <a16:creationId xmlns:a16="http://schemas.microsoft.com/office/drawing/2014/main" id="{1ECE300F-0884-41B4-8C6D-D88C05F4C77E}"/>
              </a:ext>
            </a:extLst>
          </p:cNvPr>
          <p:cNvSpPr txBox="1"/>
          <p:nvPr/>
        </p:nvSpPr>
        <p:spPr>
          <a:xfrm>
            <a:off x="498763" y="1319174"/>
            <a:ext cx="5734085" cy="738664"/>
          </a:xfrm>
          <a:prstGeom prst="rect">
            <a:avLst/>
          </a:prstGeom>
          <a:noFill/>
        </p:spPr>
        <p:txBody>
          <a:bodyPr wrap="square" rtlCol="0">
            <a:spAutoFit/>
          </a:bodyPr>
          <a:lstStyle/>
          <a:p>
            <a:r>
              <a:rPr lang="en-US" sz="1400"/>
              <a:t>The energy spectra should have a periodic band structure.  Typically it will have a rough parabolic shape, and within the paraboloid approximation, we can extract a few properties.  </a:t>
            </a:r>
          </a:p>
        </p:txBody>
      </p:sp>
      <p:graphicFrame>
        <p:nvGraphicFramePr>
          <p:cNvPr id="4" name="Object 3">
            <a:extLst>
              <a:ext uri="{FF2B5EF4-FFF2-40B4-BE49-F238E27FC236}">
                <a16:creationId xmlns:a16="http://schemas.microsoft.com/office/drawing/2014/main" id="{E518D335-6139-43F4-B9E7-888582B684BE}"/>
              </a:ext>
            </a:extLst>
          </p:cNvPr>
          <p:cNvGraphicFramePr>
            <a:graphicFrameLocks noChangeAspect="1"/>
          </p:cNvGraphicFramePr>
          <p:nvPr>
            <p:extLst>
              <p:ext uri="{D42A27DB-BD31-4B8C-83A1-F6EECF244321}">
                <p14:modId xmlns:p14="http://schemas.microsoft.com/office/powerpoint/2010/main" val="1266719653"/>
              </p:ext>
            </p:extLst>
          </p:nvPr>
        </p:nvGraphicFramePr>
        <p:xfrm>
          <a:off x="498764" y="4951742"/>
          <a:ext cx="3574472" cy="1476742"/>
        </p:xfrm>
        <a:graphic>
          <a:graphicData uri="http://schemas.openxmlformats.org/presentationml/2006/ole">
            <mc:AlternateContent xmlns:mc="http://schemas.openxmlformats.org/markup-compatibility/2006">
              <mc:Choice xmlns:v="urn:schemas-microsoft-com:vml" Requires="v">
                <p:oleObj name="Equation" r:id="rId5" imgW="2997141" imgH="1238095" progId="Equation.DSMT4">
                  <p:embed/>
                </p:oleObj>
              </mc:Choice>
              <mc:Fallback>
                <p:oleObj name="Equation" r:id="rId5" imgW="2997141" imgH="1238095" progId="Equation.DSMT4">
                  <p:embed/>
                  <p:pic>
                    <p:nvPicPr>
                      <p:cNvPr id="0" name=""/>
                      <p:cNvPicPr/>
                      <p:nvPr/>
                    </p:nvPicPr>
                    <p:blipFill>
                      <a:blip r:embed="rId6"/>
                      <a:stretch>
                        <a:fillRect/>
                      </a:stretch>
                    </p:blipFill>
                    <p:spPr>
                      <a:xfrm>
                        <a:off x="498764" y="4951742"/>
                        <a:ext cx="3574472" cy="1476742"/>
                      </a:xfrm>
                      <a:prstGeom prst="rect">
                        <a:avLst/>
                      </a:prstGeom>
                    </p:spPr>
                  </p:pic>
                </p:oleObj>
              </mc:Fallback>
            </mc:AlternateContent>
          </a:graphicData>
        </a:graphic>
      </p:graphicFrame>
      <p:grpSp>
        <p:nvGrpSpPr>
          <p:cNvPr id="9" name="Group 8">
            <a:extLst>
              <a:ext uri="{FF2B5EF4-FFF2-40B4-BE49-F238E27FC236}">
                <a16:creationId xmlns:a16="http://schemas.microsoft.com/office/drawing/2014/main" id="{45D922F2-374E-4FCB-9299-10063D75B6B8}"/>
              </a:ext>
            </a:extLst>
          </p:cNvPr>
          <p:cNvGrpSpPr/>
          <p:nvPr/>
        </p:nvGrpSpPr>
        <p:grpSpPr>
          <a:xfrm rot="1680678">
            <a:off x="1580064" y="6204876"/>
            <a:ext cx="912240" cy="426960"/>
            <a:chOff x="1724975" y="6179702"/>
            <a:chExt cx="912240" cy="426960"/>
          </a:xfrm>
        </p:grpSpPr>
        <mc:AlternateContent xmlns:mc="http://schemas.openxmlformats.org/markup-compatibility/2006" xmlns:p14="http://schemas.microsoft.com/office/powerpoint/2010/main">
          <mc:Choice Requires="p14">
            <p:contentPart p14:bwMode="auto" r:id="rId7">
              <p14:nvContentPartPr>
                <p14:cNvPr id="5" name="Ink 4">
                  <a:extLst>
                    <a:ext uri="{FF2B5EF4-FFF2-40B4-BE49-F238E27FC236}">
                      <a16:creationId xmlns:a16="http://schemas.microsoft.com/office/drawing/2014/main" id="{CD82F6A8-5C63-443A-9161-7B2F7975F995}"/>
                    </a:ext>
                  </a:extLst>
                </p14:cNvPr>
                <p14:cNvContentPartPr/>
                <p14:nvPr/>
              </p14:nvContentPartPr>
              <p14:xfrm>
                <a:off x="1724975" y="6280502"/>
                <a:ext cx="428400" cy="326160"/>
              </p14:xfrm>
            </p:contentPart>
          </mc:Choice>
          <mc:Fallback xmlns="">
            <p:pic>
              <p:nvPicPr>
                <p:cNvPr id="5" name="Ink 4">
                  <a:extLst>
                    <a:ext uri="{FF2B5EF4-FFF2-40B4-BE49-F238E27FC236}">
                      <a16:creationId xmlns:a16="http://schemas.microsoft.com/office/drawing/2014/main" id="{CD82F6A8-5C63-443A-9161-7B2F7975F995}"/>
                    </a:ext>
                  </a:extLst>
                </p:cNvPr>
                <p:cNvPicPr/>
                <p:nvPr/>
              </p:nvPicPr>
              <p:blipFill>
                <a:blip r:embed="rId9"/>
                <a:stretch>
                  <a:fillRect/>
                </a:stretch>
              </p:blipFill>
              <p:spPr>
                <a:xfrm>
                  <a:off x="1715975" y="6271502"/>
                  <a:ext cx="446040" cy="34380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7" name="Ink 6">
                  <a:extLst>
                    <a:ext uri="{FF2B5EF4-FFF2-40B4-BE49-F238E27FC236}">
                      <a16:creationId xmlns:a16="http://schemas.microsoft.com/office/drawing/2014/main" id="{6B6DA044-6DE2-4A9E-96AF-54B02B5224E2}"/>
                    </a:ext>
                  </a:extLst>
                </p14:cNvPr>
                <p14:cNvContentPartPr/>
                <p14:nvPr/>
              </p14:nvContentPartPr>
              <p14:xfrm>
                <a:off x="2031695" y="6179702"/>
                <a:ext cx="605520" cy="213480"/>
              </p14:xfrm>
            </p:contentPart>
          </mc:Choice>
          <mc:Fallback xmlns="">
            <p:pic>
              <p:nvPicPr>
                <p:cNvPr id="7" name="Ink 6">
                  <a:extLst>
                    <a:ext uri="{FF2B5EF4-FFF2-40B4-BE49-F238E27FC236}">
                      <a16:creationId xmlns:a16="http://schemas.microsoft.com/office/drawing/2014/main" id="{6B6DA044-6DE2-4A9E-96AF-54B02B5224E2}"/>
                    </a:ext>
                  </a:extLst>
                </p:cNvPr>
                <p:cNvPicPr/>
                <p:nvPr/>
              </p:nvPicPr>
              <p:blipFill>
                <a:blip r:embed="rId11"/>
                <a:stretch>
                  <a:fillRect/>
                </a:stretch>
              </p:blipFill>
              <p:spPr>
                <a:xfrm>
                  <a:off x="2022695" y="6171062"/>
                  <a:ext cx="623160" cy="231120"/>
                </a:xfrm>
                <a:prstGeom prst="rect">
                  <a:avLst/>
                </a:prstGeom>
              </p:spPr>
            </p:pic>
          </mc:Fallback>
        </mc:AlternateContent>
      </p:grpSp>
      <p:sp>
        <p:nvSpPr>
          <p:cNvPr id="10" name="TextBox 9">
            <a:extLst>
              <a:ext uri="{FF2B5EF4-FFF2-40B4-BE49-F238E27FC236}">
                <a16:creationId xmlns:a16="http://schemas.microsoft.com/office/drawing/2014/main" id="{5626550A-80ED-4BE2-9536-8C28733ECF32}"/>
              </a:ext>
            </a:extLst>
          </p:cNvPr>
          <p:cNvSpPr txBox="1"/>
          <p:nvPr/>
        </p:nvSpPr>
        <p:spPr>
          <a:xfrm>
            <a:off x="2706773" y="6087625"/>
            <a:ext cx="2774396" cy="523220"/>
          </a:xfrm>
          <a:prstGeom prst="rect">
            <a:avLst/>
          </a:prstGeom>
          <a:noFill/>
        </p:spPr>
        <p:txBody>
          <a:bodyPr wrap="square" rtlCol="0">
            <a:spAutoFit/>
          </a:bodyPr>
          <a:lstStyle/>
          <a:p>
            <a:r>
              <a:rPr lang="en-US" sz="1400"/>
              <a:t>effective mass tensor, which is just a scalar, m</a:t>
            </a:r>
            <a:r>
              <a:rPr lang="en-US" sz="1400" baseline="30000"/>
              <a:t>*</a:t>
            </a:r>
            <a:r>
              <a:rPr lang="en-US" sz="1400"/>
              <a:t>, if system isotropic.</a:t>
            </a:r>
          </a:p>
        </p:txBody>
      </p:sp>
    </p:spTree>
    <p:extLst>
      <p:ext uri="{BB962C8B-B14F-4D97-AF65-F5344CB8AC3E}">
        <p14:creationId xmlns:p14="http://schemas.microsoft.com/office/powerpoint/2010/main" val="286672820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9">
            <a:extLst>
              <a:ext uri="{FF2B5EF4-FFF2-40B4-BE49-F238E27FC236}">
                <a16:creationId xmlns:a16="http://schemas.microsoft.com/office/drawing/2014/main" id="{6205255F-E4B4-464C-81FB-48B758D59887}"/>
              </a:ext>
            </a:extLst>
          </p:cNvPr>
          <p:cNvSpPr>
            <a:spLocks noChangeArrowheads="1"/>
          </p:cNvSpPr>
          <p:nvPr/>
        </p:nvSpPr>
        <p:spPr bwMode="auto">
          <a:xfrm>
            <a:off x="8250580" y="4850796"/>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6" name="Object 15">
            <a:extLst>
              <a:ext uri="{FF2B5EF4-FFF2-40B4-BE49-F238E27FC236}">
                <a16:creationId xmlns:a16="http://schemas.microsoft.com/office/drawing/2014/main" id="{57B02BCD-26A4-449B-8FFD-62371D382454}"/>
              </a:ext>
            </a:extLst>
          </p:cNvPr>
          <p:cNvGraphicFramePr>
            <a:graphicFrameLocks noChangeAspect="1"/>
          </p:cNvGraphicFramePr>
          <p:nvPr>
            <p:extLst>
              <p:ext uri="{D42A27DB-BD31-4B8C-83A1-F6EECF244321}">
                <p14:modId xmlns:p14="http://schemas.microsoft.com/office/powerpoint/2010/main" val="1890692986"/>
              </p:ext>
            </p:extLst>
          </p:nvPr>
        </p:nvGraphicFramePr>
        <p:xfrm>
          <a:off x="424721" y="5018465"/>
          <a:ext cx="2663101" cy="1123802"/>
        </p:xfrm>
        <a:graphic>
          <a:graphicData uri="http://schemas.openxmlformats.org/presentationml/2006/ole">
            <mc:AlternateContent xmlns:mc="http://schemas.openxmlformats.org/markup-compatibility/2006">
              <mc:Choice xmlns:v="urn:schemas-microsoft-com:vml" Requires="v">
                <p:oleObj name="Bitmap Image" r:id="rId2" imgW="3207960" imgH="2072520" progId="Paint.Picture">
                  <p:embed/>
                </p:oleObj>
              </mc:Choice>
              <mc:Fallback>
                <p:oleObj name="Bitmap Image" r:id="rId2" imgW="3207960" imgH="2072520" progId="Paint.Picture">
                  <p:embed/>
                  <p:pic>
                    <p:nvPicPr>
                      <p:cNvPr id="0" name="Object 359"/>
                      <p:cNvPicPr>
                        <a:picLocks noChangeAspect="1" noChangeArrowheads="1"/>
                      </p:cNvPicPr>
                      <p:nvPr/>
                    </p:nvPicPr>
                    <p:blipFill>
                      <a:blip r:embed="rId3"/>
                      <a:srcRect l="6151" t="8588" r="13440" b="39307"/>
                      <a:stretch>
                        <a:fillRect/>
                      </a:stretch>
                    </p:blipFill>
                    <p:spPr bwMode="auto">
                      <a:xfrm>
                        <a:off x="424721" y="5018465"/>
                        <a:ext cx="2663101" cy="1123802"/>
                      </a:xfrm>
                      <a:prstGeom prst="rect">
                        <a:avLst/>
                      </a:prstGeom>
                      <a:noFill/>
                    </p:spPr>
                  </p:pic>
                </p:oleObj>
              </mc:Fallback>
            </mc:AlternateContent>
          </a:graphicData>
        </a:graphic>
      </p:graphicFrame>
      <p:graphicFrame>
        <p:nvGraphicFramePr>
          <p:cNvPr id="29" name="Object 28">
            <a:extLst>
              <a:ext uri="{FF2B5EF4-FFF2-40B4-BE49-F238E27FC236}">
                <a16:creationId xmlns:a16="http://schemas.microsoft.com/office/drawing/2014/main" id="{027CEF35-A179-4A6B-89FD-048FBBC835B6}"/>
              </a:ext>
            </a:extLst>
          </p:cNvPr>
          <p:cNvGraphicFramePr>
            <a:graphicFrameLocks noChangeAspect="1"/>
          </p:cNvGraphicFramePr>
          <p:nvPr>
            <p:extLst>
              <p:ext uri="{D42A27DB-BD31-4B8C-83A1-F6EECF244321}">
                <p14:modId xmlns:p14="http://schemas.microsoft.com/office/powerpoint/2010/main" val="1000340194"/>
              </p:ext>
            </p:extLst>
          </p:nvPr>
        </p:nvGraphicFramePr>
        <p:xfrm>
          <a:off x="3682769" y="5031186"/>
          <a:ext cx="2652530" cy="1123802"/>
        </p:xfrm>
        <a:graphic>
          <a:graphicData uri="http://schemas.openxmlformats.org/presentationml/2006/ole">
            <mc:AlternateContent xmlns:mc="http://schemas.openxmlformats.org/markup-compatibility/2006">
              <mc:Choice xmlns:v="urn:schemas-microsoft-com:vml" Requires="v">
                <p:oleObj name="Bitmap Image" r:id="rId4" imgW="3207960" imgH="2072520" progId="Paint.Picture">
                  <p:embed/>
                </p:oleObj>
              </mc:Choice>
              <mc:Fallback>
                <p:oleObj name="Bitmap Image" r:id="rId4" imgW="3207960" imgH="2072520" progId="Paint.Picture">
                  <p:embed/>
                  <p:pic>
                    <p:nvPicPr>
                      <p:cNvPr id="0" name="Object 361"/>
                      <p:cNvPicPr>
                        <a:picLocks noChangeAspect="1" noChangeArrowheads="1"/>
                      </p:cNvPicPr>
                      <p:nvPr/>
                    </p:nvPicPr>
                    <p:blipFill>
                      <a:blip r:embed="rId5"/>
                      <a:srcRect l="4291" t="12747" r="22243" b="38391"/>
                      <a:stretch>
                        <a:fillRect/>
                      </a:stretch>
                    </p:blipFill>
                    <p:spPr bwMode="auto">
                      <a:xfrm>
                        <a:off x="3682769" y="5031186"/>
                        <a:ext cx="2652530" cy="1123802"/>
                      </a:xfrm>
                      <a:prstGeom prst="rect">
                        <a:avLst/>
                      </a:prstGeom>
                      <a:noFill/>
                    </p:spPr>
                  </p:pic>
                </p:oleObj>
              </mc:Fallback>
            </mc:AlternateContent>
          </a:graphicData>
        </a:graphic>
      </p:graphicFrame>
      <p:sp>
        <p:nvSpPr>
          <p:cNvPr id="30" name="TextBox 29">
            <a:extLst>
              <a:ext uri="{FF2B5EF4-FFF2-40B4-BE49-F238E27FC236}">
                <a16:creationId xmlns:a16="http://schemas.microsoft.com/office/drawing/2014/main" id="{04E40BDA-0052-42F6-BE28-24F453239A26}"/>
              </a:ext>
            </a:extLst>
          </p:cNvPr>
          <p:cNvSpPr txBox="1"/>
          <p:nvPr/>
        </p:nvSpPr>
        <p:spPr>
          <a:xfrm>
            <a:off x="407580" y="4045983"/>
            <a:ext cx="7586350" cy="738664"/>
          </a:xfrm>
          <a:prstGeom prst="rect">
            <a:avLst/>
          </a:prstGeom>
          <a:noFill/>
        </p:spPr>
        <p:txBody>
          <a:bodyPr wrap="square" rtlCol="0">
            <a:spAutoFit/>
          </a:bodyPr>
          <a:lstStyle/>
          <a:p>
            <a:r>
              <a:rPr lang="en-US" sz="1400"/>
              <a:t>1D and 3D d.o.s. are displayed below, through the entire BZ.  We can expect the free particle density of states to be valid near the band edges, since the spectrum can be well approximated by a quadratic function there.  </a:t>
            </a:r>
          </a:p>
        </p:txBody>
      </p:sp>
      <p:sp>
        <p:nvSpPr>
          <p:cNvPr id="14" name="Title 1">
            <a:extLst>
              <a:ext uri="{FF2B5EF4-FFF2-40B4-BE49-F238E27FC236}">
                <a16:creationId xmlns:a16="http://schemas.microsoft.com/office/drawing/2014/main" id="{3397F9FC-D6E2-4F24-90BC-23BBFFD54A8E}"/>
              </a:ext>
            </a:extLst>
          </p:cNvPr>
          <p:cNvSpPr txBox="1">
            <a:spLocks/>
          </p:cNvSpPr>
          <p:nvPr/>
        </p:nvSpPr>
        <p:spPr>
          <a:xfrm>
            <a:off x="3129956" y="112238"/>
            <a:ext cx="5109328" cy="621596"/>
          </a:xfrm>
          <a:prstGeom prst="rect">
            <a:avLst/>
          </a:prstGeom>
        </p:spPr>
        <p:txBody>
          <a:bodyPr vert="horz" lIns="91440" tIns="45720" rIns="91440" bIns="45720" rtlCol="0" anchor="b">
            <a:normAutofit fontScale="85000"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3600" b="1" u="sng">
                <a:latin typeface="+mn-lt"/>
              </a:rPr>
              <a:t>Electrons – Crystal Excitations</a:t>
            </a:r>
            <a:endParaRPr lang="en-US" b="1" u="sng">
              <a:latin typeface="+mn-lt"/>
            </a:endParaRPr>
          </a:p>
        </p:txBody>
      </p:sp>
      <p:sp>
        <p:nvSpPr>
          <p:cNvPr id="13" name="Rectangle 12">
            <a:extLst>
              <a:ext uri="{FF2B5EF4-FFF2-40B4-BE49-F238E27FC236}">
                <a16:creationId xmlns:a16="http://schemas.microsoft.com/office/drawing/2014/main" id="{82694C94-131E-4294-89E0-B247E8D23CB0}"/>
              </a:ext>
            </a:extLst>
          </p:cNvPr>
          <p:cNvSpPr/>
          <p:nvPr/>
        </p:nvSpPr>
        <p:spPr>
          <a:xfrm>
            <a:off x="424721" y="956876"/>
            <a:ext cx="5410471" cy="1250407"/>
          </a:xfrm>
          <a:prstGeom prst="rect">
            <a:avLst/>
          </a:prstGeom>
        </p:spPr>
        <p:txBody>
          <a:bodyPr wrap="square">
            <a:spAutoFit/>
          </a:bodyPr>
          <a:lstStyle/>
          <a:p>
            <a:r>
              <a:rPr lang="en-US" sz="1600" b="1">
                <a:latin typeface="Calibri" panose="020F0502020204030204" pitchFamily="34" charset="0"/>
                <a:ea typeface="Times New Roman" panose="02020603050405020304" pitchFamily="18" charset="0"/>
                <a:cs typeface="Times New Roman" panose="02020603050405020304" pitchFamily="18" charset="0"/>
              </a:rPr>
              <a:t>Density of States</a:t>
            </a:r>
            <a:endParaRPr lang="en-US" sz="1600">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r>
              <a:rPr lang="en-US" sz="1400">
                <a:latin typeface="Calibri" panose="020F0502020204030204" pitchFamily="34" charset="0"/>
                <a:ea typeface="Times New Roman" panose="02020603050405020304" pitchFamily="18" charset="0"/>
                <a:cs typeface="Times New Roman" panose="02020603050405020304" pitchFamily="18" charset="0"/>
              </a:rPr>
              <a:t>Now consider the density of states, which is indirectly important for transport, because closer the energy level spacing is, the easier it is to transition into those states.  The density of states (per unit volume) per band is given below.  An alternate formulation is to the right:</a:t>
            </a:r>
            <a:endParaRPr lang="en-US" sz="1400">
              <a:latin typeface="Calibri" panose="020F0502020204030204" pitchFamily="34" charset="0"/>
              <a:ea typeface="Calibri" panose="020F0502020204030204" pitchFamily="34" charset="0"/>
              <a:cs typeface="Times New Roman" panose="02020603050405020304" pitchFamily="18" charset="0"/>
            </a:endParaRPr>
          </a:p>
        </p:txBody>
      </p:sp>
      <p:graphicFrame>
        <p:nvGraphicFramePr>
          <p:cNvPr id="15" name="Object 14">
            <a:extLst>
              <a:ext uri="{FF2B5EF4-FFF2-40B4-BE49-F238E27FC236}">
                <a16:creationId xmlns:a16="http://schemas.microsoft.com/office/drawing/2014/main" id="{24F69F7F-D270-4907-9AC1-0D3D3E0FC655}"/>
              </a:ext>
            </a:extLst>
          </p:cNvPr>
          <p:cNvGraphicFramePr>
            <a:graphicFrameLocks noChangeAspect="1"/>
          </p:cNvGraphicFramePr>
          <p:nvPr>
            <p:extLst>
              <p:ext uri="{D42A27DB-BD31-4B8C-83A1-F6EECF244321}">
                <p14:modId xmlns:p14="http://schemas.microsoft.com/office/powerpoint/2010/main" val="2620414819"/>
              </p:ext>
            </p:extLst>
          </p:nvPr>
        </p:nvGraphicFramePr>
        <p:xfrm>
          <a:off x="490469" y="2248396"/>
          <a:ext cx="2695575" cy="644525"/>
        </p:xfrm>
        <a:graphic>
          <a:graphicData uri="http://schemas.openxmlformats.org/presentationml/2006/ole">
            <mc:AlternateContent xmlns:mc="http://schemas.openxmlformats.org/markup-compatibility/2006">
              <mc:Choice xmlns:v="urn:schemas-microsoft-com:vml" Requires="v">
                <p:oleObj name="Equation" r:id="rId6" imgW="1841400" imgH="457200" progId="Equation.DSMT4">
                  <p:embed/>
                </p:oleObj>
              </mc:Choice>
              <mc:Fallback>
                <p:oleObj name="Equation" r:id="rId6" imgW="1841400" imgH="457200" progId="Equation.DSMT4">
                  <p:embed/>
                  <p:pic>
                    <p:nvPicPr>
                      <p:cNvPr id="13" name="Object 12">
                        <a:extLst>
                          <a:ext uri="{FF2B5EF4-FFF2-40B4-BE49-F238E27FC236}">
                            <a16:creationId xmlns:a16="http://schemas.microsoft.com/office/drawing/2014/main" id="{2165709C-0A99-47BF-9AC4-CD16FFBFE4E7}"/>
                          </a:ext>
                        </a:extLst>
                      </p:cNvPr>
                      <p:cNvPicPr>
                        <a:picLocks noChangeAspect="1" noChangeArrowheads="1"/>
                      </p:cNvPicPr>
                      <p:nvPr/>
                    </p:nvPicPr>
                    <p:blipFill>
                      <a:blip r:embed="rId7"/>
                      <a:srcRect/>
                      <a:stretch>
                        <a:fillRect/>
                      </a:stretch>
                    </p:blipFill>
                    <p:spPr bwMode="auto">
                      <a:xfrm>
                        <a:off x="490469" y="2248396"/>
                        <a:ext cx="2695575" cy="644525"/>
                      </a:xfrm>
                      <a:prstGeom prst="rect">
                        <a:avLst/>
                      </a:prstGeom>
                      <a:noFill/>
                    </p:spPr>
                  </p:pic>
                </p:oleObj>
              </mc:Fallback>
            </mc:AlternateContent>
          </a:graphicData>
        </a:graphic>
      </p:graphicFrame>
      <p:graphicFrame>
        <p:nvGraphicFramePr>
          <p:cNvPr id="17" name="Object 16">
            <a:extLst>
              <a:ext uri="{FF2B5EF4-FFF2-40B4-BE49-F238E27FC236}">
                <a16:creationId xmlns:a16="http://schemas.microsoft.com/office/drawing/2014/main" id="{4FC3441C-B3B5-4088-AD97-AFDA434D9BAD}"/>
              </a:ext>
            </a:extLst>
          </p:cNvPr>
          <p:cNvGraphicFramePr>
            <a:graphicFrameLocks noChangeAspect="1"/>
          </p:cNvGraphicFramePr>
          <p:nvPr>
            <p:extLst>
              <p:ext uri="{D42A27DB-BD31-4B8C-83A1-F6EECF244321}">
                <p14:modId xmlns:p14="http://schemas.microsoft.com/office/powerpoint/2010/main" val="1925422789"/>
              </p:ext>
            </p:extLst>
          </p:nvPr>
        </p:nvGraphicFramePr>
        <p:xfrm>
          <a:off x="6410227" y="1018475"/>
          <a:ext cx="2522538" cy="2073275"/>
        </p:xfrm>
        <a:graphic>
          <a:graphicData uri="http://schemas.openxmlformats.org/presentationml/2006/ole">
            <mc:AlternateContent xmlns:mc="http://schemas.openxmlformats.org/markup-compatibility/2006">
              <mc:Choice xmlns:v="urn:schemas-microsoft-com:vml" Requires="v">
                <p:oleObj name="Bitmap Image" r:id="rId8" imgW="3086531" imgH="2276793" progId="Paint.Picture">
                  <p:embed/>
                </p:oleObj>
              </mc:Choice>
              <mc:Fallback>
                <p:oleObj name="Bitmap Image" r:id="rId8" imgW="3086531" imgH="2276793" progId="Paint.Picture">
                  <p:embed/>
                  <p:pic>
                    <p:nvPicPr>
                      <p:cNvPr id="15" name="Object 14">
                        <a:extLst>
                          <a:ext uri="{FF2B5EF4-FFF2-40B4-BE49-F238E27FC236}">
                            <a16:creationId xmlns:a16="http://schemas.microsoft.com/office/drawing/2014/main" id="{F55728AB-C6D2-48DF-A3D8-76C345F9D839}"/>
                          </a:ext>
                        </a:extLst>
                      </p:cNvPr>
                      <p:cNvPicPr>
                        <a:picLocks noChangeAspect="1" noChangeArrowheads="1"/>
                      </p:cNvPicPr>
                      <p:nvPr/>
                    </p:nvPicPr>
                    <p:blipFill>
                      <a:blip r:embed="rId9">
                        <a:extLst>
                          <a:ext uri="{28A0092B-C50C-407E-A947-70E740481C1C}">
                            <a14:useLocalDpi xmlns:a14="http://schemas.microsoft.com/office/drawing/2010/main" val="0"/>
                          </a:ext>
                        </a:extLst>
                      </a:blip>
                      <a:srcRect l="7407" t="5020" r="11111" b="3348"/>
                      <a:stretch>
                        <a:fillRect/>
                      </a:stretch>
                    </p:blipFill>
                    <p:spPr bwMode="auto">
                      <a:xfrm>
                        <a:off x="6410227" y="1018475"/>
                        <a:ext cx="2522538" cy="20732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9" name="Object 18">
            <a:extLst>
              <a:ext uri="{FF2B5EF4-FFF2-40B4-BE49-F238E27FC236}">
                <a16:creationId xmlns:a16="http://schemas.microsoft.com/office/drawing/2014/main" id="{3FD6A954-A344-46DF-905B-CE7058D791DB}"/>
              </a:ext>
            </a:extLst>
          </p:cNvPr>
          <p:cNvGraphicFramePr>
            <a:graphicFrameLocks noChangeAspect="1"/>
          </p:cNvGraphicFramePr>
          <p:nvPr>
            <p:extLst>
              <p:ext uri="{D42A27DB-BD31-4B8C-83A1-F6EECF244321}">
                <p14:modId xmlns:p14="http://schemas.microsoft.com/office/powerpoint/2010/main" val="238044622"/>
              </p:ext>
            </p:extLst>
          </p:nvPr>
        </p:nvGraphicFramePr>
        <p:xfrm>
          <a:off x="9402763" y="1152525"/>
          <a:ext cx="2162175" cy="2463800"/>
        </p:xfrm>
        <a:graphic>
          <a:graphicData uri="http://schemas.openxmlformats.org/presentationml/2006/ole">
            <mc:AlternateContent xmlns:mc="http://schemas.openxmlformats.org/markup-compatibility/2006">
              <mc:Choice xmlns:v="urn:schemas-microsoft-com:vml" Requires="v">
                <p:oleObj name="Equation" r:id="rId10" imgW="1587240" imgH="1803240" progId="Equation.DSMT4">
                  <p:embed/>
                </p:oleObj>
              </mc:Choice>
              <mc:Fallback>
                <p:oleObj name="Equation" r:id="rId10" imgW="1587240" imgH="1803240" progId="Equation.DSMT4">
                  <p:embed/>
                  <p:pic>
                    <p:nvPicPr>
                      <p:cNvPr id="17" name="Object 16">
                        <a:extLst>
                          <a:ext uri="{FF2B5EF4-FFF2-40B4-BE49-F238E27FC236}">
                            <a16:creationId xmlns:a16="http://schemas.microsoft.com/office/drawing/2014/main" id="{BAD9CC34-9FA0-4FED-B495-6C430BFAE9B5}"/>
                          </a:ext>
                        </a:extLst>
                      </p:cNvPr>
                      <p:cNvPicPr>
                        <a:picLocks noChangeAspect="1" noChangeArrowheads="1"/>
                      </p:cNvPicPr>
                      <p:nvPr/>
                    </p:nvPicPr>
                    <p:blipFill>
                      <a:blip r:embed="rId11"/>
                      <a:srcRect/>
                      <a:stretch>
                        <a:fillRect/>
                      </a:stretch>
                    </p:blipFill>
                    <p:spPr bwMode="auto">
                      <a:xfrm>
                        <a:off x="9402763" y="1152525"/>
                        <a:ext cx="2162175" cy="2463800"/>
                      </a:xfrm>
                      <a:prstGeom prst="rect">
                        <a:avLst/>
                      </a:prstGeom>
                      <a:noFill/>
                    </p:spPr>
                  </p:pic>
                </p:oleObj>
              </mc:Fallback>
            </mc:AlternateContent>
          </a:graphicData>
        </a:graphic>
      </p:graphicFrame>
      <p:graphicFrame>
        <p:nvGraphicFramePr>
          <p:cNvPr id="3" name="Object 2">
            <a:extLst>
              <a:ext uri="{FF2B5EF4-FFF2-40B4-BE49-F238E27FC236}">
                <a16:creationId xmlns:a16="http://schemas.microsoft.com/office/drawing/2014/main" id="{79F27A46-C0B0-4299-9171-E6BFD4288539}"/>
              </a:ext>
            </a:extLst>
          </p:cNvPr>
          <p:cNvGraphicFramePr>
            <a:graphicFrameLocks noChangeAspect="1"/>
          </p:cNvGraphicFramePr>
          <p:nvPr>
            <p:extLst>
              <p:ext uri="{D42A27DB-BD31-4B8C-83A1-F6EECF244321}">
                <p14:modId xmlns:p14="http://schemas.microsoft.com/office/powerpoint/2010/main" val="606056961"/>
              </p:ext>
            </p:extLst>
          </p:nvPr>
        </p:nvGraphicFramePr>
        <p:xfrm>
          <a:off x="3392753" y="3221987"/>
          <a:ext cx="3864991" cy="565656"/>
        </p:xfrm>
        <a:graphic>
          <a:graphicData uri="http://schemas.openxmlformats.org/presentationml/2006/ole">
            <mc:AlternateContent xmlns:mc="http://schemas.openxmlformats.org/markup-compatibility/2006">
              <mc:Choice xmlns:v="urn:schemas-microsoft-com:vml" Requires="v">
                <p:oleObj name="Equation" r:id="rId12" imgW="3174840" imgH="457200" progId="Equation.DSMT4">
                  <p:embed/>
                </p:oleObj>
              </mc:Choice>
              <mc:Fallback>
                <p:oleObj name="Equation" r:id="rId12" imgW="3174840" imgH="457200" progId="Equation.DSMT4">
                  <p:embed/>
                  <p:pic>
                    <p:nvPicPr>
                      <p:cNvPr id="0" name="Object 537"/>
                      <p:cNvPicPr>
                        <a:picLocks noChangeAspect="1" noChangeArrowheads="1"/>
                      </p:cNvPicPr>
                      <p:nvPr/>
                    </p:nvPicPr>
                    <p:blipFill>
                      <a:blip r:embed="rId13"/>
                      <a:srcRect/>
                      <a:stretch>
                        <a:fillRect/>
                      </a:stretch>
                    </p:blipFill>
                    <p:spPr bwMode="auto">
                      <a:xfrm>
                        <a:off x="3392753" y="3221987"/>
                        <a:ext cx="3864991" cy="565656"/>
                      </a:xfrm>
                      <a:prstGeom prst="rect">
                        <a:avLst/>
                      </a:prstGeom>
                      <a:solidFill>
                        <a:srgbClr val="CCFFCC"/>
                      </a:solidFill>
                    </p:spPr>
                  </p:pic>
                </p:oleObj>
              </mc:Fallback>
            </mc:AlternateContent>
          </a:graphicData>
        </a:graphic>
      </p:graphicFrame>
      <p:sp>
        <p:nvSpPr>
          <p:cNvPr id="20" name="TextBox 19">
            <a:extLst>
              <a:ext uri="{FF2B5EF4-FFF2-40B4-BE49-F238E27FC236}">
                <a16:creationId xmlns:a16="http://schemas.microsoft.com/office/drawing/2014/main" id="{698115E1-4F8F-421E-BA08-6B0BF882DF1E}"/>
              </a:ext>
            </a:extLst>
          </p:cNvPr>
          <p:cNvSpPr txBox="1"/>
          <p:nvPr/>
        </p:nvSpPr>
        <p:spPr>
          <a:xfrm>
            <a:off x="355041" y="3299994"/>
            <a:ext cx="3868167" cy="307777"/>
          </a:xfrm>
          <a:prstGeom prst="rect">
            <a:avLst/>
          </a:prstGeom>
          <a:noFill/>
        </p:spPr>
        <p:txBody>
          <a:bodyPr wrap="square" rtlCol="0">
            <a:spAutoFit/>
          </a:bodyPr>
          <a:lstStyle/>
          <a:p>
            <a:r>
              <a:rPr lang="en-US" sz="1400"/>
              <a:t>The free particle d.o.s. is given by:</a:t>
            </a:r>
          </a:p>
        </p:txBody>
      </p:sp>
    </p:spTree>
    <p:extLst>
      <p:ext uri="{BB962C8B-B14F-4D97-AF65-F5344CB8AC3E}">
        <p14:creationId xmlns:p14="http://schemas.microsoft.com/office/powerpoint/2010/main" val="342178964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9">
            <a:extLst>
              <a:ext uri="{FF2B5EF4-FFF2-40B4-BE49-F238E27FC236}">
                <a16:creationId xmlns:a16="http://schemas.microsoft.com/office/drawing/2014/main" id="{6205255F-E4B4-464C-81FB-48B758D59887}"/>
              </a:ext>
            </a:extLst>
          </p:cNvPr>
          <p:cNvSpPr>
            <a:spLocks noChangeArrowheads="1"/>
          </p:cNvSpPr>
          <p:nvPr/>
        </p:nvSpPr>
        <p:spPr bwMode="auto">
          <a:xfrm>
            <a:off x="8250580" y="4850796"/>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4" name="Title 1">
            <a:extLst>
              <a:ext uri="{FF2B5EF4-FFF2-40B4-BE49-F238E27FC236}">
                <a16:creationId xmlns:a16="http://schemas.microsoft.com/office/drawing/2014/main" id="{3397F9FC-D6E2-4F24-90BC-23BBFFD54A8E}"/>
              </a:ext>
            </a:extLst>
          </p:cNvPr>
          <p:cNvSpPr txBox="1">
            <a:spLocks/>
          </p:cNvSpPr>
          <p:nvPr/>
        </p:nvSpPr>
        <p:spPr>
          <a:xfrm>
            <a:off x="3129956" y="137574"/>
            <a:ext cx="5410471" cy="621596"/>
          </a:xfrm>
          <a:prstGeom prst="rect">
            <a:avLst/>
          </a:prstGeom>
        </p:spPr>
        <p:txBody>
          <a:bodyPr vert="horz" lIns="91440" tIns="45720" rIns="91440" bIns="45720" rtlCol="0" anchor="b">
            <a:normAutofit fontScale="925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3600" b="1" u="sng">
                <a:latin typeface="+mn-lt"/>
              </a:rPr>
              <a:t>Electrons – Crystal Excitations</a:t>
            </a:r>
            <a:endParaRPr lang="en-US" b="1" u="sng">
              <a:latin typeface="+mn-lt"/>
            </a:endParaRPr>
          </a:p>
        </p:txBody>
      </p:sp>
      <p:sp>
        <p:nvSpPr>
          <p:cNvPr id="13" name="Rectangle 12">
            <a:extLst>
              <a:ext uri="{FF2B5EF4-FFF2-40B4-BE49-F238E27FC236}">
                <a16:creationId xmlns:a16="http://schemas.microsoft.com/office/drawing/2014/main" id="{82694C94-131E-4294-89E0-B247E8D23CB0}"/>
              </a:ext>
            </a:extLst>
          </p:cNvPr>
          <p:cNvSpPr/>
          <p:nvPr/>
        </p:nvSpPr>
        <p:spPr>
          <a:xfrm>
            <a:off x="424721" y="1069999"/>
            <a:ext cx="5410471" cy="789383"/>
          </a:xfrm>
          <a:prstGeom prst="rect">
            <a:avLst/>
          </a:prstGeom>
        </p:spPr>
        <p:txBody>
          <a:bodyPr wrap="square">
            <a:spAutoFit/>
          </a:bodyPr>
          <a:lstStyle/>
          <a:p>
            <a:r>
              <a:rPr lang="en-US" sz="1600" b="1">
                <a:latin typeface="Calibri" panose="020F0502020204030204" pitchFamily="34" charset="0"/>
                <a:ea typeface="Times New Roman" panose="02020603050405020304" pitchFamily="18" charset="0"/>
                <a:cs typeface="Times New Roman" panose="02020603050405020304" pitchFamily="18" charset="0"/>
              </a:rPr>
              <a:t>Properties of the Ground State</a:t>
            </a:r>
            <a:endParaRPr lang="en-US" sz="1600">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r>
              <a:rPr lang="en-US" sz="1400">
                <a:latin typeface="Calibri" panose="020F0502020204030204" pitchFamily="34" charset="0"/>
                <a:ea typeface="Calibri" panose="020F0502020204030204" pitchFamily="34" charset="0"/>
                <a:cs typeface="Times New Roman" panose="02020603050405020304" pitchFamily="18" charset="0"/>
              </a:rPr>
              <a:t>Here’s the fermi wavelength, energy, GS energy, etc., for various dimensional systems (n = N/V).</a:t>
            </a:r>
          </a:p>
        </p:txBody>
      </p:sp>
      <p:graphicFrame>
        <p:nvGraphicFramePr>
          <p:cNvPr id="4" name="Object 3">
            <a:extLst>
              <a:ext uri="{FF2B5EF4-FFF2-40B4-BE49-F238E27FC236}">
                <a16:creationId xmlns:a16="http://schemas.microsoft.com/office/drawing/2014/main" id="{4DF7D520-2282-4671-B984-F7ED17932A15}"/>
              </a:ext>
            </a:extLst>
          </p:cNvPr>
          <p:cNvGraphicFramePr>
            <a:graphicFrameLocks noChangeAspect="1"/>
          </p:cNvGraphicFramePr>
          <p:nvPr>
            <p:extLst>
              <p:ext uri="{D42A27DB-BD31-4B8C-83A1-F6EECF244321}">
                <p14:modId xmlns:p14="http://schemas.microsoft.com/office/powerpoint/2010/main" val="1835353590"/>
              </p:ext>
            </p:extLst>
          </p:nvPr>
        </p:nvGraphicFramePr>
        <p:xfrm>
          <a:off x="509588" y="2289175"/>
          <a:ext cx="2563812" cy="1271588"/>
        </p:xfrm>
        <a:graphic>
          <a:graphicData uri="http://schemas.openxmlformats.org/presentationml/2006/ole">
            <mc:AlternateContent xmlns:mc="http://schemas.openxmlformats.org/markup-compatibility/2006">
              <mc:Choice xmlns:v="urn:schemas-microsoft-com:vml" Requires="v">
                <p:oleObj name="Equation" r:id="rId2" imgW="1993680" imgH="990360" progId="Equation.DSMT4">
                  <p:embed/>
                </p:oleObj>
              </mc:Choice>
              <mc:Fallback>
                <p:oleObj name="Equation" r:id="rId2" imgW="1993680" imgH="990360" progId="Equation.DSMT4">
                  <p:embed/>
                  <p:pic>
                    <p:nvPicPr>
                      <p:cNvPr id="0" name="Object 1"/>
                      <p:cNvPicPr>
                        <a:picLocks noChangeAspect="1" noChangeArrowheads="1"/>
                      </p:cNvPicPr>
                      <p:nvPr/>
                    </p:nvPicPr>
                    <p:blipFill>
                      <a:blip r:embed="rId3"/>
                      <a:srcRect/>
                      <a:stretch>
                        <a:fillRect/>
                      </a:stretch>
                    </p:blipFill>
                    <p:spPr bwMode="auto">
                      <a:xfrm>
                        <a:off x="509588" y="2289175"/>
                        <a:ext cx="2563812" cy="1271588"/>
                      </a:xfrm>
                      <a:prstGeom prst="rect">
                        <a:avLst/>
                      </a:prstGeom>
                      <a:noFill/>
                    </p:spPr>
                  </p:pic>
                </p:oleObj>
              </mc:Fallback>
            </mc:AlternateContent>
          </a:graphicData>
        </a:graphic>
      </p:graphicFrame>
      <p:graphicFrame>
        <p:nvGraphicFramePr>
          <p:cNvPr id="7" name="Object 6">
            <a:extLst>
              <a:ext uri="{FF2B5EF4-FFF2-40B4-BE49-F238E27FC236}">
                <a16:creationId xmlns:a16="http://schemas.microsoft.com/office/drawing/2014/main" id="{F5287611-722F-4D64-B8EE-0BB5EA0030D4}"/>
              </a:ext>
            </a:extLst>
          </p:cNvPr>
          <p:cNvGraphicFramePr>
            <a:graphicFrameLocks noChangeAspect="1"/>
          </p:cNvGraphicFramePr>
          <p:nvPr>
            <p:extLst>
              <p:ext uri="{D42A27DB-BD31-4B8C-83A1-F6EECF244321}">
                <p14:modId xmlns:p14="http://schemas.microsoft.com/office/powerpoint/2010/main" val="2141642158"/>
              </p:ext>
            </p:extLst>
          </p:nvPr>
        </p:nvGraphicFramePr>
        <p:xfrm>
          <a:off x="6514462" y="2108718"/>
          <a:ext cx="2121030" cy="1632501"/>
        </p:xfrm>
        <a:graphic>
          <a:graphicData uri="http://schemas.openxmlformats.org/presentationml/2006/ole">
            <mc:AlternateContent xmlns:mc="http://schemas.openxmlformats.org/markup-compatibility/2006">
              <mc:Choice xmlns:v="urn:schemas-microsoft-com:vml" Requires="v">
                <p:oleObj name="Equation" r:id="rId4" imgW="1650960" imgH="1269720" progId="Equation.DSMT4">
                  <p:embed/>
                </p:oleObj>
              </mc:Choice>
              <mc:Fallback>
                <p:oleObj name="Equation" r:id="rId4" imgW="1650960" imgH="1269720" progId="Equation.DSMT4">
                  <p:embed/>
                  <p:pic>
                    <p:nvPicPr>
                      <p:cNvPr id="0" name="Object 3"/>
                      <p:cNvPicPr>
                        <a:picLocks noChangeAspect="1" noChangeArrowheads="1"/>
                      </p:cNvPicPr>
                      <p:nvPr/>
                    </p:nvPicPr>
                    <p:blipFill>
                      <a:blip r:embed="rId5"/>
                      <a:srcRect/>
                      <a:stretch>
                        <a:fillRect/>
                      </a:stretch>
                    </p:blipFill>
                    <p:spPr bwMode="auto">
                      <a:xfrm>
                        <a:off x="6514462" y="2108718"/>
                        <a:ext cx="2121030" cy="1632501"/>
                      </a:xfrm>
                      <a:prstGeom prst="rect">
                        <a:avLst/>
                      </a:prstGeom>
                      <a:noFill/>
                    </p:spPr>
                  </p:pic>
                </p:oleObj>
              </mc:Fallback>
            </mc:AlternateContent>
          </a:graphicData>
        </a:graphic>
      </p:graphicFrame>
      <p:graphicFrame>
        <p:nvGraphicFramePr>
          <p:cNvPr id="21" name="Object 20">
            <a:extLst>
              <a:ext uri="{FF2B5EF4-FFF2-40B4-BE49-F238E27FC236}">
                <a16:creationId xmlns:a16="http://schemas.microsoft.com/office/drawing/2014/main" id="{EFDDFAB3-13D6-40B3-A9B8-096F76CD2E5A}"/>
              </a:ext>
            </a:extLst>
          </p:cNvPr>
          <p:cNvGraphicFramePr>
            <a:graphicFrameLocks noChangeAspect="1"/>
          </p:cNvGraphicFramePr>
          <p:nvPr>
            <p:extLst>
              <p:ext uri="{D42A27DB-BD31-4B8C-83A1-F6EECF244321}">
                <p14:modId xmlns:p14="http://schemas.microsoft.com/office/powerpoint/2010/main" val="3831216488"/>
              </p:ext>
            </p:extLst>
          </p:nvPr>
        </p:nvGraphicFramePr>
        <p:xfrm>
          <a:off x="4247676" y="2668670"/>
          <a:ext cx="766762" cy="538162"/>
        </p:xfrm>
        <a:graphic>
          <a:graphicData uri="http://schemas.openxmlformats.org/presentationml/2006/ole">
            <mc:AlternateContent xmlns:mc="http://schemas.openxmlformats.org/markup-compatibility/2006">
              <mc:Choice xmlns:v="urn:schemas-microsoft-com:vml" Requires="v">
                <p:oleObj name="Equation" r:id="rId6" imgW="596880" imgH="419040" progId="Equation.DSMT4">
                  <p:embed/>
                </p:oleObj>
              </mc:Choice>
              <mc:Fallback>
                <p:oleObj name="Equation" r:id="rId6" imgW="596880" imgH="419040" progId="Equation.DSMT4">
                  <p:embed/>
                  <p:pic>
                    <p:nvPicPr>
                      <p:cNvPr id="4" name="Object 3">
                        <a:extLst>
                          <a:ext uri="{FF2B5EF4-FFF2-40B4-BE49-F238E27FC236}">
                            <a16:creationId xmlns:a16="http://schemas.microsoft.com/office/drawing/2014/main" id="{4DF7D520-2282-4671-B984-F7ED17932A15}"/>
                          </a:ext>
                        </a:extLst>
                      </p:cNvPr>
                      <p:cNvPicPr>
                        <a:picLocks noChangeAspect="1" noChangeArrowheads="1"/>
                      </p:cNvPicPr>
                      <p:nvPr/>
                    </p:nvPicPr>
                    <p:blipFill>
                      <a:blip r:embed="rId7"/>
                      <a:srcRect/>
                      <a:stretch>
                        <a:fillRect/>
                      </a:stretch>
                    </p:blipFill>
                    <p:spPr bwMode="auto">
                      <a:xfrm>
                        <a:off x="4247676" y="2668670"/>
                        <a:ext cx="766762" cy="538162"/>
                      </a:xfrm>
                      <a:prstGeom prst="rect">
                        <a:avLst/>
                      </a:prstGeom>
                      <a:noFill/>
                    </p:spPr>
                  </p:pic>
                </p:oleObj>
              </mc:Fallback>
            </mc:AlternateContent>
          </a:graphicData>
        </a:graphic>
      </p:graphicFrame>
      <p:graphicFrame>
        <p:nvGraphicFramePr>
          <p:cNvPr id="3" name="Object 2">
            <a:extLst>
              <a:ext uri="{FF2B5EF4-FFF2-40B4-BE49-F238E27FC236}">
                <a16:creationId xmlns:a16="http://schemas.microsoft.com/office/drawing/2014/main" id="{A0E56A30-467E-4A68-BDC1-F797D0E2016F}"/>
              </a:ext>
            </a:extLst>
          </p:cNvPr>
          <p:cNvGraphicFramePr>
            <a:graphicFrameLocks noChangeAspect="1"/>
          </p:cNvGraphicFramePr>
          <p:nvPr>
            <p:extLst>
              <p:ext uri="{D42A27DB-BD31-4B8C-83A1-F6EECF244321}">
                <p14:modId xmlns:p14="http://schemas.microsoft.com/office/powerpoint/2010/main" val="1896056783"/>
              </p:ext>
            </p:extLst>
          </p:nvPr>
        </p:nvGraphicFramePr>
        <p:xfrm>
          <a:off x="509588" y="4023708"/>
          <a:ext cx="2563812" cy="1973037"/>
        </p:xfrm>
        <a:graphic>
          <a:graphicData uri="http://schemas.openxmlformats.org/presentationml/2006/ole">
            <mc:AlternateContent xmlns:mc="http://schemas.openxmlformats.org/markup-compatibility/2006">
              <mc:Choice xmlns:v="urn:schemas-microsoft-com:vml" Requires="v">
                <p:oleObj name="Equation" r:id="rId8" imgW="2146300" imgH="1651000" progId="Equation.DSMT4">
                  <p:embed/>
                </p:oleObj>
              </mc:Choice>
              <mc:Fallback>
                <p:oleObj name="Equation" r:id="rId8" imgW="2146300" imgH="1651000" progId="Equation.DSMT4">
                  <p:embed/>
                  <p:pic>
                    <p:nvPicPr>
                      <p:cNvPr id="0" name="Object 19"/>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09588" y="4023708"/>
                        <a:ext cx="2563812" cy="1973037"/>
                      </a:xfrm>
                      <a:prstGeom prst="rect">
                        <a:avLst/>
                      </a:prstGeom>
                      <a:noFill/>
                    </p:spPr>
                  </p:pic>
                </p:oleObj>
              </mc:Fallback>
            </mc:AlternateContent>
          </a:graphicData>
        </a:graphic>
      </p:graphicFrame>
    </p:spTree>
    <p:extLst>
      <p:ext uri="{BB962C8B-B14F-4D97-AF65-F5344CB8AC3E}">
        <p14:creationId xmlns:p14="http://schemas.microsoft.com/office/powerpoint/2010/main" val="399774262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A288940-21E5-49D2-9E96-0F0E4DCB4757}"/>
              </a:ext>
            </a:extLst>
          </p:cNvPr>
          <p:cNvSpPr txBox="1"/>
          <p:nvPr/>
        </p:nvSpPr>
        <p:spPr>
          <a:xfrm>
            <a:off x="2872173" y="122709"/>
            <a:ext cx="5467546" cy="584775"/>
          </a:xfrm>
          <a:prstGeom prst="rect">
            <a:avLst/>
          </a:prstGeom>
          <a:noFill/>
        </p:spPr>
        <p:txBody>
          <a:bodyPr wrap="square" rtlCol="0">
            <a:spAutoFit/>
          </a:bodyPr>
          <a:lstStyle/>
          <a:p>
            <a:r>
              <a:rPr lang="en-US" sz="3200" b="1" u="sng"/>
              <a:t>Electrons – Hall Excitations</a:t>
            </a:r>
            <a:endParaRPr lang="en-US" sz="3600" b="1" u="sng"/>
          </a:p>
        </p:txBody>
      </p:sp>
      <p:sp>
        <p:nvSpPr>
          <p:cNvPr id="7" name="Rectangle 2">
            <a:extLst>
              <a:ext uri="{FF2B5EF4-FFF2-40B4-BE49-F238E27FC236}">
                <a16:creationId xmlns:a16="http://schemas.microsoft.com/office/drawing/2014/main" id="{F8F7C4C5-5E7F-4837-A921-434E5EA4A749}"/>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7" name="Rectangle 16">
            <a:extLst>
              <a:ext uri="{FF2B5EF4-FFF2-40B4-BE49-F238E27FC236}">
                <a16:creationId xmlns:a16="http://schemas.microsoft.com/office/drawing/2014/main" id="{6FA835C3-AF70-4AE6-A6F2-AAC72394464E}"/>
              </a:ext>
            </a:extLst>
          </p:cNvPr>
          <p:cNvSpPr/>
          <p:nvPr/>
        </p:nvSpPr>
        <p:spPr>
          <a:xfrm>
            <a:off x="305790" y="935860"/>
            <a:ext cx="3480440" cy="369332"/>
          </a:xfrm>
          <a:prstGeom prst="rect">
            <a:avLst/>
          </a:prstGeom>
        </p:spPr>
        <p:txBody>
          <a:bodyPr wrap="none">
            <a:spAutoFit/>
          </a:bodyPr>
          <a:lstStyle/>
          <a:p>
            <a:r>
              <a:rPr lang="en-US" b="1">
                <a:latin typeface="Arial" panose="020B0604020202020204" pitchFamily="34" charset="0"/>
                <a:ea typeface="Times New Roman" panose="02020603050405020304" pitchFamily="18" charset="0"/>
              </a:rPr>
              <a:t>2D Magnetic Field eigenstates</a:t>
            </a:r>
            <a:endParaRPr lang="en-US">
              <a:latin typeface="Times New Roman" panose="02020603050405020304" pitchFamily="18" charset="0"/>
              <a:ea typeface="Times New Roman" panose="02020603050405020304" pitchFamily="18" charset="0"/>
            </a:endParaRPr>
          </a:p>
        </p:txBody>
      </p:sp>
      <p:sp>
        <p:nvSpPr>
          <p:cNvPr id="21" name="TextBox 20">
            <a:extLst>
              <a:ext uri="{FF2B5EF4-FFF2-40B4-BE49-F238E27FC236}">
                <a16:creationId xmlns:a16="http://schemas.microsoft.com/office/drawing/2014/main" id="{4CF824A5-5820-49AF-8F5D-315EEF7448B6}"/>
              </a:ext>
            </a:extLst>
          </p:cNvPr>
          <p:cNvSpPr txBox="1"/>
          <p:nvPr/>
        </p:nvSpPr>
        <p:spPr>
          <a:xfrm>
            <a:off x="291301" y="1277015"/>
            <a:ext cx="8277664" cy="307777"/>
          </a:xfrm>
          <a:prstGeom prst="rect">
            <a:avLst/>
          </a:prstGeom>
          <a:noFill/>
        </p:spPr>
        <p:txBody>
          <a:bodyPr wrap="square" rtlCol="0">
            <a:spAutoFit/>
          </a:bodyPr>
          <a:lstStyle/>
          <a:p>
            <a:r>
              <a:rPr lang="en-US" sz="1400"/>
              <a:t>Say we have a particle, confined to the x-y plane, in a magnetic field given by the Landau gauge, </a:t>
            </a:r>
            <a:r>
              <a:rPr lang="en-US" sz="1400" b="1"/>
              <a:t>A</a:t>
            </a:r>
            <a:r>
              <a:rPr lang="en-US" sz="1400"/>
              <a:t> = (0, Bx, 0).  </a:t>
            </a:r>
          </a:p>
        </p:txBody>
      </p:sp>
      <p:sp>
        <p:nvSpPr>
          <p:cNvPr id="13" name="TextBox 12">
            <a:extLst>
              <a:ext uri="{FF2B5EF4-FFF2-40B4-BE49-F238E27FC236}">
                <a16:creationId xmlns:a16="http://schemas.microsoft.com/office/drawing/2014/main" id="{936A44F2-C62C-4BA1-AA5F-9D033241B9A9}"/>
              </a:ext>
            </a:extLst>
          </p:cNvPr>
          <p:cNvSpPr txBox="1"/>
          <p:nvPr/>
        </p:nvSpPr>
        <p:spPr>
          <a:xfrm>
            <a:off x="5490349" y="5162101"/>
            <a:ext cx="5698739" cy="307777"/>
          </a:xfrm>
          <a:prstGeom prst="rect">
            <a:avLst/>
          </a:prstGeom>
          <a:noFill/>
        </p:spPr>
        <p:txBody>
          <a:bodyPr wrap="square" rtlCol="0">
            <a:spAutoFit/>
          </a:bodyPr>
          <a:lstStyle/>
          <a:p>
            <a:r>
              <a:rPr lang="en-US" sz="1400" dirty="0"/>
              <a:t>We can calculate the expectation of this drift velocity.  Note </a:t>
            </a:r>
            <a:r>
              <a:rPr lang="en-US" sz="1400" b="1" dirty="0"/>
              <a:t>v</a:t>
            </a:r>
            <a:r>
              <a:rPr lang="en-US" sz="1400" dirty="0"/>
              <a:t> = (</a:t>
            </a:r>
            <a:r>
              <a:rPr lang="en-US" sz="1400" b="1" dirty="0"/>
              <a:t>p</a:t>
            </a:r>
            <a:r>
              <a:rPr lang="en-US" sz="1400" dirty="0"/>
              <a:t> – </a:t>
            </a:r>
            <a:r>
              <a:rPr lang="en-US" sz="1400" dirty="0" err="1"/>
              <a:t>e</a:t>
            </a:r>
            <a:r>
              <a:rPr lang="en-US" sz="1400" b="1" dirty="0" err="1"/>
              <a:t>A</a:t>
            </a:r>
            <a:r>
              <a:rPr lang="en-US" sz="1400" dirty="0"/>
              <a:t>)/m</a:t>
            </a:r>
          </a:p>
        </p:txBody>
      </p:sp>
      <p:sp>
        <p:nvSpPr>
          <p:cNvPr id="5" name="Rectangle 4">
            <a:extLst>
              <a:ext uri="{FF2B5EF4-FFF2-40B4-BE49-F238E27FC236}">
                <a16:creationId xmlns:a16="http://schemas.microsoft.com/office/drawing/2014/main" id="{AF250412-D3A8-46A1-A698-310FACFED476}"/>
              </a:ext>
            </a:extLst>
          </p:cNvPr>
          <p:cNvSpPr/>
          <p:nvPr/>
        </p:nvSpPr>
        <p:spPr>
          <a:xfrm>
            <a:off x="229489" y="2295749"/>
            <a:ext cx="4512774" cy="307777"/>
          </a:xfrm>
          <a:prstGeom prst="rect">
            <a:avLst/>
          </a:prstGeom>
        </p:spPr>
        <p:txBody>
          <a:bodyPr wrap="none">
            <a:spAutoFit/>
          </a:bodyPr>
          <a:lstStyle/>
          <a:p>
            <a:r>
              <a:rPr lang="en-US" sz="1400"/>
              <a:t>Then we have HO oscillator states, ultimately.  The result is:</a:t>
            </a:r>
          </a:p>
        </p:txBody>
      </p:sp>
      <p:graphicFrame>
        <p:nvGraphicFramePr>
          <p:cNvPr id="23" name="Object 22">
            <a:extLst>
              <a:ext uri="{FF2B5EF4-FFF2-40B4-BE49-F238E27FC236}">
                <a16:creationId xmlns:a16="http://schemas.microsoft.com/office/drawing/2014/main" id="{4AC92E7A-3D78-4DB6-A43B-9A485003A8AD}"/>
              </a:ext>
            </a:extLst>
          </p:cNvPr>
          <p:cNvGraphicFramePr>
            <a:graphicFrameLocks noChangeAspect="1"/>
          </p:cNvGraphicFramePr>
          <p:nvPr>
            <p:extLst>
              <p:ext uri="{D42A27DB-BD31-4B8C-83A1-F6EECF244321}">
                <p14:modId xmlns:p14="http://schemas.microsoft.com/office/powerpoint/2010/main" val="3721634670"/>
              </p:ext>
            </p:extLst>
          </p:nvPr>
        </p:nvGraphicFramePr>
        <p:xfrm>
          <a:off x="8892028" y="185860"/>
          <a:ext cx="3147883" cy="1611903"/>
        </p:xfrm>
        <a:graphic>
          <a:graphicData uri="http://schemas.openxmlformats.org/presentationml/2006/ole">
            <mc:AlternateContent xmlns:mc="http://schemas.openxmlformats.org/markup-compatibility/2006">
              <mc:Choice xmlns:v="urn:schemas-microsoft-com:vml" Requires="v">
                <p:oleObj name="Bitmap Image" r:id="rId2" imgW="3916800" imgH="2004120" progId="Paint.Picture">
                  <p:embed/>
                </p:oleObj>
              </mc:Choice>
              <mc:Fallback>
                <p:oleObj name="Bitmap Image" r:id="rId2" imgW="3916800" imgH="2004120" progId="Paint.Picture">
                  <p:embed/>
                  <p:pic>
                    <p:nvPicPr>
                      <p:cNvPr id="23" name="Object 22">
                        <a:extLst>
                          <a:ext uri="{FF2B5EF4-FFF2-40B4-BE49-F238E27FC236}">
                            <a16:creationId xmlns:a16="http://schemas.microsoft.com/office/drawing/2014/main" id="{4AC92E7A-3D78-4DB6-A43B-9A485003A8AD}"/>
                          </a:ext>
                        </a:extLst>
                      </p:cNvPr>
                      <p:cNvPicPr/>
                      <p:nvPr/>
                    </p:nvPicPr>
                    <p:blipFill>
                      <a:blip r:embed="rId3"/>
                      <a:stretch>
                        <a:fillRect/>
                      </a:stretch>
                    </p:blipFill>
                    <p:spPr>
                      <a:xfrm>
                        <a:off x="8892028" y="185860"/>
                        <a:ext cx="3147883" cy="1611903"/>
                      </a:xfrm>
                      <a:prstGeom prst="rect">
                        <a:avLst/>
                      </a:prstGeom>
                    </p:spPr>
                  </p:pic>
                </p:oleObj>
              </mc:Fallback>
            </mc:AlternateContent>
          </a:graphicData>
        </a:graphic>
      </p:graphicFrame>
      <p:sp>
        <p:nvSpPr>
          <p:cNvPr id="14" name="TextBox 13">
            <a:extLst>
              <a:ext uri="{FF2B5EF4-FFF2-40B4-BE49-F238E27FC236}">
                <a16:creationId xmlns:a16="http://schemas.microsoft.com/office/drawing/2014/main" id="{2204453D-1197-4028-82A3-0E8966160ADC}"/>
              </a:ext>
            </a:extLst>
          </p:cNvPr>
          <p:cNvSpPr txBox="1"/>
          <p:nvPr/>
        </p:nvSpPr>
        <p:spPr>
          <a:xfrm>
            <a:off x="9629959" y="5887021"/>
            <a:ext cx="2101692" cy="523220"/>
          </a:xfrm>
          <a:prstGeom prst="rect">
            <a:avLst/>
          </a:prstGeom>
          <a:noFill/>
        </p:spPr>
        <p:txBody>
          <a:bodyPr wrap="square" rtlCol="0">
            <a:spAutoFit/>
          </a:bodyPr>
          <a:lstStyle/>
          <a:p>
            <a:r>
              <a:rPr lang="en-US" sz="1400"/>
              <a:t>So expectation is zero, as we’d expect.</a:t>
            </a:r>
          </a:p>
        </p:txBody>
      </p:sp>
      <p:sp>
        <p:nvSpPr>
          <p:cNvPr id="4" name="Rectangle 2">
            <a:extLst>
              <a:ext uri="{FF2B5EF4-FFF2-40B4-BE49-F238E27FC236}">
                <a16:creationId xmlns:a16="http://schemas.microsoft.com/office/drawing/2014/main" id="{CDE9AAFF-F6C4-42E7-8CEB-6C6FB7B02C08}"/>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graphicFrame>
        <p:nvGraphicFramePr>
          <p:cNvPr id="18" name="Object 17">
            <a:extLst>
              <a:ext uri="{FF2B5EF4-FFF2-40B4-BE49-F238E27FC236}">
                <a16:creationId xmlns:a16="http://schemas.microsoft.com/office/drawing/2014/main" id="{032FA17A-0BDE-4F96-88A7-AB7AFB4FBB51}"/>
              </a:ext>
            </a:extLst>
          </p:cNvPr>
          <p:cNvGraphicFramePr>
            <a:graphicFrameLocks noChangeAspect="1"/>
          </p:cNvGraphicFramePr>
          <p:nvPr>
            <p:extLst>
              <p:ext uri="{D42A27DB-BD31-4B8C-83A1-F6EECF244321}">
                <p14:modId xmlns:p14="http://schemas.microsoft.com/office/powerpoint/2010/main" val="891234445"/>
              </p:ext>
            </p:extLst>
          </p:nvPr>
        </p:nvGraphicFramePr>
        <p:xfrm>
          <a:off x="332429" y="1689100"/>
          <a:ext cx="5008563" cy="506413"/>
        </p:xfrm>
        <a:graphic>
          <a:graphicData uri="http://schemas.openxmlformats.org/presentationml/2006/ole">
            <mc:AlternateContent xmlns:mc="http://schemas.openxmlformats.org/markup-compatibility/2006">
              <mc:Choice xmlns:v="urn:schemas-microsoft-com:vml" Requires="v">
                <p:oleObj name="Equation" r:id="rId4" imgW="4216320" imgH="431640" progId="Equation.DSMT4">
                  <p:embed/>
                </p:oleObj>
              </mc:Choice>
              <mc:Fallback>
                <p:oleObj name="Equation" r:id="rId4" imgW="4216320" imgH="431640" progId="Equation.DSMT4">
                  <p:embed/>
                  <p:pic>
                    <p:nvPicPr>
                      <p:cNvPr id="6" name="Object 5">
                        <a:extLst>
                          <a:ext uri="{FF2B5EF4-FFF2-40B4-BE49-F238E27FC236}">
                            <a16:creationId xmlns:a16="http://schemas.microsoft.com/office/drawing/2014/main" id="{0874E61C-CB56-4F00-90C2-B20F7EE15A8F}"/>
                          </a:ext>
                        </a:extLst>
                      </p:cNvPr>
                      <p:cNvPicPr>
                        <a:picLocks noChangeAspect="1" noChangeArrowheads="1"/>
                      </p:cNvPicPr>
                      <p:nvPr/>
                    </p:nvPicPr>
                    <p:blipFill>
                      <a:blip r:embed="rId5"/>
                      <a:srcRect/>
                      <a:stretch>
                        <a:fillRect/>
                      </a:stretch>
                    </p:blipFill>
                    <p:spPr bwMode="auto">
                      <a:xfrm>
                        <a:off x="332429" y="1689100"/>
                        <a:ext cx="5008563" cy="506413"/>
                      </a:xfrm>
                      <a:prstGeom prst="rect">
                        <a:avLst/>
                      </a:prstGeom>
                      <a:noFill/>
                    </p:spPr>
                  </p:pic>
                </p:oleObj>
              </mc:Fallback>
            </mc:AlternateContent>
          </a:graphicData>
        </a:graphic>
      </p:graphicFrame>
      <p:graphicFrame>
        <p:nvGraphicFramePr>
          <p:cNvPr id="9" name="Object 8">
            <a:extLst>
              <a:ext uri="{FF2B5EF4-FFF2-40B4-BE49-F238E27FC236}">
                <a16:creationId xmlns:a16="http://schemas.microsoft.com/office/drawing/2014/main" id="{95D591DB-4F2C-4B99-83D5-382DCA3602F4}"/>
              </a:ext>
            </a:extLst>
          </p:cNvPr>
          <p:cNvGraphicFramePr>
            <a:graphicFrameLocks noChangeAspect="1"/>
          </p:cNvGraphicFramePr>
          <p:nvPr>
            <p:extLst>
              <p:ext uri="{D42A27DB-BD31-4B8C-83A1-F6EECF244321}">
                <p14:modId xmlns:p14="http://schemas.microsoft.com/office/powerpoint/2010/main" val="629314143"/>
              </p:ext>
            </p:extLst>
          </p:nvPr>
        </p:nvGraphicFramePr>
        <p:xfrm>
          <a:off x="305790" y="2609590"/>
          <a:ext cx="7626418" cy="1094166"/>
        </p:xfrm>
        <a:graphic>
          <a:graphicData uri="http://schemas.openxmlformats.org/presentationml/2006/ole">
            <mc:AlternateContent xmlns:mc="http://schemas.openxmlformats.org/markup-compatibility/2006">
              <mc:Choice xmlns:v="urn:schemas-microsoft-com:vml" Requires="v">
                <p:oleObj name="Equation" r:id="rId6" imgW="6654600" imgH="965160" progId="Equation.DSMT4">
                  <p:embed/>
                </p:oleObj>
              </mc:Choice>
              <mc:Fallback>
                <p:oleObj name="Equation" r:id="rId6" imgW="6654600" imgH="965160" progId="Equation.DSMT4">
                  <p:embed/>
                  <p:pic>
                    <p:nvPicPr>
                      <p:cNvPr id="0" name="Object 1"/>
                      <p:cNvPicPr>
                        <a:picLocks noChangeAspect="1" noChangeArrowheads="1"/>
                      </p:cNvPicPr>
                      <p:nvPr/>
                    </p:nvPicPr>
                    <p:blipFill>
                      <a:blip r:embed="rId7"/>
                      <a:srcRect/>
                      <a:stretch>
                        <a:fillRect/>
                      </a:stretch>
                    </p:blipFill>
                    <p:spPr bwMode="auto">
                      <a:xfrm>
                        <a:off x="305790" y="2609590"/>
                        <a:ext cx="7626418" cy="1094166"/>
                      </a:xfrm>
                      <a:prstGeom prst="rect">
                        <a:avLst/>
                      </a:prstGeom>
                      <a:noFill/>
                    </p:spPr>
                  </p:pic>
                </p:oleObj>
              </mc:Fallback>
            </mc:AlternateContent>
          </a:graphicData>
        </a:graphic>
      </p:graphicFrame>
      <p:graphicFrame>
        <p:nvGraphicFramePr>
          <p:cNvPr id="16" name="Object 15">
            <a:extLst>
              <a:ext uri="{FF2B5EF4-FFF2-40B4-BE49-F238E27FC236}">
                <a16:creationId xmlns:a16="http://schemas.microsoft.com/office/drawing/2014/main" id="{D6BEE12E-35DE-4C9D-BEE0-B4CB6C3FFD37}"/>
              </a:ext>
            </a:extLst>
          </p:cNvPr>
          <p:cNvGraphicFramePr>
            <a:graphicFrameLocks noChangeAspect="1"/>
          </p:cNvGraphicFramePr>
          <p:nvPr>
            <p:extLst>
              <p:ext uri="{D42A27DB-BD31-4B8C-83A1-F6EECF244321}">
                <p14:modId xmlns:p14="http://schemas.microsoft.com/office/powerpoint/2010/main" val="3979582794"/>
              </p:ext>
            </p:extLst>
          </p:nvPr>
        </p:nvGraphicFramePr>
        <p:xfrm>
          <a:off x="5523702" y="5636540"/>
          <a:ext cx="3836987" cy="963612"/>
        </p:xfrm>
        <a:graphic>
          <a:graphicData uri="http://schemas.openxmlformats.org/presentationml/2006/ole">
            <mc:AlternateContent xmlns:mc="http://schemas.openxmlformats.org/markup-compatibility/2006">
              <mc:Choice xmlns:v="urn:schemas-microsoft-com:vml" Requires="v">
                <p:oleObj name="Equation" r:id="rId8" imgW="3022560" imgH="761760" progId="Equation.DSMT4">
                  <p:embed/>
                </p:oleObj>
              </mc:Choice>
              <mc:Fallback>
                <p:oleObj name="Equation" r:id="rId8" imgW="3022560" imgH="761760" progId="Equation.DSMT4">
                  <p:embed/>
                  <p:pic>
                    <p:nvPicPr>
                      <p:cNvPr id="0" name="Object 9"/>
                      <p:cNvPicPr>
                        <a:picLocks noChangeAspect="1" noChangeArrowheads="1"/>
                      </p:cNvPicPr>
                      <p:nvPr/>
                    </p:nvPicPr>
                    <p:blipFill>
                      <a:blip r:embed="rId9"/>
                      <a:srcRect/>
                      <a:stretch>
                        <a:fillRect/>
                      </a:stretch>
                    </p:blipFill>
                    <p:spPr bwMode="auto">
                      <a:xfrm>
                        <a:off x="5523702" y="5636540"/>
                        <a:ext cx="3836987" cy="963612"/>
                      </a:xfrm>
                      <a:prstGeom prst="rect">
                        <a:avLst/>
                      </a:prstGeom>
                      <a:noFill/>
                    </p:spPr>
                  </p:pic>
                </p:oleObj>
              </mc:Fallback>
            </mc:AlternateContent>
          </a:graphicData>
        </a:graphic>
      </p:graphicFrame>
      <p:sp>
        <p:nvSpPr>
          <p:cNvPr id="19" name="TextBox 18">
            <a:extLst>
              <a:ext uri="{FF2B5EF4-FFF2-40B4-BE49-F238E27FC236}">
                <a16:creationId xmlns:a16="http://schemas.microsoft.com/office/drawing/2014/main" id="{706D96A8-9935-4196-8586-306BDD7805B6}"/>
              </a:ext>
            </a:extLst>
          </p:cNvPr>
          <p:cNvSpPr txBox="1"/>
          <p:nvPr/>
        </p:nvSpPr>
        <p:spPr>
          <a:xfrm>
            <a:off x="5439431" y="3964434"/>
            <a:ext cx="3874416" cy="307777"/>
          </a:xfrm>
          <a:prstGeom prst="rect">
            <a:avLst/>
          </a:prstGeom>
          <a:noFill/>
        </p:spPr>
        <p:txBody>
          <a:bodyPr wrap="square" rtlCol="0">
            <a:spAutoFit/>
          </a:bodyPr>
          <a:lstStyle/>
          <a:p>
            <a:r>
              <a:rPr lang="en-US" sz="1400"/>
              <a:t>Degeneracy of each Landau level (per spin) is:</a:t>
            </a:r>
          </a:p>
        </p:txBody>
      </p:sp>
      <p:graphicFrame>
        <p:nvGraphicFramePr>
          <p:cNvPr id="26" name="Object 25">
            <a:extLst>
              <a:ext uri="{FF2B5EF4-FFF2-40B4-BE49-F238E27FC236}">
                <a16:creationId xmlns:a16="http://schemas.microsoft.com/office/drawing/2014/main" id="{203E0167-81AD-4B9D-9B72-6FC3276ECB9D}"/>
              </a:ext>
            </a:extLst>
          </p:cNvPr>
          <p:cNvGraphicFramePr>
            <a:graphicFrameLocks noChangeAspect="1"/>
          </p:cNvGraphicFramePr>
          <p:nvPr>
            <p:extLst>
              <p:ext uri="{D42A27DB-BD31-4B8C-83A1-F6EECF244321}">
                <p14:modId xmlns:p14="http://schemas.microsoft.com/office/powerpoint/2010/main" val="1074812180"/>
              </p:ext>
            </p:extLst>
          </p:nvPr>
        </p:nvGraphicFramePr>
        <p:xfrm>
          <a:off x="5568720" y="4405959"/>
          <a:ext cx="1786251" cy="557179"/>
        </p:xfrm>
        <a:graphic>
          <a:graphicData uri="http://schemas.openxmlformats.org/presentationml/2006/ole">
            <mc:AlternateContent xmlns:mc="http://schemas.openxmlformats.org/markup-compatibility/2006">
              <mc:Choice xmlns:v="urn:schemas-microsoft-com:vml" Requires="v">
                <p:oleObj name="Equation" r:id="rId10" imgW="1384200" imgH="431640" progId="Equation.DSMT4">
                  <p:embed/>
                </p:oleObj>
              </mc:Choice>
              <mc:Fallback>
                <p:oleObj name="Equation" r:id="rId10" imgW="1384200" imgH="431640" progId="Equation.DSMT4">
                  <p:embed/>
                  <p:pic>
                    <p:nvPicPr>
                      <p:cNvPr id="0" name=""/>
                      <p:cNvPicPr/>
                      <p:nvPr/>
                    </p:nvPicPr>
                    <p:blipFill>
                      <a:blip r:embed="rId11"/>
                      <a:stretch>
                        <a:fillRect/>
                      </a:stretch>
                    </p:blipFill>
                    <p:spPr>
                      <a:xfrm>
                        <a:off x="5568720" y="4405959"/>
                        <a:ext cx="1786251" cy="557179"/>
                      </a:xfrm>
                      <a:prstGeom prst="rect">
                        <a:avLst/>
                      </a:prstGeom>
                    </p:spPr>
                  </p:pic>
                </p:oleObj>
              </mc:Fallback>
            </mc:AlternateContent>
          </a:graphicData>
        </a:graphic>
      </p:graphicFrame>
      <p:sp>
        <p:nvSpPr>
          <p:cNvPr id="27" name="TextBox 26">
            <a:extLst>
              <a:ext uri="{FF2B5EF4-FFF2-40B4-BE49-F238E27FC236}">
                <a16:creationId xmlns:a16="http://schemas.microsoft.com/office/drawing/2014/main" id="{1028AF8B-605E-40EA-847E-9A5BA7024D8A}"/>
              </a:ext>
            </a:extLst>
          </p:cNvPr>
          <p:cNvSpPr txBox="1"/>
          <p:nvPr/>
        </p:nvSpPr>
        <p:spPr>
          <a:xfrm>
            <a:off x="8031373" y="4476464"/>
            <a:ext cx="3874056" cy="307777"/>
          </a:xfrm>
          <a:prstGeom prst="rect">
            <a:avLst/>
          </a:prstGeom>
          <a:noFill/>
        </p:spPr>
        <p:txBody>
          <a:bodyPr wrap="square" rtlCol="0">
            <a:spAutoFit/>
          </a:bodyPr>
          <a:lstStyle/>
          <a:p>
            <a:r>
              <a:rPr lang="en-US" sz="1400"/>
              <a:t>So we can think of each state occupying this area:</a:t>
            </a:r>
          </a:p>
        </p:txBody>
      </p:sp>
      <mc:AlternateContent xmlns:mc="http://schemas.openxmlformats.org/markup-compatibility/2006" xmlns:p14="http://schemas.microsoft.com/office/powerpoint/2010/main">
        <mc:Choice Requires="p14">
          <p:contentPart p14:bwMode="auto" r:id="rId12">
            <p14:nvContentPartPr>
              <p14:cNvPr id="28" name="Ink 27">
                <a:extLst>
                  <a:ext uri="{FF2B5EF4-FFF2-40B4-BE49-F238E27FC236}">
                    <a16:creationId xmlns:a16="http://schemas.microsoft.com/office/drawing/2014/main" id="{BF3A2175-0BF4-44DB-96B7-3BE380E8F427}"/>
                  </a:ext>
                </a:extLst>
              </p14:cNvPr>
              <p14:cNvContentPartPr/>
              <p14:nvPr/>
            </p14:nvContentPartPr>
            <p14:xfrm>
              <a:off x="7399803" y="4744760"/>
              <a:ext cx="478080" cy="135360"/>
            </p14:xfrm>
          </p:contentPart>
        </mc:Choice>
        <mc:Fallback xmlns="">
          <p:pic>
            <p:nvPicPr>
              <p:cNvPr id="28" name="Ink 27">
                <a:extLst>
                  <a:ext uri="{FF2B5EF4-FFF2-40B4-BE49-F238E27FC236}">
                    <a16:creationId xmlns:a16="http://schemas.microsoft.com/office/drawing/2014/main" id="{BF3A2175-0BF4-44DB-96B7-3BE380E8F427}"/>
                  </a:ext>
                </a:extLst>
              </p:cNvPr>
              <p:cNvPicPr/>
              <p:nvPr/>
            </p:nvPicPr>
            <p:blipFill>
              <a:blip r:embed="rId14"/>
              <a:stretch>
                <a:fillRect/>
              </a:stretch>
            </p:blipFill>
            <p:spPr>
              <a:xfrm>
                <a:off x="7395483" y="4740440"/>
                <a:ext cx="486720" cy="14400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29" name="Ink 28">
                <a:extLst>
                  <a:ext uri="{FF2B5EF4-FFF2-40B4-BE49-F238E27FC236}">
                    <a16:creationId xmlns:a16="http://schemas.microsoft.com/office/drawing/2014/main" id="{29E4404D-A8FD-44D1-9E25-760591AFA4EC}"/>
                  </a:ext>
                </a:extLst>
              </p14:cNvPr>
              <p14:cNvContentPartPr/>
              <p14:nvPr/>
            </p14:nvContentPartPr>
            <p14:xfrm>
              <a:off x="6857444" y="4700960"/>
              <a:ext cx="512280" cy="294480"/>
            </p14:xfrm>
          </p:contentPart>
        </mc:Choice>
        <mc:Fallback xmlns="">
          <p:pic>
            <p:nvPicPr>
              <p:cNvPr id="29" name="Ink 28">
                <a:extLst>
                  <a:ext uri="{FF2B5EF4-FFF2-40B4-BE49-F238E27FC236}">
                    <a16:creationId xmlns:a16="http://schemas.microsoft.com/office/drawing/2014/main" id="{29E4404D-A8FD-44D1-9E25-760591AFA4EC}"/>
                  </a:ext>
                </a:extLst>
              </p:cNvPr>
              <p:cNvPicPr/>
              <p:nvPr/>
            </p:nvPicPr>
            <p:blipFill>
              <a:blip r:embed="rId16"/>
              <a:stretch>
                <a:fillRect/>
              </a:stretch>
            </p:blipFill>
            <p:spPr>
              <a:xfrm>
                <a:off x="6853124" y="4696635"/>
                <a:ext cx="520920" cy="303131"/>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30" name="Ink 29">
                <a:extLst>
                  <a:ext uri="{FF2B5EF4-FFF2-40B4-BE49-F238E27FC236}">
                    <a16:creationId xmlns:a16="http://schemas.microsoft.com/office/drawing/2014/main" id="{FC3A2438-7025-45D1-95FE-ECF277023409}"/>
                  </a:ext>
                </a:extLst>
              </p14:cNvPr>
              <p14:cNvContentPartPr/>
              <p14:nvPr/>
            </p14:nvContentPartPr>
            <p14:xfrm>
              <a:off x="8848604" y="4627520"/>
              <a:ext cx="360" cy="360"/>
            </p14:xfrm>
          </p:contentPart>
        </mc:Choice>
        <mc:Fallback xmlns="">
          <p:pic>
            <p:nvPicPr>
              <p:cNvPr id="30" name="Ink 29">
                <a:extLst>
                  <a:ext uri="{FF2B5EF4-FFF2-40B4-BE49-F238E27FC236}">
                    <a16:creationId xmlns:a16="http://schemas.microsoft.com/office/drawing/2014/main" id="{FC3A2438-7025-45D1-95FE-ECF277023409}"/>
                  </a:ext>
                </a:extLst>
              </p:cNvPr>
              <p:cNvPicPr/>
              <p:nvPr/>
            </p:nvPicPr>
            <p:blipFill>
              <a:blip r:embed="rId18"/>
              <a:stretch>
                <a:fillRect/>
              </a:stretch>
            </p:blipFill>
            <p:spPr>
              <a:xfrm>
                <a:off x="8844284" y="4623200"/>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31" name="Ink 30">
                <a:extLst>
                  <a:ext uri="{FF2B5EF4-FFF2-40B4-BE49-F238E27FC236}">
                    <a16:creationId xmlns:a16="http://schemas.microsoft.com/office/drawing/2014/main" id="{C408615E-FD87-4053-B620-0FEF07C3FB30}"/>
                  </a:ext>
                </a:extLst>
              </p14:cNvPr>
              <p14:cNvContentPartPr/>
              <p14:nvPr/>
            </p14:nvContentPartPr>
            <p14:xfrm>
              <a:off x="9968606" y="5280174"/>
              <a:ext cx="360" cy="360"/>
            </p14:xfrm>
          </p:contentPart>
        </mc:Choice>
        <mc:Fallback xmlns="">
          <p:pic>
            <p:nvPicPr>
              <p:cNvPr id="31" name="Ink 30">
                <a:extLst>
                  <a:ext uri="{FF2B5EF4-FFF2-40B4-BE49-F238E27FC236}">
                    <a16:creationId xmlns:a16="http://schemas.microsoft.com/office/drawing/2014/main" id="{C408615E-FD87-4053-B620-0FEF07C3FB30}"/>
                  </a:ext>
                </a:extLst>
              </p:cNvPr>
              <p:cNvPicPr/>
              <p:nvPr/>
            </p:nvPicPr>
            <p:blipFill>
              <a:blip r:embed="rId18"/>
              <a:stretch>
                <a:fillRect/>
              </a:stretch>
            </p:blipFill>
            <p:spPr>
              <a:xfrm>
                <a:off x="9964286" y="5275854"/>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32" name="Ink 31">
                <a:extLst>
                  <a:ext uri="{FF2B5EF4-FFF2-40B4-BE49-F238E27FC236}">
                    <a16:creationId xmlns:a16="http://schemas.microsoft.com/office/drawing/2014/main" id="{05F78E8A-2AE2-4164-AF52-573ED76229EE}"/>
                  </a:ext>
                </a:extLst>
              </p14:cNvPr>
              <p14:cNvContentPartPr/>
              <p14:nvPr/>
            </p14:nvContentPartPr>
            <p14:xfrm>
              <a:off x="7673025" y="583772"/>
              <a:ext cx="360" cy="360"/>
            </p14:xfrm>
          </p:contentPart>
        </mc:Choice>
        <mc:Fallback xmlns="">
          <p:pic>
            <p:nvPicPr>
              <p:cNvPr id="32" name="Ink 31">
                <a:extLst>
                  <a:ext uri="{FF2B5EF4-FFF2-40B4-BE49-F238E27FC236}">
                    <a16:creationId xmlns:a16="http://schemas.microsoft.com/office/drawing/2014/main" id="{05F78E8A-2AE2-4164-AF52-573ED76229EE}"/>
                  </a:ext>
                </a:extLst>
              </p:cNvPr>
              <p:cNvPicPr/>
              <p:nvPr/>
            </p:nvPicPr>
            <p:blipFill>
              <a:blip r:embed="rId21"/>
              <a:stretch>
                <a:fillRect/>
              </a:stretch>
            </p:blipFill>
            <p:spPr>
              <a:xfrm>
                <a:off x="7668705" y="579452"/>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33" name="Ink 32">
                <a:extLst>
                  <a:ext uri="{FF2B5EF4-FFF2-40B4-BE49-F238E27FC236}">
                    <a16:creationId xmlns:a16="http://schemas.microsoft.com/office/drawing/2014/main" id="{8EA75CB9-446B-4AE9-A3CC-E25E49992828}"/>
                  </a:ext>
                </a:extLst>
              </p14:cNvPr>
              <p14:cNvContentPartPr/>
              <p14:nvPr/>
            </p14:nvContentPartPr>
            <p14:xfrm>
              <a:off x="9360689" y="6608012"/>
              <a:ext cx="360" cy="360"/>
            </p14:xfrm>
          </p:contentPart>
        </mc:Choice>
        <mc:Fallback xmlns="">
          <p:pic>
            <p:nvPicPr>
              <p:cNvPr id="33" name="Ink 32">
                <a:extLst>
                  <a:ext uri="{FF2B5EF4-FFF2-40B4-BE49-F238E27FC236}">
                    <a16:creationId xmlns:a16="http://schemas.microsoft.com/office/drawing/2014/main" id="{8EA75CB9-446B-4AE9-A3CC-E25E49992828}"/>
                  </a:ext>
                </a:extLst>
              </p:cNvPr>
              <p:cNvPicPr/>
              <p:nvPr/>
            </p:nvPicPr>
            <p:blipFill>
              <a:blip r:embed="rId23"/>
              <a:stretch>
                <a:fillRect/>
              </a:stretch>
            </p:blipFill>
            <p:spPr>
              <a:xfrm>
                <a:off x="9356369" y="6603692"/>
                <a:ext cx="9000" cy="9000"/>
              </a:xfrm>
              <a:prstGeom prst="rect">
                <a:avLst/>
              </a:prstGeom>
            </p:spPr>
          </p:pic>
        </mc:Fallback>
      </mc:AlternateContent>
      <p:sp>
        <p:nvSpPr>
          <p:cNvPr id="3" name="TextBox 2">
            <a:extLst>
              <a:ext uri="{FF2B5EF4-FFF2-40B4-BE49-F238E27FC236}">
                <a16:creationId xmlns:a16="http://schemas.microsoft.com/office/drawing/2014/main" id="{E67984CF-2DDC-41C9-B72D-4E69B4A41BAF}"/>
              </a:ext>
            </a:extLst>
          </p:cNvPr>
          <p:cNvSpPr txBox="1"/>
          <p:nvPr/>
        </p:nvSpPr>
        <p:spPr>
          <a:xfrm>
            <a:off x="8467563" y="2635020"/>
            <a:ext cx="3264088" cy="738664"/>
          </a:xfrm>
          <a:prstGeom prst="rect">
            <a:avLst/>
          </a:prstGeom>
          <a:noFill/>
        </p:spPr>
        <p:txBody>
          <a:bodyPr wrap="square" rtlCol="0">
            <a:spAutoFit/>
          </a:bodyPr>
          <a:lstStyle/>
          <a:p>
            <a:r>
              <a:rPr lang="en-US" sz="1400">
                <a:latin typeface="Calibri" panose="020F0502020204030204" pitchFamily="34" charset="0"/>
                <a:cs typeface="Calibri" panose="020F0502020204030204" pitchFamily="34" charset="0"/>
              </a:rPr>
              <a:t>m in </a:t>
            </a:r>
            <a:r>
              <a:rPr lang="el-GR" sz="1400">
                <a:latin typeface="Calibri" panose="020F0502020204030204" pitchFamily="34" charset="0"/>
                <a:cs typeface="Calibri" panose="020F0502020204030204" pitchFamily="34" charset="0"/>
              </a:rPr>
              <a:t>ω</a:t>
            </a:r>
            <a:r>
              <a:rPr lang="en-US" sz="1400" baseline="-25000">
                <a:latin typeface="Calibri" panose="020F0502020204030204" pitchFamily="34" charset="0"/>
                <a:cs typeface="Calibri" panose="020F0502020204030204" pitchFamily="34" charset="0"/>
              </a:rPr>
              <a:t>B</a:t>
            </a:r>
            <a:r>
              <a:rPr lang="en-US" sz="1400">
                <a:latin typeface="Calibri" panose="020F0502020204030204" pitchFamily="34" charset="0"/>
                <a:cs typeface="Calibri" panose="020F0502020204030204" pitchFamily="34" charset="0"/>
              </a:rPr>
              <a:t> is the band mass m, while m in </a:t>
            </a:r>
            <a:r>
              <a:rPr lang="el-GR" sz="1400">
                <a:latin typeface="Calibri" panose="020F0502020204030204" pitchFamily="34" charset="0"/>
                <a:cs typeface="Calibri" panose="020F0502020204030204" pitchFamily="34" charset="0"/>
              </a:rPr>
              <a:t>ω</a:t>
            </a:r>
            <a:r>
              <a:rPr lang="en-US" sz="1400" baseline="-25000">
                <a:latin typeface="Calibri" panose="020F0502020204030204" pitchFamily="34" charset="0"/>
                <a:cs typeface="Calibri" panose="020F0502020204030204" pitchFamily="34" charset="0"/>
              </a:rPr>
              <a:t>s</a:t>
            </a:r>
            <a:r>
              <a:rPr lang="en-US" sz="1400">
                <a:latin typeface="Calibri" panose="020F0502020204030204" pitchFamily="34" charset="0"/>
                <a:cs typeface="Calibri" panose="020F0502020204030204" pitchFamily="34" charset="0"/>
              </a:rPr>
              <a:t> is inertial, rest mass m.  The band mass m is usually larger than inertial m.</a:t>
            </a:r>
            <a:endParaRPr lang="en-US"/>
          </a:p>
        </p:txBody>
      </p:sp>
      <p:sp>
        <p:nvSpPr>
          <p:cNvPr id="35" name="TextBox 34">
            <a:extLst>
              <a:ext uri="{FF2B5EF4-FFF2-40B4-BE49-F238E27FC236}">
                <a16:creationId xmlns:a16="http://schemas.microsoft.com/office/drawing/2014/main" id="{AC92A7F5-622E-4E5D-A025-A68CBB5AD047}"/>
              </a:ext>
            </a:extLst>
          </p:cNvPr>
          <p:cNvSpPr txBox="1"/>
          <p:nvPr/>
        </p:nvSpPr>
        <p:spPr>
          <a:xfrm>
            <a:off x="244203" y="3945503"/>
            <a:ext cx="3874416" cy="523220"/>
          </a:xfrm>
          <a:prstGeom prst="rect">
            <a:avLst/>
          </a:prstGeom>
          <a:noFill/>
        </p:spPr>
        <p:txBody>
          <a:bodyPr wrap="square" rtlCol="0">
            <a:spAutoFit/>
          </a:bodyPr>
          <a:lstStyle/>
          <a:p>
            <a:r>
              <a:rPr lang="en-US" sz="1400"/>
              <a:t>For example, for negative charges, would expect something like this:</a:t>
            </a:r>
          </a:p>
        </p:txBody>
      </p:sp>
      <p:pic>
        <p:nvPicPr>
          <p:cNvPr id="6" name="Picture 5">
            <a:extLst>
              <a:ext uri="{FF2B5EF4-FFF2-40B4-BE49-F238E27FC236}">
                <a16:creationId xmlns:a16="http://schemas.microsoft.com/office/drawing/2014/main" id="{AF0739A1-1F26-43BD-95F9-A1EF08AC8940}"/>
              </a:ext>
            </a:extLst>
          </p:cNvPr>
          <p:cNvPicPr>
            <a:picLocks noChangeAspect="1"/>
          </p:cNvPicPr>
          <p:nvPr/>
        </p:nvPicPr>
        <p:blipFill>
          <a:blip r:embed="rId24"/>
          <a:stretch>
            <a:fillRect/>
          </a:stretch>
        </p:blipFill>
        <p:spPr>
          <a:xfrm>
            <a:off x="244203" y="4593996"/>
            <a:ext cx="4398801" cy="1973977"/>
          </a:xfrm>
          <a:prstGeom prst="rect">
            <a:avLst/>
          </a:prstGeom>
        </p:spPr>
      </p:pic>
    </p:spTree>
    <p:extLst>
      <p:ext uri="{BB962C8B-B14F-4D97-AF65-F5344CB8AC3E}">
        <p14:creationId xmlns:p14="http://schemas.microsoft.com/office/powerpoint/2010/main" val="340553465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2693698" y="138101"/>
            <a:ext cx="7694639" cy="621596"/>
          </a:xfrm>
        </p:spPr>
        <p:txBody>
          <a:bodyPr>
            <a:normAutofit fontScale="90000"/>
          </a:bodyPr>
          <a:lstStyle/>
          <a:p>
            <a:r>
              <a:rPr lang="en-US" sz="3600" b="1" u="sng">
                <a:latin typeface="+mn-lt"/>
              </a:rPr>
              <a:t>Electrons – Thermal Equilibrium Properties</a:t>
            </a:r>
            <a:endParaRPr lang="en-US" b="1" u="sng">
              <a:latin typeface="+mn-lt"/>
            </a:endParaRPr>
          </a:p>
        </p:txBody>
      </p:sp>
      <p:sp>
        <p:nvSpPr>
          <p:cNvPr id="13" name="TextBox 12">
            <a:extLst>
              <a:ext uri="{FF2B5EF4-FFF2-40B4-BE49-F238E27FC236}">
                <a16:creationId xmlns:a16="http://schemas.microsoft.com/office/drawing/2014/main" id="{02918906-D3EF-44C6-9BF1-953F702C193A}"/>
              </a:ext>
            </a:extLst>
          </p:cNvPr>
          <p:cNvSpPr txBox="1"/>
          <p:nvPr/>
        </p:nvSpPr>
        <p:spPr>
          <a:xfrm>
            <a:off x="486103" y="1386945"/>
            <a:ext cx="1791443" cy="369332"/>
          </a:xfrm>
          <a:prstGeom prst="rect">
            <a:avLst/>
          </a:prstGeom>
          <a:noFill/>
        </p:spPr>
        <p:txBody>
          <a:bodyPr wrap="square" rtlCol="0">
            <a:spAutoFit/>
          </a:bodyPr>
          <a:lstStyle/>
          <a:p>
            <a:r>
              <a:rPr lang="en-US" b="1"/>
              <a:t>Heat Capacity</a:t>
            </a:r>
            <a:endParaRPr lang="en-US" sz="1400" b="1"/>
          </a:p>
        </p:txBody>
      </p:sp>
      <p:graphicFrame>
        <p:nvGraphicFramePr>
          <p:cNvPr id="5" name="Object 4">
            <a:extLst>
              <a:ext uri="{FF2B5EF4-FFF2-40B4-BE49-F238E27FC236}">
                <a16:creationId xmlns:a16="http://schemas.microsoft.com/office/drawing/2014/main" id="{FE36A48E-F28B-4B0A-990F-BA07DA215C89}"/>
              </a:ext>
            </a:extLst>
          </p:cNvPr>
          <p:cNvGraphicFramePr>
            <a:graphicFrameLocks noChangeAspect="1"/>
          </p:cNvGraphicFramePr>
          <p:nvPr>
            <p:extLst>
              <p:ext uri="{D42A27DB-BD31-4B8C-83A1-F6EECF244321}">
                <p14:modId xmlns:p14="http://schemas.microsoft.com/office/powerpoint/2010/main" val="2754682487"/>
              </p:ext>
            </p:extLst>
          </p:nvPr>
        </p:nvGraphicFramePr>
        <p:xfrm>
          <a:off x="582200" y="2839819"/>
          <a:ext cx="2447826" cy="1703657"/>
        </p:xfrm>
        <a:graphic>
          <a:graphicData uri="http://schemas.openxmlformats.org/presentationml/2006/ole">
            <mc:AlternateContent xmlns:mc="http://schemas.openxmlformats.org/markup-compatibility/2006">
              <mc:Choice xmlns:v="urn:schemas-microsoft-com:vml" Requires="v">
                <p:oleObj name="Bitmap Image" r:id="rId3" imgW="1752381" imgH="1523810" progId="Paint.Picture">
                  <p:embed/>
                </p:oleObj>
              </mc:Choice>
              <mc:Fallback>
                <p:oleObj name="Bitmap Image" r:id="rId3" imgW="1752381" imgH="1523810" progId="Paint.Picture">
                  <p:embed/>
                  <p:pic>
                    <p:nvPicPr>
                      <p:cNvPr id="5" name="Object 4">
                        <a:extLst>
                          <a:ext uri="{FF2B5EF4-FFF2-40B4-BE49-F238E27FC236}">
                            <a16:creationId xmlns:a16="http://schemas.microsoft.com/office/drawing/2014/main" id="{FE36A48E-F28B-4B0A-990F-BA07DA215C8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6609" t="10001" r="870" b="16000"/>
                      <a:stretch>
                        <a:fillRect/>
                      </a:stretch>
                    </p:blipFill>
                    <p:spPr bwMode="auto">
                      <a:xfrm>
                        <a:off x="582200" y="2839819"/>
                        <a:ext cx="2447826" cy="1703657"/>
                      </a:xfrm>
                      <a:prstGeom prst="rect">
                        <a:avLst/>
                      </a:prstGeom>
                      <a:noFill/>
                    </p:spPr>
                  </p:pic>
                </p:oleObj>
              </mc:Fallback>
            </mc:AlternateContent>
          </a:graphicData>
        </a:graphic>
      </p:graphicFrame>
      <p:sp>
        <p:nvSpPr>
          <p:cNvPr id="34" name="TextBox 33">
            <a:extLst>
              <a:ext uri="{FF2B5EF4-FFF2-40B4-BE49-F238E27FC236}">
                <a16:creationId xmlns:a16="http://schemas.microsoft.com/office/drawing/2014/main" id="{0B6914CE-0B53-46C7-81EA-B9B8023A84A7}"/>
              </a:ext>
            </a:extLst>
          </p:cNvPr>
          <p:cNvSpPr txBox="1"/>
          <p:nvPr/>
        </p:nvSpPr>
        <p:spPr>
          <a:xfrm>
            <a:off x="486103" y="1714335"/>
            <a:ext cx="5087846" cy="738664"/>
          </a:xfrm>
          <a:prstGeom prst="rect">
            <a:avLst/>
          </a:prstGeom>
          <a:noFill/>
        </p:spPr>
        <p:txBody>
          <a:bodyPr wrap="square">
            <a:spAutoFit/>
          </a:bodyPr>
          <a:lstStyle/>
          <a:p>
            <a:r>
              <a:rPr lang="en-US" sz="1400" dirty="0"/>
              <a:t>We basically get the thing we got from the SM folder, but with a renormalized mass coming from the band structure.  This would, implicitly, be at zero E/B field.</a:t>
            </a:r>
          </a:p>
        </p:txBody>
      </p:sp>
      <p:sp>
        <p:nvSpPr>
          <p:cNvPr id="3" name="Rectangle 45">
            <a:extLst>
              <a:ext uri="{FF2B5EF4-FFF2-40B4-BE49-F238E27FC236}">
                <a16:creationId xmlns:a16="http://schemas.microsoft.com/office/drawing/2014/main" id="{53F64CE1-09BE-411A-B5C7-A3D19C3877D9}"/>
              </a:ext>
            </a:extLst>
          </p:cNvPr>
          <p:cNvSpPr>
            <a:spLocks noChangeArrowheads="1"/>
          </p:cNvSpPr>
          <p:nvPr/>
        </p:nvSpPr>
        <p:spPr bwMode="auto">
          <a:xfrm>
            <a:off x="1710986" y="152042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230009704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2672354" y="65688"/>
            <a:ext cx="7654565" cy="621596"/>
          </a:xfrm>
        </p:spPr>
        <p:txBody>
          <a:bodyPr>
            <a:normAutofit fontScale="90000"/>
          </a:bodyPr>
          <a:lstStyle/>
          <a:p>
            <a:r>
              <a:rPr lang="en-US" sz="3600" b="1" u="sng">
                <a:latin typeface="+mn-lt"/>
              </a:rPr>
              <a:t>Electrons – Thermal Equilibrium Properties</a:t>
            </a:r>
            <a:endParaRPr lang="en-US" b="1" u="sng">
              <a:latin typeface="+mn-lt"/>
            </a:endParaRPr>
          </a:p>
        </p:txBody>
      </p:sp>
      <p:sp>
        <p:nvSpPr>
          <p:cNvPr id="4" name="TextBox 3">
            <a:extLst>
              <a:ext uri="{FF2B5EF4-FFF2-40B4-BE49-F238E27FC236}">
                <a16:creationId xmlns:a16="http://schemas.microsoft.com/office/drawing/2014/main" id="{A7C675F6-9770-4C04-AC09-833D90C3E673}"/>
              </a:ext>
            </a:extLst>
          </p:cNvPr>
          <p:cNvSpPr txBox="1"/>
          <p:nvPr/>
        </p:nvSpPr>
        <p:spPr>
          <a:xfrm>
            <a:off x="275958" y="958309"/>
            <a:ext cx="10734162" cy="800219"/>
          </a:xfrm>
          <a:prstGeom prst="rect">
            <a:avLst/>
          </a:prstGeom>
          <a:noFill/>
        </p:spPr>
        <p:txBody>
          <a:bodyPr wrap="square" rtlCol="0">
            <a:spAutoFit/>
          </a:bodyPr>
          <a:lstStyle/>
          <a:p>
            <a:r>
              <a:rPr lang="en-US" b="1" dirty="0"/>
              <a:t>Electric Susceptibility (</a:t>
            </a:r>
            <a:r>
              <a:rPr lang="en-US" b="1" dirty="0" err="1"/>
              <a:t>Linhardt</a:t>
            </a:r>
            <a:r>
              <a:rPr lang="en-US" b="1" dirty="0"/>
              <a:t> Model)</a:t>
            </a:r>
            <a:endParaRPr lang="en-US" sz="1400" b="1" dirty="0"/>
          </a:p>
          <a:p>
            <a:r>
              <a:rPr lang="en-US" sz="1400"/>
              <a:t>Can recall our discussion of the susceptibility functions from EM folder.  Let </a:t>
            </a:r>
            <a:r>
              <a:rPr lang="en-US" sz="1400" dirty="0"/>
              <a:t>the change in the </a:t>
            </a:r>
            <a:r>
              <a:rPr lang="en-US" sz="1400"/>
              <a:t>equilibrium charge density will be induced by a change in total potential,</a:t>
            </a:r>
            <a:endParaRPr lang="en-US" sz="1400" dirty="0"/>
          </a:p>
        </p:txBody>
      </p:sp>
      <p:sp>
        <p:nvSpPr>
          <p:cNvPr id="6" name="Rectangle 9">
            <a:extLst>
              <a:ext uri="{FF2B5EF4-FFF2-40B4-BE49-F238E27FC236}">
                <a16:creationId xmlns:a16="http://schemas.microsoft.com/office/drawing/2014/main" id="{6205255F-E4B4-464C-81FB-48B758D59887}"/>
              </a:ext>
            </a:extLst>
          </p:cNvPr>
          <p:cNvSpPr>
            <a:spLocks noChangeArrowheads="1"/>
          </p:cNvSpPr>
          <p:nvPr/>
        </p:nvSpPr>
        <p:spPr bwMode="auto">
          <a:xfrm>
            <a:off x="8250580" y="4850796"/>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0" name="Object 9">
            <a:extLst>
              <a:ext uri="{FF2B5EF4-FFF2-40B4-BE49-F238E27FC236}">
                <a16:creationId xmlns:a16="http://schemas.microsoft.com/office/drawing/2014/main" id="{5E5501B3-0CF6-4D64-8E19-1085F6DE7D7F}"/>
              </a:ext>
            </a:extLst>
          </p:cNvPr>
          <p:cNvGraphicFramePr>
            <a:graphicFrameLocks noChangeAspect="1"/>
          </p:cNvGraphicFramePr>
          <p:nvPr>
            <p:extLst>
              <p:ext uri="{D42A27DB-BD31-4B8C-83A1-F6EECF244321}">
                <p14:modId xmlns:p14="http://schemas.microsoft.com/office/powerpoint/2010/main" val="1524709525"/>
              </p:ext>
            </p:extLst>
          </p:nvPr>
        </p:nvGraphicFramePr>
        <p:xfrm>
          <a:off x="3185750" y="2895809"/>
          <a:ext cx="3884613" cy="454025"/>
        </p:xfrm>
        <a:graphic>
          <a:graphicData uri="http://schemas.openxmlformats.org/presentationml/2006/ole">
            <mc:AlternateContent xmlns:mc="http://schemas.openxmlformats.org/markup-compatibility/2006">
              <mc:Choice xmlns:v="urn:schemas-microsoft-com:vml" Requires="v">
                <p:oleObj name="Equation" r:id="rId2" imgW="3263760" imgH="380880" progId="Equation.DSMT4">
                  <p:embed/>
                </p:oleObj>
              </mc:Choice>
              <mc:Fallback>
                <p:oleObj name="Equation" r:id="rId2" imgW="3263760" imgH="380880" progId="Equation.DSMT4">
                  <p:embed/>
                  <p:pic>
                    <p:nvPicPr>
                      <p:cNvPr id="10" name="Object 9">
                        <a:extLst>
                          <a:ext uri="{FF2B5EF4-FFF2-40B4-BE49-F238E27FC236}">
                            <a16:creationId xmlns:a16="http://schemas.microsoft.com/office/drawing/2014/main" id="{5E5501B3-0CF6-4D64-8E19-1085F6DE7D7F}"/>
                          </a:ext>
                        </a:extLst>
                      </p:cNvPr>
                      <p:cNvPicPr>
                        <a:picLocks noChangeAspect="1" noChangeArrowheads="1"/>
                      </p:cNvPicPr>
                      <p:nvPr/>
                    </p:nvPicPr>
                    <p:blipFill>
                      <a:blip r:embed="rId3"/>
                      <a:srcRect/>
                      <a:stretch>
                        <a:fillRect/>
                      </a:stretch>
                    </p:blipFill>
                    <p:spPr bwMode="auto">
                      <a:xfrm>
                        <a:off x="3185750" y="2895809"/>
                        <a:ext cx="3884613" cy="454025"/>
                      </a:xfrm>
                      <a:prstGeom prst="rect">
                        <a:avLst/>
                      </a:prstGeom>
                      <a:noFill/>
                    </p:spPr>
                  </p:pic>
                </p:oleObj>
              </mc:Fallback>
            </mc:AlternateContent>
          </a:graphicData>
        </a:graphic>
      </p:graphicFrame>
      <p:graphicFrame>
        <p:nvGraphicFramePr>
          <p:cNvPr id="13" name="Object 12">
            <a:extLst>
              <a:ext uri="{FF2B5EF4-FFF2-40B4-BE49-F238E27FC236}">
                <a16:creationId xmlns:a16="http://schemas.microsoft.com/office/drawing/2014/main" id="{FCBD72D0-95A5-4BFD-AC92-9A5A265E8612}"/>
              </a:ext>
            </a:extLst>
          </p:cNvPr>
          <p:cNvGraphicFramePr>
            <a:graphicFrameLocks noChangeAspect="1"/>
          </p:cNvGraphicFramePr>
          <p:nvPr>
            <p:extLst>
              <p:ext uri="{D42A27DB-BD31-4B8C-83A1-F6EECF244321}">
                <p14:modId xmlns:p14="http://schemas.microsoft.com/office/powerpoint/2010/main" val="1811284284"/>
              </p:ext>
            </p:extLst>
          </p:nvPr>
        </p:nvGraphicFramePr>
        <p:xfrm>
          <a:off x="365223" y="2879383"/>
          <a:ext cx="2066925" cy="565150"/>
        </p:xfrm>
        <a:graphic>
          <a:graphicData uri="http://schemas.openxmlformats.org/presentationml/2006/ole">
            <mc:AlternateContent xmlns:mc="http://schemas.openxmlformats.org/markup-compatibility/2006">
              <mc:Choice xmlns:v="urn:schemas-microsoft-com:vml" Requires="v">
                <p:oleObj name="Equation" r:id="rId4" imgW="1777680" imgH="482400" progId="Equation.DSMT4">
                  <p:embed/>
                </p:oleObj>
              </mc:Choice>
              <mc:Fallback>
                <p:oleObj name="Equation" r:id="rId4" imgW="1777680" imgH="482400" progId="Equation.DSMT4">
                  <p:embed/>
                  <p:pic>
                    <p:nvPicPr>
                      <p:cNvPr id="13" name="Object 12">
                        <a:extLst>
                          <a:ext uri="{FF2B5EF4-FFF2-40B4-BE49-F238E27FC236}">
                            <a16:creationId xmlns:a16="http://schemas.microsoft.com/office/drawing/2014/main" id="{FCBD72D0-95A5-4BFD-AC92-9A5A265E8612}"/>
                          </a:ext>
                        </a:extLst>
                      </p:cNvPr>
                      <p:cNvPicPr>
                        <a:picLocks noChangeAspect="1" noChangeArrowheads="1"/>
                      </p:cNvPicPr>
                      <p:nvPr/>
                    </p:nvPicPr>
                    <p:blipFill>
                      <a:blip r:embed="rId5"/>
                      <a:srcRect/>
                      <a:stretch>
                        <a:fillRect/>
                      </a:stretch>
                    </p:blipFill>
                    <p:spPr bwMode="auto">
                      <a:xfrm>
                        <a:off x="365223" y="2879383"/>
                        <a:ext cx="2066925" cy="565150"/>
                      </a:xfrm>
                      <a:prstGeom prst="rect">
                        <a:avLst/>
                      </a:prstGeom>
                      <a:noFill/>
                    </p:spPr>
                  </p:pic>
                </p:oleObj>
              </mc:Fallback>
            </mc:AlternateContent>
          </a:graphicData>
        </a:graphic>
      </p:graphicFrame>
      <p:sp>
        <p:nvSpPr>
          <p:cNvPr id="22" name="TextBox 21">
            <a:extLst>
              <a:ext uri="{FF2B5EF4-FFF2-40B4-BE49-F238E27FC236}">
                <a16:creationId xmlns:a16="http://schemas.microsoft.com/office/drawing/2014/main" id="{17800E04-FA07-4FE3-8109-2151B9C1C380}"/>
              </a:ext>
            </a:extLst>
          </p:cNvPr>
          <p:cNvSpPr txBox="1"/>
          <p:nvPr/>
        </p:nvSpPr>
        <p:spPr>
          <a:xfrm>
            <a:off x="275958" y="3576119"/>
            <a:ext cx="4503432" cy="307777"/>
          </a:xfrm>
          <a:prstGeom prst="rect">
            <a:avLst/>
          </a:prstGeom>
          <a:noFill/>
        </p:spPr>
        <p:txBody>
          <a:bodyPr wrap="square" rtlCol="0">
            <a:spAutoFit/>
          </a:bodyPr>
          <a:lstStyle/>
          <a:p>
            <a:r>
              <a:rPr lang="en-US" sz="1400"/>
              <a:t>And evaluating the charge density’s linear response we get:</a:t>
            </a:r>
          </a:p>
        </p:txBody>
      </p:sp>
      <p:graphicFrame>
        <p:nvGraphicFramePr>
          <p:cNvPr id="19" name="Object 18">
            <a:extLst>
              <a:ext uri="{FF2B5EF4-FFF2-40B4-BE49-F238E27FC236}">
                <a16:creationId xmlns:a16="http://schemas.microsoft.com/office/drawing/2014/main" id="{71EF1353-5A5A-43A2-8A22-EAC4B54C9DE0}"/>
              </a:ext>
            </a:extLst>
          </p:cNvPr>
          <p:cNvGraphicFramePr>
            <a:graphicFrameLocks noChangeAspect="1"/>
          </p:cNvGraphicFramePr>
          <p:nvPr>
            <p:extLst>
              <p:ext uri="{D42A27DB-BD31-4B8C-83A1-F6EECF244321}">
                <p14:modId xmlns:p14="http://schemas.microsoft.com/office/powerpoint/2010/main" val="2840653378"/>
              </p:ext>
            </p:extLst>
          </p:nvPr>
        </p:nvGraphicFramePr>
        <p:xfrm>
          <a:off x="348791" y="4023057"/>
          <a:ext cx="4647127" cy="1134457"/>
        </p:xfrm>
        <a:graphic>
          <a:graphicData uri="http://schemas.openxmlformats.org/presentationml/2006/ole">
            <mc:AlternateContent xmlns:mc="http://schemas.openxmlformats.org/markup-compatibility/2006">
              <mc:Choice xmlns:v="urn:schemas-microsoft-com:vml" Requires="v">
                <p:oleObj name="Equation" r:id="rId6" imgW="3911400" imgH="965160" progId="Equation.DSMT4">
                  <p:embed/>
                </p:oleObj>
              </mc:Choice>
              <mc:Fallback>
                <p:oleObj name="Equation" r:id="rId6" imgW="3911400" imgH="965160" progId="Equation.DSMT4">
                  <p:embed/>
                  <p:pic>
                    <p:nvPicPr>
                      <p:cNvPr id="19" name="Object 18">
                        <a:extLst>
                          <a:ext uri="{FF2B5EF4-FFF2-40B4-BE49-F238E27FC236}">
                            <a16:creationId xmlns:a16="http://schemas.microsoft.com/office/drawing/2014/main" id="{71EF1353-5A5A-43A2-8A22-EAC4B54C9DE0}"/>
                          </a:ext>
                        </a:extLst>
                      </p:cNvPr>
                      <p:cNvPicPr>
                        <a:picLocks noChangeAspect="1" noChangeArrowheads="1"/>
                      </p:cNvPicPr>
                      <p:nvPr/>
                    </p:nvPicPr>
                    <p:blipFill>
                      <a:blip r:embed="rId7"/>
                      <a:srcRect/>
                      <a:stretch>
                        <a:fillRect/>
                      </a:stretch>
                    </p:blipFill>
                    <p:spPr bwMode="auto">
                      <a:xfrm>
                        <a:off x="348791" y="4023057"/>
                        <a:ext cx="4647127" cy="1134457"/>
                      </a:xfrm>
                      <a:prstGeom prst="rect">
                        <a:avLst/>
                      </a:prstGeom>
                      <a:solidFill>
                        <a:srgbClr val="CCFFCC"/>
                      </a:solidFill>
                    </p:spPr>
                  </p:pic>
                </p:oleObj>
              </mc:Fallback>
            </mc:AlternateContent>
          </a:graphicData>
        </a:graphic>
      </p:graphicFrame>
      <p:sp>
        <p:nvSpPr>
          <p:cNvPr id="12" name="TextBox 11">
            <a:extLst>
              <a:ext uri="{FF2B5EF4-FFF2-40B4-BE49-F238E27FC236}">
                <a16:creationId xmlns:a16="http://schemas.microsoft.com/office/drawing/2014/main" id="{9DB05851-257C-4CA0-999D-34107D39C874}"/>
              </a:ext>
            </a:extLst>
          </p:cNvPr>
          <p:cNvSpPr txBox="1"/>
          <p:nvPr/>
        </p:nvSpPr>
        <p:spPr>
          <a:xfrm>
            <a:off x="275959" y="5306416"/>
            <a:ext cx="5210442" cy="738664"/>
          </a:xfrm>
          <a:prstGeom prst="rect">
            <a:avLst/>
          </a:prstGeom>
          <a:noFill/>
        </p:spPr>
        <p:txBody>
          <a:bodyPr wrap="square" rtlCol="0">
            <a:spAutoFit/>
          </a:bodyPr>
          <a:lstStyle/>
          <a:p>
            <a:r>
              <a:rPr lang="en-US" sz="1400" dirty="0"/>
              <a:t>If we work out the consequences of these results, we get the following results for the induced charge density.  And similar results (take Laplacian) would hold for the induced electric potential.</a:t>
            </a:r>
          </a:p>
        </p:txBody>
      </p:sp>
      <p:graphicFrame>
        <p:nvGraphicFramePr>
          <p:cNvPr id="14" name="Object 13">
            <a:extLst>
              <a:ext uri="{FF2B5EF4-FFF2-40B4-BE49-F238E27FC236}">
                <a16:creationId xmlns:a16="http://schemas.microsoft.com/office/drawing/2014/main" id="{A379C339-41D6-44C0-9368-B6106540B8AE}"/>
              </a:ext>
            </a:extLst>
          </p:cNvPr>
          <p:cNvGraphicFramePr>
            <a:graphicFrameLocks noChangeAspect="1"/>
          </p:cNvGraphicFramePr>
          <p:nvPr>
            <p:extLst>
              <p:ext uri="{D42A27DB-BD31-4B8C-83A1-F6EECF244321}">
                <p14:modId xmlns:p14="http://schemas.microsoft.com/office/powerpoint/2010/main" val="4199200790"/>
              </p:ext>
            </p:extLst>
          </p:nvPr>
        </p:nvGraphicFramePr>
        <p:xfrm>
          <a:off x="365223" y="6138359"/>
          <a:ext cx="3951287" cy="549275"/>
        </p:xfrm>
        <a:graphic>
          <a:graphicData uri="http://schemas.openxmlformats.org/presentationml/2006/ole">
            <mc:AlternateContent xmlns:mc="http://schemas.openxmlformats.org/markup-compatibility/2006">
              <mc:Choice xmlns:v="urn:schemas-microsoft-com:vml" Requires="v">
                <p:oleObj name="Equation" r:id="rId8" imgW="3111480" imgH="431640" progId="Equation.DSMT4">
                  <p:embed/>
                </p:oleObj>
              </mc:Choice>
              <mc:Fallback>
                <p:oleObj name="Equation" r:id="rId8" imgW="3111480" imgH="431640" progId="Equation.DSMT4">
                  <p:embed/>
                  <p:pic>
                    <p:nvPicPr>
                      <p:cNvPr id="14" name="Object 13">
                        <a:extLst>
                          <a:ext uri="{FF2B5EF4-FFF2-40B4-BE49-F238E27FC236}">
                            <a16:creationId xmlns:a16="http://schemas.microsoft.com/office/drawing/2014/main" id="{A379C339-41D6-44C0-9368-B6106540B8AE}"/>
                          </a:ext>
                        </a:extLst>
                      </p:cNvPr>
                      <p:cNvPicPr>
                        <a:picLocks noChangeAspect="1" noChangeArrowheads="1"/>
                      </p:cNvPicPr>
                      <p:nvPr/>
                    </p:nvPicPr>
                    <p:blipFill>
                      <a:blip r:embed="rId9"/>
                      <a:srcRect/>
                      <a:stretch>
                        <a:fillRect/>
                      </a:stretch>
                    </p:blipFill>
                    <p:spPr bwMode="auto">
                      <a:xfrm>
                        <a:off x="365223" y="6138359"/>
                        <a:ext cx="3951287" cy="549275"/>
                      </a:xfrm>
                      <a:prstGeom prst="rect">
                        <a:avLst/>
                      </a:prstGeom>
                      <a:noFill/>
                    </p:spPr>
                  </p:pic>
                </p:oleObj>
              </mc:Fallback>
            </mc:AlternateContent>
          </a:graphicData>
        </a:graphic>
      </p:graphicFrame>
      <p:sp>
        <p:nvSpPr>
          <p:cNvPr id="7" name="Freeform: Shape 6">
            <a:extLst>
              <a:ext uri="{FF2B5EF4-FFF2-40B4-BE49-F238E27FC236}">
                <a16:creationId xmlns:a16="http://schemas.microsoft.com/office/drawing/2014/main" id="{532263BF-9CE5-462F-8A2A-C96FC3C7A37A}"/>
              </a:ext>
            </a:extLst>
          </p:cNvPr>
          <p:cNvSpPr/>
          <p:nvPr/>
        </p:nvSpPr>
        <p:spPr>
          <a:xfrm flipV="1">
            <a:off x="5241303" y="4478789"/>
            <a:ext cx="791852" cy="1329177"/>
          </a:xfrm>
          <a:custGeom>
            <a:avLst/>
            <a:gdLst>
              <a:gd name="connsiteX0" fmla="*/ 0 w 791852"/>
              <a:gd name="connsiteY0" fmla="*/ 1310874 h 1310874"/>
              <a:gd name="connsiteX1" fmla="*/ 113122 w 791852"/>
              <a:gd name="connsiteY1" fmla="*/ 1301447 h 1310874"/>
              <a:gd name="connsiteX2" fmla="*/ 141402 w 791852"/>
              <a:gd name="connsiteY2" fmla="*/ 1282593 h 1310874"/>
              <a:gd name="connsiteX3" fmla="*/ 169683 w 791852"/>
              <a:gd name="connsiteY3" fmla="*/ 1273167 h 1310874"/>
              <a:gd name="connsiteX4" fmla="*/ 226243 w 791852"/>
              <a:gd name="connsiteY4" fmla="*/ 1197752 h 1310874"/>
              <a:gd name="connsiteX5" fmla="*/ 282804 w 791852"/>
              <a:gd name="connsiteY5" fmla="*/ 1056350 h 1310874"/>
              <a:gd name="connsiteX6" fmla="*/ 301658 w 791852"/>
              <a:gd name="connsiteY6" fmla="*/ 990362 h 1310874"/>
              <a:gd name="connsiteX7" fmla="*/ 311085 w 791852"/>
              <a:gd name="connsiteY7" fmla="*/ 933802 h 1310874"/>
              <a:gd name="connsiteX8" fmla="*/ 329938 w 791852"/>
              <a:gd name="connsiteY8" fmla="*/ 839534 h 1310874"/>
              <a:gd name="connsiteX9" fmla="*/ 339365 w 791852"/>
              <a:gd name="connsiteY9" fmla="*/ 735839 h 1310874"/>
              <a:gd name="connsiteX10" fmla="*/ 358219 w 791852"/>
              <a:gd name="connsiteY10" fmla="*/ 415327 h 1310874"/>
              <a:gd name="connsiteX11" fmla="*/ 386499 w 791852"/>
              <a:gd name="connsiteY11" fmla="*/ 292779 h 1310874"/>
              <a:gd name="connsiteX12" fmla="*/ 405353 w 791852"/>
              <a:gd name="connsiteY12" fmla="*/ 264498 h 1310874"/>
              <a:gd name="connsiteX13" fmla="*/ 424206 w 791852"/>
              <a:gd name="connsiteY13" fmla="*/ 226791 h 1310874"/>
              <a:gd name="connsiteX14" fmla="*/ 490194 w 791852"/>
              <a:gd name="connsiteY14" fmla="*/ 160804 h 1310874"/>
              <a:gd name="connsiteX15" fmla="*/ 518474 w 791852"/>
              <a:gd name="connsiteY15" fmla="*/ 132523 h 1310874"/>
              <a:gd name="connsiteX16" fmla="*/ 546755 w 791852"/>
              <a:gd name="connsiteY16" fmla="*/ 94816 h 1310874"/>
              <a:gd name="connsiteX17" fmla="*/ 584462 w 791852"/>
              <a:gd name="connsiteY17" fmla="*/ 75962 h 1310874"/>
              <a:gd name="connsiteX18" fmla="*/ 641023 w 791852"/>
              <a:gd name="connsiteY18" fmla="*/ 28828 h 1310874"/>
              <a:gd name="connsiteX19" fmla="*/ 707010 w 791852"/>
              <a:gd name="connsiteY19" fmla="*/ 19402 h 1310874"/>
              <a:gd name="connsiteX20" fmla="*/ 744718 w 791852"/>
              <a:gd name="connsiteY20" fmla="*/ 9975 h 1310874"/>
              <a:gd name="connsiteX21" fmla="*/ 772998 w 791852"/>
              <a:gd name="connsiteY21" fmla="*/ 548 h 1310874"/>
              <a:gd name="connsiteX22" fmla="*/ 791852 w 791852"/>
              <a:gd name="connsiteY22" fmla="*/ 548 h 1310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791852" h="1310874">
                <a:moveTo>
                  <a:pt x="0" y="1310874"/>
                </a:moveTo>
                <a:cubicBezTo>
                  <a:pt x="37707" y="1307732"/>
                  <a:pt x="76019" y="1308868"/>
                  <a:pt x="113122" y="1301447"/>
                </a:cubicBezTo>
                <a:cubicBezTo>
                  <a:pt x="124232" y="1299225"/>
                  <a:pt x="131268" y="1287660"/>
                  <a:pt x="141402" y="1282593"/>
                </a:cubicBezTo>
                <a:cubicBezTo>
                  <a:pt x="150290" y="1278149"/>
                  <a:pt x="160256" y="1276309"/>
                  <a:pt x="169683" y="1273167"/>
                </a:cubicBezTo>
                <a:cubicBezTo>
                  <a:pt x="187824" y="1250490"/>
                  <a:pt x="211232" y="1224021"/>
                  <a:pt x="226243" y="1197752"/>
                </a:cubicBezTo>
                <a:cubicBezTo>
                  <a:pt x="251091" y="1154267"/>
                  <a:pt x="268156" y="1103958"/>
                  <a:pt x="282804" y="1056350"/>
                </a:cubicBezTo>
                <a:cubicBezTo>
                  <a:pt x="289532" y="1034485"/>
                  <a:pt x="296514" y="1012652"/>
                  <a:pt x="301658" y="990362"/>
                </a:cubicBezTo>
                <a:cubicBezTo>
                  <a:pt x="305956" y="971738"/>
                  <a:pt x="307563" y="952588"/>
                  <a:pt x="311085" y="933802"/>
                </a:cubicBezTo>
                <a:cubicBezTo>
                  <a:pt x="316990" y="902306"/>
                  <a:pt x="329938" y="839534"/>
                  <a:pt x="329938" y="839534"/>
                </a:cubicBezTo>
                <a:cubicBezTo>
                  <a:pt x="333080" y="804969"/>
                  <a:pt x="337492" y="770496"/>
                  <a:pt x="339365" y="735839"/>
                </a:cubicBezTo>
                <a:cubicBezTo>
                  <a:pt x="348374" y="569180"/>
                  <a:pt x="339082" y="539721"/>
                  <a:pt x="358219" y="415327"/>
                </a:cubicBezTo>
                <a:cubicBezTo>
                  <a:pt x="361345" y="395008"/>
                  <a:pt x="382165" y="299280"/>
                  <a:pt x="386499" y="292779"/>
                </a:cubicBezTo>
                <a:cubicBezTo>
                  <a:pt x="392784" y="283352"/>
                  <a:pt x="399732" y="274335"/>
                  <a:pt x="405353" y="264498"/>
                </a:cubicBezTo>
                <a:cubicBezTo>
                  <a:pt x="412325" y="252297"/>
                  <a:pt x="415307" y="237667"/>
                  <a:pt x="424206" y="226791"/>
                </a:cubicBezTo>
                <a:cubicBezTo>
                  <a:pt x="443904" y="202716"/>
                  <a:pt x="468198" y="182800"/>
                  <a:pt x="490194" y="160804"/>
                </a:cubicBezTo>
                <a:cubicBezTo>
                  <a:pt x="499621" y="151377"/>
                  <a:pt x="510475" y="143188"/>
                  <a:pt x="518474" y="132523"/>
                </a:cubicBezTo>
                <a:cubicBezTo>
                  <a:pt x="527901" y="119954"/>
                  <a:pt x="534826" y="105041"/>
                  <a:pt x="546755" y="94816"/>
                </a:cubicBezTo>
                <a:cubicBezTo>
                  <a:pt x="557425" y="85671"/>
                  <a:pt x="573027" y="84130"/>
                  <a:pt x="584462" y="75962"/>
                </a:cubicBezTo>
                <a:cubicBezTo>
                  <a:pt x="604778" y="61451"/>
                  <a:pt x="615227" y="36567"/>
                  <a:pt x="641023" y="28828"/>
                </a:cubicBezTo>
                <a:cubicBezTo>
                  <a:pt x="662305" y="22444"/>
                  <a:pt x="685149" y="23377"/>
                  <a:pt x="707010" y="19402"/>
                </a:cubicBezTo>
                <a:cubicBezTo>
                  <a:pt x="719757" y="17084"/>
                  <a:pt x="732260" y="13534"/>
                  <a:pt x="744718" y="9975"/>
                </a:cubicBezTo>
                <a:cubicBezTo>
                  <a:pt x="754272" y="7245"/>
                  <a:pt x="763254" y="2497"/>
                  <a:pt x="772998" y="548"/>
                </a:cubicBezTo>
                <a:cubicBezTo>
                  <a:pt x="779161" y="-685"/>
                  <a:pt x="785567" y="548"/>
                  <a:pt x="791852" y="548"/>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5" name="Object 14">
            <a:extLst>
              <a:ext uri="{FF2B5EF4-FFF2-40B4-BE49-F238E27FC236}">
                <a16:creationId xmlns:a16="http://schemas.microsoft.com/office/drawing/2014/main" id="{35825DA0-9814-4CC8-9E94-E3E1DA1FD4B9}"/>
              </a:ext>
            </a:extLst>
          </p:cNvPr>
          <p:cNvGraphicFramePr>
            <a:graphicFrameLocks noChangeAspect="1"/>
          </p:cNvGraphicFramePr>
          <p:nvPr>
            <p:extLst>
              <p:ext uri="{D42A27DB-BD31-4B8C-83A1-F6EECF244321}">
                <p14:modId xmlns:p14="http://schemas.microsoft.com/office/powerpoint/2010/main" val="2695728341"/>
              </p:ext>
            </p:extLst>
          </p:nvPr>
        </p:nvGraphicFramePr>
        <p:xfrm>
          <a:off x="6278540" y="5294022"/>
          <a:ext cx="1956267" cy="1393612"/>
        </p:xfrm>
        <a:graphic>
          <a:graphicData uri="http://schemas.openxmlformats.org/presentationml/2006/ole">
            <mc:AlternateContent xmlns:mc="http://schemas.openxmlformats.org/markup-compatibility/2006">
              <mc:Choice xmlns:v="urn:schemas-microsoft-com:vml" Requires="v">
                <p:oleObj name="Bitmap Image" r:id="rId10" imgW="2514600" imgH="1989000" progId="Paint.Picture">
                  <p:embed/>
                </p:oleObj>
              </mc:Choice>
              <mc:Fallback>
                <p:oleObj name="Bitmap Image" r:id="rId10" imgW="2514600" imgH="1989000" progId="Paint.Picture">
                  <p:embed/>
                  <p:pic>
                    <p:nvPicPr>
                      <p:cNvPr id="15" name="Object 14">
                        <a:extLst>
                          <a:ext uri="{FF2B5EF4-FFF2-40B4-BE49-F238E27FC236}">
                            <a16:creationId xmlns:a16="http://schemas.microsoft.com/office/drawing/2014/main" id="{35825DA0-9814-4CC8-9E94-E3E1DA1FD4B9}"/>
                          </a:ext>
                        </a:extLst>
                      </p:cNvPr>
                      <p:cNvPicPr>
                        <a:picLocks noChangeAspect="1" noChangeArrowheads="1"/>
                      </p:cNvPicPr>
                      <p:nvPr/>
                    </p:nvPicPr>
                    <p:blipFill>
                      <a:blip r:embed="rId11"/>
                      <a:srcRect t="5363" r="5151" b="9195"/>
                      <a:stretch>
                        <a:fillRect/>
                      </a:stretch>
                    </p:blipFill>
                    <p:spPr bwMode="auto">
                      <a:xfrm>
                        <a:off x="6278540" y="5294022"/>
                        <a:ext cx="1956267" cy="1393612"/>
                      </a:xfrm>
                      <a:prstGeom prst="rect">
                        <a:avLst/>
                      </a:prstGeom>
                      <a:noFill/>
                    </p:spPr>
                  </p:pic>
                </p:oleObj>
              </mc:Fallback>
            </mc:AlternateContent>
          </a:graphicData>
        </a:graphic>
      </p:graphicFrame>
      <p:sp>
        <p:nvSpPr>
          <p:cNvPr id="17" name="TextBox 16">
            <a:extLst>
              <a:ext uri="{FF2B5EF4-FFF2-40B4-BE49-F238E27FC236}">
                <a16:creationId xmlns:a16="http://schemas.microsoft.com/office/drawing/2014/main" id="{A6CD71A2-C2A7-4780-913C-2F1A4B67FEF1}"/>
              </a:ext>
            </a:extLst>
          </p:cNvPr>
          <p:cNvSpPr txBox="1"/>
          <p:nvPr/>
        </p:nvSpPr>
        <p:spPr>
          <a:xfrm flipH="1">
            <a:off x="7604256" y="6102020"/>
            <a:ext cx="2405250" cy="523220"/>
          </a:xfrm>
          <a:prstGeom prst="rect">
            <a:avLst/>
          </a:prstGeom>
          <a:noFill/>
        </p:spPr>
        <p:txBody>
          <a:bodyPr wrap="square" rtlCol="0">
            <a:spAutoFit/>
          </a:bodyPr>
          <a:lstStyle/>
          <a:p>
            <a:r>
              <a:rPr lang="en-US" sz="1400"/>
              <a:t>which matches the TF result only for small q.  </a:t>
            </a:r>
          </a:p>
        </p:txBody>
      </p:sp>
      <p:graphicFrame>
        <p:nvGraphicFramePr>
          <p:cNvPr id="3" name="Object 2">
            <a:extLst>
              <a:ext uri="{FF2B5EF4-FFF2-40B4-BE49-F238E27FC236}">
                <a16:creationId xmlns:a16="http://schemas.microsoft.com/office/drawing/2014/main" id="{69635369-47BA-902A-2B43-C97699F9564B}"/>
              </a:ext>
            </a:extLst>
          </p:cNvPr>
          <p:cNvGraphicFramePr>
            <a:graphicFrameLocks noChangeAspect="1"/>
          </p:cNvGraphicFramePr>
          <p:nvPr>
            <p:extLst>
              <p:ext uri="{D42A27DB-BD31-4B8C-83A1-F6EECF244321}">
                <p14:modId xmlns:p14="http://schemas.microsoft.com/office/powerpoint/2010/main" val="1010748049"/>
              </p:ext>
            </p:extLst>
          </p:nvPr>
        </p:nvGraphicFramePr>
        <p:xfrm>
          <a:off x="348791" y="1819105"/>
          <a:ext cx="6983413" cy="330200"/>
        </p:xfrm>
        <a:graphic>
          <a:graphicData uri="http://schemas.openxmlformats.org/presentationml/2006/ole">
            <mc:AlternateContent xmlns:mc="http://schemas.openxmlformats.org/markup-compatibility/2006">
              <mc:Choice xmlns:v="urn:schemas-microsoft-com:vml" Requires="v">
                <p:oleObj name="Equation" r:id="rId12" imgW="5905440" imgH="279360" progId="Equation.DSMT4">
                  <p:embed/>
                </p:oleObj>
              </mc:Choice>
              <mc:Fallback>
                <p:oleObj name="Equation" r:id="rId12" imgW="5905440" imgH="279360" progId="Equation.DSMT4">
                  <p:embed/>
                  <p:pic>
                    <p:nvPicPr>
                      <p:cNvPr id="0" name=""/>
                      <p:cNvPicPr/>
                      <p:nvPr/>
                    </p:nvPicPr>
                    <p:blipFill>
                      <a:blip r:embed="rId13"/>
                      <a:stretch>
                        <a:fillRect/>
                      </a:stretch>
                    </p:blipFill>
                    <p:spPr>
                      <a:xfrm>
                        <a:off x="348791" y="1819105"/>
                        <a:ext cx="6983413" cy="330200"/>
                      </a:xfrm>
                      <a:prstGeom prst="rect">
                        <a:avLst/>
                      </a:prstGeom>
                    </p:spPr>
                  </p:pic>
                </p:oleObj>
              </mc:Fallback>
            </mc:AlternateContent>
          </a:graphicData>
        </a:graphic>
      </p:graphicFrame>
      <p:sp>
        <p:nvSpPr>
          <p:cNvPr id="9" name="TextBox 8">
            <a:extLst>
              <a:ext uri="{FF2B5EF4-FFF2-40B4-BE49-F238E27FC236}">
                <a16:creationId xmlns:a16="http://schemas.microsoft.com/office/drawing/2014/main" id="{410AD551-085F-0810-06C8-744F755E07C8}"/>
              </a:ext>
            </a:extLst>
          </p:cNvPr>
          <p:cNvSpPr txBox="1"/>
          <p:nvPr/>
        </p:nvSpPr>
        <p:spPr>
          <a:xfrm>
            <a:off x="275958" y="2350986"/>
            <a:ext cx="6404760" cy="307777"/>
          </a:xfrm>
          <a:prstGeom prst="rect">
            <a:avLst/>
          </a:prstGeom>
          <a:noFill/>
        </p:spPr>
        <p:txBody>
          <a:bodyPr wrap="square">
            <a:spAutoFit/>
          </a:bodyPr>
          <a:lstStyle/>
          <a:p>
            <a:r>
              <a:rPr lang="en-US" sz="1400"/>
              <a:t>We can calculate this change in charge density via 1</a:t>
            </a:r>
            <a:r>
              <a:rPr lang="en-US" sz="1400" baseline="30000"/>
              <a:t>st</a:t>
            </a:r>
            <a:r>
              <a:rPr lang="en-US" sz="1400"/>
              <a:t> order PT of the wavefunction,</a:t>
            </a:r>
            <a:endParaRPr lang="en-US" sz="1400" dirty="0"/>
          </a:p>
        </p:txBody>
      </p:sp>
    </p:spTree>
    <p:extLst>
      <p:ext uri="{BB962C8B-B14F-4D97-AF65-F5344CB8AC3E}">
        <p14:creationId xmlns:p14="http://schemas.microsoft.com/office/powerpoint/2010/main" val="149094125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2693698" y="138101"/>
            <a:ext cx="7694639" cy="621596"/>
          </a:xfrm>
        </p:spPr>
        <p:txBody>
          <a:bodyPr>
            <a:normAutofit fontScale="90000"/>
          </a:bodyPr>
          <a:lstStyle/>
          <a:p>
            <a:r>
              <a:rPr lang="en-US" sz="3600" b="1" u="sng">
                <a:latin typeface="+mn-lt"/>
              </a:rPr>
              <a:t>Electrons – Thermal Equilibrium Properties</a:t>
            </a:r>
            <a:endParaRPr lang="en-US" b="1" u="sng">
              <a:latin typeface="+mn-lt"/>
            </a:endParaRPr>
          </a:p>
        </p:txBody>
      </p:sp>
      <p:sp>
        <p:nvSpPr>
          <p:cNvPr id="15" name="TextBox 14">
            <a:extLst>
              <a:ext uri="{FF2B5EF4-FFF2-40B4-BE49-F238E27FC236}">
                <a16:creationId xmlns:a16="http://schemas.microsoft.com/office/drawing/2014/main" id="{1CBD96EF-8136-454A-ADF3-66443C597CB2}"/>
              </a:ext>
            </a:extLst>
          </p:cNvPr>
          <p:cNvSpPr txBox="1"/>
          <p:nvPr/>
        </p:nvSpPr>
        <p:spPr>
          <a:xfrm>
            <a:off x="134684" y="1032474"/>
            <a:ext cx="11516846" cy="1015663"/>
          </a:xfrm>
          <a:prstGeom prst="rect">
            <a:avLst/>
          </a:prstGeom>
          <a:noFill/>
        </p:spPr>
        <p:txBody>
          <a:bodyPr wrap="square" rtlCol="0">
            <a:spAutoFit/>
          </a:bodyPr>
          <a:lstStyle/>
          <a:p>
            <a:r>
              <a:rPr lang="en-US" b="1"/>
              <a:t>Magnetic Susceptibility (paramagnetic response)</a:t>
            </a:r>
            <a:endParaRPr lang="en-US" sz="1400" b="1" dirty="0"/>
          </a:p>
          <a:p>
            <a:r>
              <a:rPr lang="en-US" sz="1400" dirty="0"/>
              <a:t>So there are two responses.  One part comes from the spins preferentially lining their magnetic moments with the field, and the other comes from induced orbital motion by the same field (think Faraday’s law for a classical explanation</a:t>
            </a:r>
            <a:r>
              <a:rPr lang="en-US" sz="1400"/>
              <a:t>).  Kind of hard to do both at the same time.  So will split it up and naively add the two together.  So first, neglecting orbital motion, the energy levels would be:</a:t>
            </a:r>
            <a:endParaRPr lang="en-US" sz="1400" dirty="0"/>
          </a:p>
        </p:txBody>
      </p:sp>
      <p:graphicFrame>
        <p:nvGraphicFramePr>
          <p:cNvPr id="8" name="Object 7">
            <a:extLst>
              <a:ext uri="{FF2B5EF4-FFF2-40B4-BE49-F238E27FC236}">
                <a16:creationId xmlns:a16="http://schemas.microsoft.com/office/drawing/2014/main" id="{100EE951-561C-4529-B245-D3A9B1F6B8E9}"/>
              </a:ext>
            </a:extLst>
          </p:cNvPr>
          <p:cNvGraphicFramePr>
            <a:graphicFrameLocks noChangeAspect="1"/>
          </p:cNvGraphicFramePr>
          <p:nvPr>
            <p:extLst>
              <p:ext uri="{D42A27DB-BD31-4B8C-83A1-F6EECF244321}">
                <p14:modId xmlns:p14="http://schemas.microsoft.com/office/powerpoint/2010/main" val="2254804404"/>
              </p:ext>
            </p:extLst>
          </p:nvPr>
        </p:nvGraphicFramePr>
        <p:xfrm>
          <a:off x="235914" y="2219747"/>
          <a:ext cx="3656013" cy="300037"/>
        </p:xfrm>
        <a:graphic>
          <a:graphicData uri="http://schemas.openxmlformats.org/presentationml/2006/ole">
            <mc:AlternateContent xmlns:mc="http://schemas.openxmlformats.org/markup-compatibility/2006">
              <mc:Choice xmlns:v="urn:schemas-microsoft-com:vml" Requires="v">
                <p:oleObj name="Equation" r:id="rId3" imgW="2933640" imgH="241200" progId="Equation.DSMT4">
                  <p:embed/>
                </p:oleObj>
              </mc:Choice>
              <mc:Fallback>
                <p:oleObj name="Equation" r:id="rId3" imgW="2933640" imgH="241200" progId="Equation.DSMT4">
                  <p:embed/>
                  <p:pic>
                    <p:nvPicPr>
                      <p:cNvPr id="0" name="Object 1"/>
                      <p:cNvPicPr>
                        <a:picLocks noChangeAspect="1" noChangeArrowheads="1"/>
                      </p:cNvPicPr>
                      <p:nvPr/>
                    </p:nvPicPr>
                    <p:blipFill>
                      <a:blip r:embed="rId4"/>
                      <a:srcRect/>
                      <a:stretch>
                        <a:fillRect/>
                      </a:stretch>
                    </p:blipFill>
                    <p:spPr bwMode="auto">
                      <a:xfrm>
                        <a:off x="235914" y="2219747"/>
                        <a:ext cx="3656013" cy="300037"/>
                      </a:xfrm>
                      <a:prstGeom prst="rect">
                        <a:avLst/>
                      </a:prstGeom>
                      <a:noFill/>
                    </p:spPr>
                  </p:pic>
                </p:oleObj>
              </mc:Fallback>
            </mc:AlternateContent>
          </a:graphicData>
        </a:graphic>
      </p:graphicFrame>
      <p:sp>
        <p:nvSpPr>
          <p:cNvPr id="3" name="Rectangle 45">
            <a:extLst>
              <a:ext uri="{FF2B5EF4-FFF2-40B4-BE49-F238E27FC236}">
                <a16:creationId xmlns:a16="http://schemas.microsoft.com/office/drawing/2014/main" id="{53F64CE1-09BE-411A-B5C7-A3D19C3877D9}"/>
              </a:ext>
            </a:extLst>
          </p:cNvPr>
          <p:cNvSpPr>
            <a:spLocks noChangeArrowheads="1"/>
          </p:cNvSpPr>
          <p:nvPr/>
        </p:nvSpPr>
        <p:spPr bwMode="auto">
          <a:xfrm>
            <a:off x="1710986" y="152042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4" name="Object 3">
            <a:extLst>
              <a:ext uri="{FF2B5EF4-FFF2-40B4-BE49-F238E27FC236}">
                <a16:creationId xmlns:a16="http://schemas.microsoft.com/office/drawing/2014/main" id="{E50680EC-647F-4B36-8231-B4FF26EA2BB6}"/>
              </a:ext>
            </a:extLst>
          </p:cNvPr>
          <p:cNvGraphicFramePr>
            <a:graphicFrameLocks noChangeAspect="1"/>
          </p:cNvGraphicFramePr>
          <p:nvPr>
            <p:extLst>
              <p:ext uri="{D42A27DB-BD31-4B8C-83A1-F6EECF244321}">
                <p14:modId xmlns:p14="http://schemas.microsoft.com/office/powerpoint/2010/main" val="3173974293"/>
              </p:ext>
            </p:extLst>
          </p:nvPr>
        </p:nvGraphicFramePr>
        <p:xfrm>
          <a:off x="162111" y="3236589"/>
          <a:ext cx="4755787" cy="2301187"/>
        </p:xfrm>
        <a:graphic>
          <a:graphicData uri="http://schemas.openxmlformats.org/presentationml/2006/ole">
            <mc:AlternateContent xmlns:mc="http://schemas.openxmlformats.org/markup-compatibility/2006">
              <mc:Choice xmlns:v="urn:schemas-microsoft-com:vml" Requires="v">
                <p:oleObj name="Bitmap Image" r:id="rId5" imgW="4442845" imgH="2149026" progId="Paint.Picture">
                  <p:embed/>
                </p:oleObj>
              </mc:Choice>
              <mc:Fallback>
                <p:oleObj name="Bitmap Image" r:id="rId5" imgW="4442845" imgH="2149026" progId="Paint.Picture">
                  <p:embed/>
                  <p:pic>
                    <p:nvPicPr>
                      <p:cNvPr id="0" name="Object 44"/>
                      <p:cNvPicPr>
                        <a:picLocks noChangeAspect="1" noChangeArrowheads="1"/>
                      </p:cNvPicPr>
                      <p:nvPr/>
                    </p:nvPicPr>
                    <p:blipFill>
                      <a:blip r:embed="rId6">
                        <a:extLst>
                          <a:ext uri="{28A0092B-C50C-407E-A947-70E740481C1C}">
                            <a14:useLocalDpi xmlns:a14="http://schemas.microsoft.com/office/drawing/2010/main" val="0"/>
                          </a:ext>
                        </a:extLst>
                      </a:blip>
                      <a:srcRect t="5319" r="4633"/>
                      <a:stretch>
                        <a:fillRect/>
                      </a:stretch>
                    </p:blipFill>
                    <p:spPr bwMode="auto">
                      <a:xfrm>
                        <a:off x="162111" y="3236589"/>
                        <a:ext cx="4755787" cy="2301187"/>
                      </a:xfrm>
                      <a:prstGeom prst="rect">
                        <a:avLst/>
                      </a:prstGeom>
                      <a:noFill/>
                    </p:spPr>
                  </p:pic>
                </p:oleObj>
              </mc:Fallback>
            </mc:AlternateContent>
          </a:graphicData>
        </a:graphic>
      </p:graphicFrame>
      <p:sp>
        <p:nvSpPr>
          <p:cNvPr id="6" name="TextBox 5">
            <a:extLst>
              <a:ext uri="{FF2B5EF4-FFF2-40B4-BE49-F238E27FC236}">
                <a16:creationId xmlns:a16="http://schemas.microsoft.com/office/drawing/2014/main" id="{83ED6F9B-25FA-4C1E-A07F-89ED6A19D22B}"/>
              </a:ext>
            </a:extLst>
          </p:cNvPr>
          <p:cNvSpPr txBox="1"/>
          <p:nvPr/>
        </p:nvSpPr>
        <p:spPr>
          <a:xfrm>
            <a:off x="162111" y="2760515"/>
            <a:ext cx="7454646" cy="307777"/>
          </a:xfrm>
          <a:prstGeom prst="rect">
            <a:avLst/>
          </a:prstGeom>
          <a:noFill/>
        </p:spPr>
        <p:txBody>
          <a:bodyPr wrap="square" rtlCol="0">
            <a:spAutoFit/>
          </a:bodyPr>
          <a:lstStyle/>
          <a:p>
            <a:r>
              <a:rPr lang="en-US" sz="1400"/>
              <a:t>So at zero T, we’d have a ground state configuration that looks like this, as we increase the field,</a:t>
            </a:r>
          </a:p>
        </p:txBody>
      </p:sp>
      <p:graphicFrame>
        <p:nvGraphicFramePr>
          <p:cNvPr id="10" name="Object 9">
            <a:extLst>
              <a:ext uri="{FF2B5EF4-FFF2-40B4-BE49-F238E27FC236}">
                <a16:creationId xmlns:a16="http://schemas.microsoft.com/office/drawing/2014/main" id="{2BD49D4F-0067-4B22-A722-FC4030BF89F9}"/>
              </a:ext>
            </a:extLst>
          </p:cNvPr>
          <p:cNvGraphicFramePr>
            <a:graphicFrameLocks noChangeAspect="1"/>
          </p:cNvGraphicFramePr>
          <p:nvPr>
            <p:extLst>
              <p:ext uri="{D42A27DB-BD31-4B8C-83A1-F6EECF244321}">
                <p14:modId xmlns:p14="http://schemas.microsoft.com/office/powerpoint/2010/main" val="467255462"/>
              </p:ext>
            </p:extLst>
          </p:nvPr>
        </p:nvGraphicFramePr>
        <p:xfrm>
          <a:off x="5145932" y="3236589"/>
          <a:ext cx="6778994" cy="2419000"/>
        </p:xfrm>
        <a:graphic>
          <a:graphicData uri="http://schemas.openxmlformats.org/presentationml/2006/ole">
            <mc:AlternateContent xmlns:mc="http://schemas.openxmlformats.org/markup-compatibility/2006">
              <mc:Choice xmlns:v="urn:schemas-microsoft-com:vml" Requires="v">
                <p:oleObj name="Equation" r:id="rId7" imgW="5943600" imgH="2120760" progId="Equation.DSMT4">
                  <p:embed/>
                </p:oleObj>
              </mc:Choice>
              <mc:Fallback>
                <p:oleObj name="Equation" r:id="rId7" imgW="5943600" imgH="2120760" progId="Equation.DSMT4">
                  <p:embed/>
                  <p:pic>
                    <p:nvPicPr>
                      <p:cNvPr id="0" name=""/>
                      <p:cNvPicPr/>
                      <p:nvPr/>
                    </p:nvPicPr>
                    <p:blipFill>
                      <a:blip r:embed="rId8"/>
                      <a:stretch>
                        <a:fillRect/>
                      </a:stretch>
                    </p:blipFill>
                    <p:spPr>
                      <a:xfrm>
                        <a:off x="5145932" y="3236589"/>
                        <a:ext cx="6778994" cy="2419000"/>
                      </a:xfrm>
                      <a:prstGeom prst="rect">
                        <a:avLst/>
                      </a:prstGeom>
                    </p:spPr>
                  </p:pic>
                </p:oleObj>
              </mc:Fallback>
            </mc:AlternateContent>
          </a:graphicData>
        </a:graphic>
      </p:graphicFrame>
    </p:spTree>
    <p:extLst>
      <p:ext uri="{BB962C8B-B14F-4D97-AF65-F5344CB8AC3E}">
        <p14:creationId xmlns:p14="http://schemas.microsoft.com/office/powerpoint/2010/main" val="51565292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2693698" y="138101"/>
            <a:ext cx="7694639" cy="621596"/>
          </a:xfrm>
        </p:spPr>
        <p:txBody>
          <a:bodyPr>
            <a:normAutofit fontScale="90000"/>
          </a:bodyPr>
          <a:lstStyle/>
          <a:p>
            <a:r>
              <a:rPr lang="en-US" sz="3600" b="1" u="sng">
                <a:latin typeface="+mn-lt"/>
              </a:rPr>
              <a:t>Electrons – Thermal Equilibrium Properties</a:t>
            </a:r>
            <a:endParaRPr lang="en-US" b="1" u="sng">
              <a:latin typeface="+mn-lt"/>
            </a:endParaRPr>
          </a:p>
        </p:txBody>
      </p:sp>
      <p:sp>
        <p:nvSpPr>
          <p:cNvPr id="15" name="TextBox 14">
            <a:extLst>
              <a:ext uri="{FF2B5EF4-FFF2-40B4-BE49-F238E27FC236}">
                <a16:creationId xmlns:a16="http://schemas.microsoft.com/office/drawing/2014/main" id="{1CBD96EF-8136-454A-ADF3-66443C597CB2}"/>
              </a:ext>
            </a:extLst>
          </p:cNvPr>
          <p:cNvSpPr txBox="1"/>
          <p:nvPr/>
        </p:nvSpPr>
        <p:spPr>
          <a:xfrm>
            <a:off x="131042" y="847697"/>
            <a:ext cx="9148755" cy="584775"/>
          </a:xfrm>
          <a:prstGeom prst="rect">
            <a:avLst/>
          </a:prstGeom>
          <a:noFill/>
        </p:spPr>
        <p:txBody>
          <a:bodyPr wrap="square" rtlCol="0">
            <a:spAutoFit/>
          </a:bodyPr>
          <a:lstStyle/>
          <a:p>
            <a:r>
              <a:rPr lang="en-US" b="1"/>
              <a:t>Magnetic Susceptibility (diamagnetic response)</a:t>
            </a:r>
            <a:endParaRPr lang="en-US" sz="1400" b="1" dirty="0"/>
          </a:p>
          <a:p>
            <a:r>
              <a:rPr lang="en-US" sz="1400"/>
              <a:t>Now we’ll ignore the spin part.  It could be incorporated, pretty easily, formally, just hard to get an analytic formula for it.  </a:t>
            </a:r>
            <a:endParaRPr lang="en-US" sz="1400" dirty="0"/>
          </a:p>
        </p:txBody>
      </p:sp>
      <p:graphicFrame>
        <p:nvGraphicFramePr>
          <p:cNvPr id="17" name="Object 16">
            <a:extLst>
              <a:ext uri="{FF2B5EF4-FFF2-40B4-BE49-F238E27FC236}">
                <a16:creationId xmlns:a16="http://schemas.microsoft.com/office/drawing/2014/main" id="{405A496E-9555-4584-BBE2-E8ECBDECC085}"/>
              </a:ext>
            </a:extLst>
          </p:cNvPr>
          <p:cNvGraphicFramePr>
            <a:graphicFrameLocks noChangeAspect="1"/>
          </p:cNvGraphicFramePr>
          <p:nvPr>
            <p:extLst>
              <p:ext uri="{D42A27DB-BD31-4B8C-83A1-F6EECF244321}">
                <p14:modId xmlns:p14="http://schemas.microsoft.com/office/powerpoint/2010/main" val="305030918"/>
              </p:ext>
            </p:extLst>
          </p:nvPr>
        </p:nvGraphicFramePr>
        <p:xfrm>
          <a:off x="7351460" y="6038747"/>
          <a:ext cx="2462212" cy="484188"/>
        </p:xfrm>
        <a:graphic>
          <a:graphicData uri="http://schemas.openxmlformats.org/presentationml/2006/ole">
            <mc:AlternateContent xmlns:mc="http://schemas.openxmlformats.org/markup-compatibility/2006">
              <mc:Choice xmlns:v="urn:schemas-microsoft-com:vml" Requires="v">
                <p:oleObj name="Equation" r:id="rId3" imgW="2019240" imgH="393480" progId="Equation.DSMT4">
                  <p:embed/>
                </p:oleObj>
              </mc:Choice>
              <mc:Fallback>
                <p:oleObj name="Equation" r:id="rId3" imgW="2019240" imgH="393480" progId="Equation.DSMT4">
                  <p:embed/>
                  <p:pic>
                    <p:nvPicPr>
                      <p:cNvPr id="17" name="Object 16">
                        <a:extLst>
                          <a:ext uri="{FF2B5EF4-FFF2-40B4-BE49-F238E27FC236}">
                            <a16:creationId xmlns:a16="http://schemas.microsoft.com/office/drawing/2014/main" id="{405A496E-9555-4584-BBE2-E8ECBDECC085}"/>
                          </a:ext>
                        </a:extLst>
                      </p:cNvPr>
                      <p:cNvPicPr>
                        <a:picLocks noChangeAspect="1" noChangeArrowheads="1"/>
                      </p:cNvPicPr>
                      <p:nvPr/>
                    </p:nvPicPr>
                    <p:blipFill>
                      <a:blip r:embed="rId4"/>
                      <a:srcRect/>
                      <a:stretch>
                        <a:fillRect/>
                      </a:stretch>
                    </p:blipFill>
                    <p:spPr bwMode="auto">
                      <a:xfrm>
                        <a:off x="7351460" y="6038747"/>
                        <a:ext cx="2462212" cy="484188"/>
                      </a:xfrm>
                      <a:prstGeom prst="rect">
                        <a:avLst/>
                      </a:prstGeom>
                      <a:solidFill>
                        <a:srgbClr val="CCFFCC"/>
                      </a:solidFill>
                    </p:spPr>
                  </p:pic>
                </p:oleObj>
              </mc:Fallback>
            </mc:AlternateContent>
          </a:graphicData>
        </a:graphic>
      </p:graphicFrame>
      <p:graphicFrame>
        <p:nvGraphicFramePr>
          <p:cNvPr id="8" name="Object 7">
            <a:extLst>
              <a:ext uri="{FF2B5EF4-FFF2-40B4-BE49-F238E27FC236}">
                <a16:creationId xmlns:a16="http://schemas.microsoft.com/office/drawing/2014/main" id="{100EE951-561C-4529-B245-D3A9B1F6B8E9}"/>
              </a:ext>
            </a:extLst>
          </p:cNvPr>
          <p:cNvGraphicFramePr>
            <a:graphicFrameLocks noChangeAspect="1"/>
          </p:cNvGraphicFramePr>
          <p:nvPr>
            <p:extLst>
              <p:ext uri="{D42A27DB-BD31-4B8C-83A1-F6EECF244321}">
                <p14:modId xmlns:p14="http://schemas.microsoft.com/office/powerpoint/2010/main" val="1112223835"/>
              </p:ext>
            </p:extLst>
          </p:nvPr>
        </p:nvGraphicFramePr>
        <p:xfrm>
          <a:off x="237096" y="1543887"/>
          <a:ext cx="3644240" cy="520700"/>
        </p:xfrm>
        <a:graphic>
          <a:graphicData uri="http://schemas.openxmlformats.org/presentationml/2006/ole">
            <mc:AlternateContent xmlns:mc="http://schemas.openxmlformats.org/markup-compatibility/2006">
              <mc:Choice xmlns:v="urn:schemas-microsoft-com:vml" Requires="v">
                <p:oleObj name="Equation" r:id="rId5" imgW="2920680" imgH="419040" progId="Equation.DSMT4">
                  <p:embed/>
                </p:oleObj>
              </mc:Choice>
              <mc:Fallback>
                <p:oleObj name="Equation" r:id="rId5" imgW="2920680" imgH="419040" progId="Equation.DSMT4">
                  <p:embed/>
                  <p:pic>
                    <p:nvPicPr>
                      <p:cNvPr id="8" name="Object 7">
                        <a:extLst>
                          <a:ext uri="{FF2B5EF4-FFF2-40B4-BE49-F238E27FC236}">
                            <a16:creationId xmlns:a16="http://schemas.microsoft.com/office/drawing/2014/main" id="{100EE951-561C-4529-B245-D3A9B1F6B8E9}"/>
                          </a:ext>
                        </a:extLst>
                      </p:cNvPr>
                      <p:cNvPicPr>
                        <a:picLocks noChangeAspect="1" noChangeArrowheads="1"/>
                      </p:cNvPicPr>
                      <p:nvPr/>
                    </p:nvPicPr>
                    <p:blipFill>
                      <a:blip r:embed="rId6"/>
                      <a:srcRect/>
                      <a:stretch>
                        <a:fillRect/>
                      </a:stretch>
                    </p:blipFill>
                    <p:spPr bwMode="auto">
                      <a:xfrm>
                        <a:off x="237096" y="1543887"/>
                        <a:ext cx="3644240" cy="520700"/>
                      </a:xfrm>
                      <a:prstGeom prst="rect">
                        <a:avLst/>
                      </a:prstGeom>
                      <a:noFill/>
                    </p:spPr>
                  </p:pic>
                </p:oleObj>
              </mc:Fallback>
            </mc:AlternateContent>
          </a:graphicData>
        </a:graphic>
      </p:graphicFrame>
      <p:sp>
        <p:nvSpPr>
          <p:cNvPr id="9" name="TextBox 8">
            <a:extLst>
              <a:ext uri="{FF2B5EF4-FFF2-40B4-BE49-F238E27FC236}">
                <a16:creationId xmlns:a16="http://schemas.microsoft.com/office/drawing/2014/main" id="{6A9A6CAD-FE3C-4B96-ACC2-D0A0571A460F}"/>
              </a:ext>
            </a:extLst>
          </p:cNvPr>
          <p:cNvSpPr txBox="1"/>
          <p:nvPr/>
        </p:nvSpPr>
        <p:spPr>
          <a:xfrm>
            <a:off x="162754" y="2306480"/>
            <a:ext cx="3159888" cy="307777"/>
          </a:xfrm>
          <a:prstGeom prst="rect">
            <a:avLst/>
          </a:prstGeom>
          <a:noFill/>
        </p:spPr>
        <p:txBody>
          <a:bodyPr wrap="square" rtlCol="0">
            <a:spAutoFit/>
          </a:bodyPr>
          <a:lstStyle/>
          <a:p>
            <a:r>
              <a:rPr lang="en-US" sz="1400"/>
              <a:t>Then we form the Landau Free Energy:</a:t>
            </a:r>
            <a:endParaRPr lang="en-US"/>
          </a:p>
        </p:txBody>
      </p:sp>
      <p:graphicFrame>
        <p:nvGraphicFramePr>
          <p:cNvPr id="19" name="Object 18">
            <a:extLst>
              <a:ext uri="{FF2B5EF4-FFF2-40B4-BE49-F238E27FC236}">
                <a16:creationId xmlns:a16="http://schemas.microsoft.com/office/drawing/2014/main" id="{5DA061AB-D6AC-4E96-BFDC-70D6C093B91E}"/>
              </a:ext>
            </a:extLst>
          </p:cNvPr>
          <p:cNvGraphicFramePr>
            <a:graphicFrameLocks noChangeAspect="1"/>
          </p:cNvGraphicFramePr>
          <p:nvPr>
            <p:extLst>
              <p:ext uri="{D42A27DB-BD31-4B8C-83A1-F6EECF244321}">
                <p14:modId xmlns:p14="http://schemas.microsoft.com/office/powerpoint/2010/main" val="2258426325"/>
              </p:ext>
            </p:extLst>
          </p:nvPr>
        </p:nvGraphicFramePr>
        <p:xfrm>
          <a:off x="251567" y="2711414"/>
          <a:ext cx="5532438" cy="1068388"/>
        </p:xfrm>
        <a:graphic>
          <a:graphicData uri="http://schemas.openxmlformats.org/presentationml/2006/ole">
            <mc:AlternateContent xmlns:mc="http://schemas.openxmlformats.org/markup-compatibility/2006">
              <mc:Choice xmlns:v="urn:schemas-microsoft-com:vml" Requires="v">
                <p:oleObj name="Equation" r:id="rId7" imgW="4876560" imgH="939600" progId="Equation.DSMT4">
                  <p:embed/>
                </p:oleObj>
              </mc:Choice>
              <mc:Fallback>
                <p:oleObj name="Equation" r:id="rId7" imgW="4876560" imgH="939600" progId="Equation.DSMT4">
                  <p:embed/>
                  <p:pic>
                    <p:nvPicPr>
                      <p:cNvPr id="19" name="Object 18">
                        <a:extLst>
                          <a:ext uri="{FF2B5EF4-FFF2-40B4-BE49-F238E27FC236}">
                            <a16:creationId xmlns:a16="http://schemas.microsoft.com/office/drawing/2014/main" id="{5DA061AB-D6AC-4E96-BFDC-70D6C093B91E}"/>
                          </a:ext>
                        </a:extLst>
                      </p:cNvPr>
                      <p:cNvPicPr>
                        <a:picLocks noChangeAspect="1" noChangeArrowheads="1"/>
                      </p:cNvPicPr>
                      <p:nvPr/>
                    </p:nvPicPr>
                    <p:blipFill>
                      <a:blip r:embed="rId8"/>
                      <a:srcRect/>
                      <a:stretch>
                        <a:fillRect/>
                      </a:stretch>
                    </p:blipFill>
                    <p:spPr bwMode="auto">
                      <a:xfrm>
                        <a:off x="251567" y="2711414"/>
                        <a:ext cx="5532438" cy="1068388"/>
                      </a:xfrm>
                      <a:prstGeom prst="rect">
                        <a:avLst/>
                      </a:prstGeom>
                      <a:noFill/>
                    </p:spPr>
                  </p:pic>
                </p:oleObj>
              </mc:Fallback>
            </mc:AlternateContent>
          </a:graphicData>
        </a:graphic>
      </p:graphicFrame>
      <p:grpSp>
        <p:nvGrpSpPr>
          <p:cNvPr id="27" name="Group 26">
            <a:extLst>
              <a:ext uri="{FF2B5EF4-FFF2-40B4-BE49-F238E27FC236}">
                <a16:creationId xmlns:a16="http://schemas.microsoft.com/office/drawing/2014/main" id="{9479048A-400D-4CB9-B099-4D3CB3CF28B7}"/>
              </a:ext>
            </a:extLst>
          </p:cNvPr>
          <p:cNvGrpSpPr/>
          <p:nvPr/>
        </p:nvGrpSpPr>
        <p:grpSpPr>
          <a:xfrm>
            <a:off x="5998124" y="1765377"/>
            <a:ext cx="940878" cy="3884342"/>
            <a:chOff x="5410425" y="2309252"/>
            <a:chExt cx="1079640" cy="4025520"/>
          </a:xfrm>
        </p:grpSpPr>
        <mc:AlternateContent xmlns:mc="http://schemas.openxmlformats.org/markup-compatibility/2006" xmlns:p14="http://schemas.microsoft.com/office/powerpoint/2010/main">
          <mc:Choice Requires="p14">
            <p:contentPart p14:bwMode="auto" r:id="rId9">
              <p14:nvContentPartPr>
                <p14:cNvPr id="25" name="Ink 24">
                  <a:extLst>
                    <a:ext uri="{FF2B5EF4-FFF2-40B4-BE49-F238E27FC236}">
                      <a16:creationId xmlns:a16="http://schemas.microsoft.com/office/drawing/2014/main" id="{29EA417A-4B1D-42E7-B7FB-DB0A4D1889E1}"/>
                    </a:ext>
                  </a:extLst>
                </p14:cNvPr>
                <p14:cNvContentPartPr/>
                <p14:nvPr/>
              </p14:nvContentPartPr>
              <p14:xfrm>
                <a:off x="5410425" y="2421212"/>
                <a:ext cx="1028520" cy="3913560"/>
              </p14:xfrm>
            </p:contentPart>
          </mc:Choice>
          <mc:Fallback xmlns="">
            <p:pic>
              <p:nvPicPr>
                <p:cNvPr id="25" name="Ink 24">
                  <a:extLst>
                    <a:ext uri="{FF2B5EF4-FFF2-40B4-BE49-F238E27FC236}">
                      <a16:creationId xmlns:a16="http://schemas.microsoft.com/office/drawing/2014/main" id="{29EA417A-4B1D-42E7-B7FB-DB0A4D1889E1}"/>
                    </a:ext>
                  </a:extLst>
                </p:cNvPr>
                <p:cNvPicPr/>
                <p:nvPr/>
              </p:nvPicPr>
              <p:blipFill>
                <a:blip r:embed="rId17"/>
                <a:stretch>
                  <a:fillRect/>
                </a:stretch>
              </p:blipFill>
              <p:spPr>
                <a:xfrm>
                  <a:off x="5400512" y="2412572"/>
                  <a:ext cx="1048760" cy="393120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26" name="Ink 25">
                  <a:extLst>
                    <a:ext uri="{FF2B5EF4-FFF2-40B4-BE49-F238E27FC236}">
                      <a16:creationId xmlns:a16="http://schemas.microsoft.com/office/drawing/2014/main" id="{E63BCB1F-C5E6-48CB-AACB-A1F8948E5C61}"/>
                    </a:ext>
                  </a:extLst>
                </p14:cNvPr>
                <p14:cNvContentPartPr/>
                <p14:nvPr/>
              </p14:nvContentPartPr>
              <p14:xfrm>
                <a:off x="6334545" y="2309252"/>
                <a:ext cx="155520" cy="181800"/>
              </p14:xfrm>
            </p:contentPart>
          </mc:Choice>
          <mc:Fallback xmlns="">
            <p:pic>
              <p:nvPicPr>
                <p:cNvPr id="26" name="Ink 25">
                  <a:extLst>
                    <a:ext uri="{FF2B5EF4-FFF2-40B4-BE49-F238E27FC236}">
                      <a16:creationId xmlns:a16="http://schemas.microsoft.com/office/drawing/2014/main" id="{E63BCB1F-C5E6-48CB-AACB-A1F8948E5C61}"/>
                    </a:ext>
                  </a:extLst>
                </p:cNvPr>
                <p:cNvPicPr/>
                <p:nvPr/>
              </p:nvPicPr>
              <p:blipFill>
                <a:blip r:embed="rId19"/>
                <a:stretch>
                  <a:fillRect/>
                </a:stretch>
              </p:blipFill>
              <p:spPr>
                <a:xfrm>
                  <a:off x="6324618" y="2300252"/>
                  <a:ext cx="175787" cy="199440"/>
                </a:xfrm>
                <a:prstGeom prst="rect">
                  <a:avLst/>
                </a:prstGeom>
              </p:spPr>
            </p:pic>
          </mc:Fallback>
        </mc:AlternateContent>
      </p:grpSp>
      <p:graphicFrame>
        <p:nvGraphicFramePr>
          <p:cNvPr id="29" name="Object 28">
            <a:extLst>
              <a:ext uri="{FF2B5EF4-FFF2-40B4-BE49-F238E27FC236}">
                <a16:creationId xmlns:a16="http://schemas.microsoft.com/office/drawing/2014/main" id="{358FAA04-6B8B-4F5B-94CF-C96BC211028C}"/>
              </a:ext>
            </a:extLst>
          </p:cNvPr>
          <p:cNvGraphicFramePr>
            <a:graphicFrameLocks noChangeAspect="1"/>
          </p:cNvGraphicFramePr>
          <p:nvPr>
            <p:extLst>
              <p:ext uri="{D42A27DB-BD31-4B8C-83A1-F6EECF244321}">
                <p14:modId xmlns:p14="http://schemas.microsoft.com/office/powerpoint/2010/main" val="1638889466"/>
              </p:ext>
            </p:extLst>
          </p:nvPr>
        </p:nvGraphicFramePr>
        <p:xfrm>
          <a:off x="7137437" y="2044218"/>
          <a:ext cx="4714875" cy="2381250"/>
        </p:xfrm>
        <a:graphic>
          <a:graphicData uri="http://schemas.openxmlformats.org/presentationml/2006/ole">
            <mc:AlternateContent xmlns:mc="http://schemas.openxmlformats.org/markup-compatibility/2006">
              <mc:Choice xmlns:v="urn:schemas-microsoft-com:vml" Requires="v">
                <p:oleObj name="Equation" r:id="rId20" imgW="3771720" imgH="1904760" progId="Equation.DSMT4">
                  <p:embed/>
                </p:oleObj>
              </mc:Choice>
              <mc:Fallback>
                <p:oleObj name="Equation" r:id="rId20" imgW="3771720" imgH="1904760" progId="Equation.DSMT4">
                  <p:embed/>
                  <p:pic>
                    <p:nvPicPr>
                      <p:cNvPr id="29" name="Object 28">
                        <a:extLst>
                          <a:ext uri="{FF2B5EF4-FFF2-40B4-BE49-F238E27FC236}">
                            <a16:creationId xmlns:a16="http://schemas.microsoft.com/office/drawing/2014/main" id="{358FAA04-6B8B-4F5B-94CF-C96BC211028C}"/>
                          </a:ext>
                        </a:extLst>
                      </p:cNvPr>
                      <p:cNvPicPr>
                        <a:picLocks noChangeAspect="1" noChangeArrowheads="1"/>
                      </p:cNvPicPr>
                      <p:nvPr/>
                    </p:nvPicPr>
                    <p:blipFill>
                      <a:blip r:embed="rId21"/>
                      <a:srcRect/>
                      <a:stretch>
                        <a:fillRect/>
                      </a:stretch>
                    </p:blipFill>
                    <p:spPr bwMode="auto">
                      <a:xfrm>
                        <a:off x="7137437" y="2044218"/>
                        <a:ext cx="4714875" cy="2381250"/>
                      </a:xfrm>
                      <a:prstGeom prst="rect">
                        <a:avLst/>
                      </a:prstGeom>
                      <a:noFill/>
                    </p:spPr>
                  </p:pic>
                </p:oleObj>
              </mc:Fallback>
            </mc:AlternateContent>
          </a:graphicData>
        </a:graphic>
      </p:graphicFrame>
      <p:sp>
        <p:nvSpPr>
          <p:cNvPr id="30" name="TextBox 29">
            <a:extLst>
              <a:ext uri="{FF2B5EF4-FFF2-40B4-BE49-F238E27FC236}">
                <a16:creationId xmlns:a16="http://schemas.microsoft.com/office/drawing/2014/main" id="{E192798C-A81C-4ED5-B007-F5602049FB3A}"/>
              </a:ext>
            </a:extLst>
          </p:cNvPr>
          <p:cNvSpPr txBox="1"/>
          <p:nvPr/>
        </p:nvSpPr>
        <p:spPr>
          <a:xfrm>
            <a:off x="7078014" y="1588715"/>
            <a:ext cx="4133943" cy="307777"/>
          </a:xfrm>
          <a:prstGeom prst="rect">
            <a:avLst/>
          </a:prstGeom>
          <a:noFill/>
        </p:spPr>
        <p:txBody>
          <a:bodyPr wrap="square" rtlCol="0">
            <a:spAutoFit/>
          </a:bodyPr>
          <a:lstStyle/>
          <a:p>
            <a:r>
              <a:rPr lang="en-US" sz="1400" dirty="0"/>
              <a:t>Follows that the magnetization (per unit volume) is:</a:t>
            </a:r>
            <a:endParaRPr lang="en-US" dirty="0"/>
          </a:p>
        </p:txBody>
      </p:sp>
      <p:sp>
        <p:nvSpPr>
          <p:cNvPr id="32" name="TextBox 31">
            <a:extLst>
              <a:ext uri="{FF2B5EF4-FFF2-40B4-BE49-F238E27FC236}">
                <a16:creationId xmlns:a16="http://schemas.microsoft.com/office/drawing/2014/main" id="{289A8D6C-6C1A-4CBF-9F1A-31E4B22633AE}"/>
              </a:ext>
            </a:extLst>
          </p:cNvPr>
          <p:cNvSpPr txBox="1"/>
          <p:nvPr/>
        </p:nvSpPr>
        <p:spPr>
          <a:xfrm>
            <a:off x="4081306" y="4435920"/>
            <a:ext cx="2388593" cy="307777"/>
          </a:xfrm>
          <a:prstGeom prst="rect">
            <a:avLst/>
          </a:prstGeom>
          <a:noFill/>
        </p:spPr>
        <p:txBody>
          <a:bodyPr wrap="square" rtlCol="0">
            <a:spAutoFit/>
          </a:bodyPr>
          <a:lstStyle/>
          <a:p>
            <a:r>
              <a:rPr lang="en-US" sz="1400"/>
              <a:t>Which at T = 0, works out to:</a:t>
            </a:r>
            <a:endParaRPr lang="en-US"/>
          </a:p>
        </p:txBody>
      </p:sp>
      <p:graphicFrame>
        <p:nvGraphicFramePr>
          <p:cNvPr id="5" name="Object 4">
            <a:extLst>
              <a:ext uri="{FF2B5EF4-FFF2-40B4-BE49-F238E27FC236}">
                <a16:creationId xmlns:a16="http://schemas.microsoft.com/office/drawing/2014/main" id="{5FCAB7D9-E99C-416D-A007-050AE721BF49}"/>
              </a:ext>
            </a:extLst>
          </p:cNvPr>
          <p:cNvGraphicFramePr>
            <a:graphicFrameLocks noChangeAspect="1"/>
          </p:cNvGraphicFramePr>
          <p:nvPr>
            <p:extLst>
              <p:ext uri="{D42A27DB-BD31-4B8C-83A1-F6EECF244321}">
                <p14:modId xmlns:p14="http://schemas.microsoft.com/office/powerpoint/2010/main" val="3542258278"/>
              </p:ext>
            </p:extLst>
          </p:nvPr>
        </p:nvGraphicFramePr>
        <p:xfrm>
          <a:off x="216306" y="4383259"/>
          <a:ext cx="3392781" cy="560388"/>
        </p:xfrm>
        <a:graphic>
          <a:graphicData uri="http://schemas.openxmlformats.org/presentationml/2006/ole">
            <mc:AlternateContent xmlns:mc="http://schemas.openxmlformats.org/markup-compatibility/2006">
              <mc:Choice xmlns:v="urn:schemas-microsoft-com:vml" Requires="v">
                <p:oleObj name="Equation" r:id="rId22" imgW="2653343" imgH="438012" progId="Equation.DSMT4">
                  <p:embed/>
                </p:oleObj>
              </mc:Choice>
              <mc:Fallback>
                <p:oleObj name="Equation" r:id="rId22" imgW="2653343" imgH="438012" progId="Equation.DSMT4">
                  <p:embed/>
                  <p:pic>
                    <p:nvPicPr>
                      <p:cNvPr id="0" name=""/>
                      <p:cNvPicPr/>
                      <p:nvPr/>
                    </p:nvPicPr>
                    <p:blipFill>
                      <a:blip r:embed="rId23"/>
                      <a:stretch>
                        <a:fillRect/>
                      </a:stretch>
                    </p:blipFill>
                    <p:spPr>
                      <a:xfrm>
                        <a:off x="216306" y="4383259"/>
                        <a:ext cx="3392781" cy="560388"/>
                      </a:xfrm>
                      <a:prstGeom prst="rect">
                        <a:avLst/>
                      </a:prstGeom>
                    </p:spPr>
                  </p:pic>
                </p:oleObj>
              </mc:Fallback>
            </mc:AlternateContent>
          </a:graphicData>
        </a:graphic>
      </p:graphicFrame>
      <p:graphicFrame>
        <p:nvGraphicFramePr>
          <p:cNvPr id="7" name="Object 6">
            <a:extLst>
              <a:ext uri="{FF2B5EF4-FFF2-40B4-BE49-F238E27FC236}">
                <a16:creationId xmlns:a16="http://schemas.microsoft.com/office/drawing/2014/main" id="{104D9135-5A3E-4643-9242-B682CD4B9CEC}"/>
              </a:ext>
            </a:extLst>
          </p:cNvPr>
          <p:cNvGraphicFramePr>
            <a:graphicFrameLocks noChangeAspect="1"/>
          </p:cNvGraphicFramePr>
          <p:nvPr>
            <p:extLst>
              <p:ext uri="{D42A27DB-BD31-4B8C-83A1-F6EECF244321}">
                <p14:modId xmlns:p14="http://schemas.microsoft.com/office/powerpoint/2010/main" val="2220281863"/>
              </p:ext>
            </p:extLst>
          </p:nvPr>
        </p:nvGraphicFramePr>
        <p:xfrm>
          <a:off x="196849" y="5672769"/>
          <a:ext cx="6268929" cy="595515"/>
        </p:xfrm>
        <a:graphic>
          <a:graphicData uri="http://schemas.openxmlformats.org/presentationml/2006/ole">
            <mc:AlternateContent xmlns:mc="http://schemas.openxmlformats.org/markup-compatibility/2006">
              <mc:Choice xmlns:v="urn:schemas-microsoft-com:vml" Requires="v">
                <p:oleObj name="Equation" r:id="rId24" imgW="5879880" imgH="558720" progId="Equation.DSMT4">
                  <p:embed/>
                </p:oleObj>
              </mc:Choice>
              <mc:Fallback>
                <p:oleObj name="Equation" r:id="rId24" imgW="5879880" imgH="558720" progId="Equation.DSMT4">
                  <p:embed/>
                  <p:pic>
                    <p:nvPicPr>
                      <p:cNvPr id="0" name="Object 1"/>
                      <p:cNvPicPr>
                        <a:picLocks noChangeAspect="1" noChangeArrowheads="1"/>
                      </p:cNvPicPr>
                      <p:nvPr/>
                    </p:nvPicPr>
                    <p:blipFill>
                      <a:blip r:embed="rId25"/>
                      <a:srcRect/>
                      <a:stretch>
                        <a:fillRect/>
                      </a:stretch>
                    </p:blipFill>
                    <p:spPr bwMode="auto">
                      <a:xfrm>
                        <a:off x="196849" y="5672769"/>
                        <a:ext cx="6268929" cy="595515"/>
                      </a:xfrm>
                      <a:prstGeom prst="rect">
                        <a:avLst/>
                      </a:prstGeom>
                      <a:noFill/>
                    </p:spPr>
                  </p:pic>
                </p:oleObj>
              </mc:Fallback>
            </mc:AlternateContent>
          </a:graphicData>
        </a:graphic>
      </p:graphicFrame>
      <p:sp>
        <p:nvSpPr>
          <p:cNvPr id="22" name="TextBox 21">
            <a:extLst>
              <a:ext uri="{FF2B5EF4-FFF2-40B4-BE49-F238E27FC236}">
                <a16:creationId xmlns:a16="http://schemas.microsoft.com/office/drawing/2014/main" id="{3717B1CF-AB2F-4F3B-9B31-C10B0BD2EE82}"/>
              </a:ext>
            </a:extLst>
          </p:cNvPr>
          <p:cNvSpPr txBox="1"/>
          <p:nvPr/>
        </p:nvSpPr>
        <p:spPr>
          <a:xfrm>
            <a:off x="150497" y="3940595"/>
            <a:ext cx="5442529" cy="307777"/>
          </a:xfrm>
          <a:prstGeom prst="rect">
            <a:avLst/>
          </a:prstGeom>
          <a:noFill/>
        </p:spPr>
        <p:txBody>
          <a:bodyPr wrap="square" rtlCol="0">
            <a:spAutoFit/>
          </a:bodyPr>
          <a:lstStyle/>
          <a:p>
            <a:r>
              <a:rPr lang="en-US" sz="1400"/>
              <a:t>To evaluate the sum, we use a version of the Euler McLaurin formula,</a:t>
            </a:r>
            <a:endParaRPr lang="en-US"/>
          </a:p>
        </p:txBody>
      </p:sp>
      <p:sp>
        <p:nvSpPr>
          <p:cNvPr id="23" name="TextBox 22">
            <a:extLst>
              <a:ext uri="{FF2B5EF4-FFF2-40B4-BE49-F238E27FC236}">
                <a16:creationId xmlns:a16="http://schemas.microsoft.com/office/drawing/2014/main" id="{763F51A7-C650-4D5A-915C-0D0C819FF16A}"/>
              </a:ext>
            </a:extLst>
          </p:cNvPr>
          <p:cNvSpPr txBox="1"/>
          <p:nvPr/>
        </p:nvSpPr>
        <p:spPr>
          <a:xfrm>
            <a:off x="131042" y="5104440"/>
            <a:ext cx="1579944" cy="307777"/>
          </a:xfrm>
          <a:prstGeom prst="rect">
            <a:avLst/>
          </a:prstGeom>
          <a:noFill/>
        </p:spPr>
        <p:txBody>
          <a:bodyPr wrap="square" rtlCol="0">
            <a:spAutoFit/>
          </a:bodyPr>
          <a:lstStyle/>
          <a:p>
            <a:r>
              <a:rPr lang="en-US" sz="1400"/>
              <a:t>And we get:</a:t>
            </a:r>
            <a:endParaRPr lang="en-US"/>
          </a:p>
        </p:txBody>
      </p:sp>
      <p:graphicFrame>
        <p:nvGraphicFramePr>
          <p:cNvPr id="10" name="Object 9">
            <a:extLst>
              <a:ext uri="{FF2B5EF4-FFF2-40B4-BE49-F238E27FC236}">
                <a16:creationId xmlns:a16="http://schemas.microsoft.com/office/drawing/2014/main" id="{E2D6F24E-8315-44E3-AE42-C3E7992A4B91}"/>
              </a:ext>
            </a:extLst>
          </p:cNvPr>
          <p:cNvGraphicFramePr>
            <a:graphicFrameLocks noChangeAspect="1"/>
          </p:cNvGraphicFramePr>
          <p:nvPr>
            <p:extLst>
              <p:ext uri="{D42A27DB-BD31-4B8C-83A1-F6EECF244321}">
                <p14:modId xmlns:p14="http://schemas.microsoft.com/office/powerpoint/2010/main" val="3887699418"/>
              </p:ext>
            </p:extLst>
          </p:nvPr>
        </p:nvGraphicFramePr>
        <p:xfrm>
          <a:off x="7351460" y="5000041"/>
          <a:ext cx="1413786" cy="503763"/>
        </p:xfrm>
        <a:graphic>
          <a:graphicData uri="http://schemas.openxmlformats.org/presentationml/2006/ole">
            <mc:AlternateContent xmlns:mc="http://schemas.openxmlformats.org/markup-compatibility/2006">
              <mc:Choice xmlns:v="urn:schemas-microsoft-com:vml" Requires="v">
                <p:oleObj name="Equation" r:id="rId26" imgW="1104840" imgH="393480" progId="Equation.DSMT4">
                  <p:embed/>
                </p:oleObj>
              </mc:Choice>
              <mc:Fallback>
                <p:oleObj name="Equation" r:id="rId26" imgW="1104840" imgH="393480" progId="Equation.DSMT4">
                  <p:embed/>
                  <p:pic>
                    <p:nvPicPr>
                      <p:cNvPr id="0" name=""/>
                      <p:cNvPicPr/>
                      <p:nvPr/>
                    </p:nvPicPr>
                    <p:blipFill>
                      <a:blip r:embed="rId27"/>
                      <a:stretch>
                        <a:fillRect/>
                      </a:stretch>
                    </p:blipFill>
                    <p:spPr>
                      <a:xfrm>
                        <a:off x="7351460" y="5000041"/>
                        <a:ext cx="1413786" cy="503763"/>
                      </a:xfrm>
                      <a:prstGeom prst="rect">
                        <a:avLst/>
                      </a:prstGeom>
                    </p:spPr>
                  </p:pic>
                </p:oleObj>
              </mc:Fallback>
            </mc:AlternateContent>
          </a:graphicData>
        </a:graphic>
      </p:graphicFrame>
      <p:sp>
        <p:nvSpPr>
          <p:cNvPr id="11" name="TextBox 10">
            <a:extLst>
              <a:ext uri="{FF2B5EF4-FFF2-40B4-BE49-F238E27FC236}">
                <a16:creationId xmlns:a16="http://schemas.microsoft.com/office/drawing/2014/main" id="{FB178AB5-A47B-4A99-99D8-9E19E09434DD}"/>
              </a:ext>
            </a:extLst>
          </p:cNvPr>
          <p:cNvSpPr txBox="1"/>
          <p:nvPr/>
        </p:nvSpPr>
        <p:spPr>
          <a:xfrm>
            <a:off x="7299550" y="4637620"/>
            <a:ext cx="4552762" cy="307777"/>
          </a:xfrm>
          <a:prstGeom prst="rect">
            <a:avLst/>
          </a:prstGeom>
          <a:noFill/>
        </p:spPr>
        <p:txBody>
          <a:bodyPr wrap="square" rtlCol="0">
            <a:spAutoFit/>
          </a:bodyPr>
          <a:lstStyle/>
          <a:p>
            <a:r>
              <a:rPr lang="en-US" sz="1400"/>
              <a:t>Near T = 0, the chemical potential is just the Fermi energy:</a:t>
            </a:r>
          </a:p>
        </p:txBody>
      </p:sp>
      <p:sp>
        <p:nvSpPr>
          <p:cNvPr id="28" name="TextBox 27">
            <a:extLst>
              <a:ext uri="{FF2B5EF4-FFF2-40B4-BE49-F238E27FC236}">
                <a16:creationId xmlns:a16="http://schemas.microsoft.com/office/drawing/2014/main" id="{F9DB7457-585B-4A8E-A4B2-F44B8BD28312}"/>
              </a:ext>
            </a:extLst>
          </p:cNvPr>
          <p:cNvSpPr txBox="1"/>
          <p:nvPr/>
        </p:nvSpPr>
        <p:spPr>
          <a:xfrm>
            <a:off x="7299550" y="5621989"/>
            <a:ext cx="1095420" cy="307777"/>
          </a:xfrm>
          <a:prstGeom prst="rect">
            <a:avLst/>
          </a:prstGeom>
          <a:noFill/>
        </p:spPr>
        <p:txBody>
          <a:bodyPr wrap="square" rtlCol="0">
            <a:spAutoFit/>
          </a:bodyPr>
          <a:lstStyle/>
          <a:p>
            <a:r>
              <a:rPr lang="en-US" sz="1400"/>
              <a:t>So we get:</a:t>
            </a:r>
          </a:p>
        </p:txBody>
      </p:sp>
      <mc:AlternateContent xmlns:mc="http://schemas.openxmlformats.org/markup-compatibility/2006" xmlns:p14="http://schemas.microsoft.com/office/powerpoint/2010/main">
        <mc:Choice Requires="p14">
          <p:contentPart p14:bwMode="auto" r:id="rId28">
            <p14:nvContentPartPr>
              <p14:cNvPr id="12" name="Ink 11">
                <a:extLst>
                  <a:ext uri="{FF2B5EF4-FFF2-40B4-BE49-F238E27FC236}">
                    <a16:creationId xmlns:a16="http://schemas.microsoft.com/office/drawing/2014/main" id="{8DDE39D3-F67D-4C63-9780-7D13B016115C}"/>
                  </a:ext>
                </a:extLst>
              </p14:cNvPr>
              <p14:cNvContentPartPr/>
              <p14:nvPr/>
            </p14:nvContentPartPr>
            <p14:xfrm>
              <a:off x="9250613" y="5553873"/>
              <a:ext cx="709560" cy="389520"/>
            </p14:xfrm>
          </p:contentPart>
        </mc:Choice>
        <mc:Fallback xmlns="">
          <p:pic>
            <p:nvPicPr>
              <p:cNvPr id="12" name="Ink 11">
                <a:extLst>
                  <a:ext uri="{FF2B5EF4-FFF2-40B4-BE49-F238E27FC236}">
                    <a16:creationId xmlns:a16="http://schemas.microsoft.com/office/drawing/2014/main" id="{8DDE39D3-F67D-4C63-9780-7D13B016115C}"/>
                  </a:ext>
                </a:extLst>
              </p:cNvPr>
              <p:cNvPicPr/>
              <p:nvPr/>
            </p:nvPicPr>
            <p:blipFill>
              <a:blip r:embed="rId29"/>
              <a:stretch>
                <a:fillRect/>
              </a:stretch>
            </p:blipFill>
            <p:spPr>
              <a:xfrm>
                <a:off x="9241973" y="5545233"/>
                <a:ext cx="727200" cy="407160"/>
              </a:xfrm>
              <a:prstGeom prst="rect">
                <a:avLst/>
              </a:prstGeom>
            </p:spPr>
          </p:pic>
        </mc:Fallback>
      </mc:AlternateContent>
      <p:sp>
        <p:nvSpPr>
          <p:cNvPr id="14" name="TextBox 13">
            <a:extLst>
              <a:ext uri="{FF2B5EF4-FFF2-40B4-BE49-F238E27FC236}">
                <a16:creationId xmlns:a16="http://schemas.microsoft.com/office/drawing/2014/main" id="{3CD1C18D-DCD7-4336-AF20-F7D1DDDA68F3}"/>
              </a:ext>
            </a:extLst>
          </p:cNvPr>
          <p:cNvSpPr txBox="1"/>
          <p:nvPr/>
        </p:nvSpPr>
        <p:spPr>
          <a:xfrm>
            <a:off x="10019251" y="5353384"/>
            <a:ext cx="2012523" cy="1384995"/>
          </a:xfrm>
          <a:prstGeom prst="rect">
            <a:avLst/>
          </a:prstGeom>
          <a:noFill/>
        </p:spPr>
        <p:txBody>
          <a:bodyPr wrap="square" rtlCol="0">
            <a:spAutoFit/>
          </a:bodyPr>
          <a:lstStyle/>
          <a:p>
            <a:r>
              <a:rPr lang="en-US" sz="1400"/>
              <a:t>Can see response is diamagnetic, though less than the paramagnetic response.  So would expect total response to be paramagnetic.</a:t>
            </a:r>
          </a:p>
        </p:txBody>
      </p:sp>
    </p:spTree>
    <p:extLst>
      <p:ext uri="{BB962C8B-B14F-4D97-AF65-F5344CB8AC3E}">
        <p14:creationId xmlns:p14="http://schemas.microsoft.com/office/powerpoint/2010/main" val="7440464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B9A247-1AEB-499F-A485-9DEE50BEB332}"/>
              </a:ext>
            </a:extLst>
          </p:cNvPr>
          <p:cNvSpPr>
            <a:spLocks noGrp="1"/>
          </p:cNvSpPr>
          <p:nvPr>
            <p:ph type="title"/>
          </p:nvPr>
        </p:nvSpPr>
        <p:spPr>
          <a:xfrm>
            <a:off x="3603362" y="136732"/>
            <a:ext cx="5232663" cy="753913"/>
          </a:xfrm>
        </p:spPr>
        <p:txBody>
          <a:bodyPr>
            <a:normAutofit/>
          </a:bodyPr>
          <a:lstStyle/>
          <a:p>
            <a:r>
              <a:rPr lang="en-US" sz="3200" b="1" u="sng">
                <a:latin typeface="+mn-lt"/>
              </a:rPr>
              <a:t>Electrons – Crystal Interaction</a:t>
            </a:r>
          </a:p>
        </p:txBody>
      </p:sp>
      <p:sp>
        <p:nvSpPr>
          <p:cNvPr id="3" name="TextBox 2">
            <a:extLst>
              <a:ext uri="{FF2B5EF4-FFF2-40B4-BE49-F238E27FC236}">
                <a16:creationId xmlns:a16="http://schemas.microsoft.com/office/drawing/2014/main" id="{A4C7EFA9-5D81-49EF-9A5E-AEBA9EBE6F3B}"/>
              </a:ext>
            </a:extLst>
          </p:cNvPr>
          <p:cNvSpPr txBox="1"/>
          <p:nvPr/>
        </p:nvSpPr>
        <p:spPr>
          <a:xfrm>
            <a:off x="314909" y="4982237"/>
            <a:ext cx="4878061" cy="1323439"/>
          </a:xfrm>
          <a:prstGeom prst="rect">
            <a:avLst/>
          </a:prstGeom>
          <a:noFill/>
        </p:spPr>
        <p:txBody>
          <a:bodyPr wrap="square" rtlCol="0">
            <a:spAutoFit/>
          </a:bodyPr>
          <a:lstStyle/>
          <a:p>
            <a:r>
              <a:rPr lang="en-US" sz="1600"/>
              <a:t>Each lattice point comes with a basis, which describes the atoms that may be attached to that lattice point. For most metals, the basis consists of just a single atom, at the lattice point itself.  But for instance, diamond is an FCC lattice with a two element basis.  </a:t>
            </a:r>
            <a:endParaRPr lang="en-US"/>
          </a:p>
        </p:txBody>
      </p:sp>
      <p:sp>
        <p:nvSpPr>
          <p:cNvPr id="12" name="TextBox 11">
            <a:extLst>
              <a:ext uri="{FF2B5EF4-FFF2-40B4-BE49-F238E27FC236}">
                <a16:creationId xmlns:a16="http://schemas.microsoft.com/office/drawing/2014/main" id="{D4FB1DE0-0537-75CE-4803-D3479AE232C5}"/>
              </a:ext>
            </a:extLst>
          </p:cNvPr>
          <p:cNvSpPr txBox="1"/>
          <p:nvPr/>
        </p:nvSpPr>
        <p:spPr>
          <a:xfrm>
            <a:off x="235116" y="1082270"/>
            <a:ext cx="11502794" cy="584775"/>
          </a:xfrm>
          <a:prstGeom prst="rect">
            <a:avLst/>
          </a:prstGeom>
          <a:noFill/>
        </p:spPr>
        <p:txBody>
          <a:bodyPr wrap="square" rtlCol="0">
            <a:spAutoFit/>
          </a:bodyPr>
          <a:lstStyle/>
          <a:p>
            <a:r>
              <a:rPr lang="en-US" sz="1600"/>
              <a:t>Each lattice may be described by a Bravais lattice basis, which is a set of primitive translations that we can make to the lattice without changing it.  They need not be unique for a given lattice.  </a:t>
            </a:r>
            <a:endParaRPr lang="en-US"/>
          </a:p>
        </p:txBody>
      </p:sp>
      <p:graphicFrame>
        <p:nvGraphicFramePr>
          <p:cNvPr id="13" name="Object 12">
            <a:extLst>
              <a:ext uri="{FF2B5EF4-FFF2-40B4-BE49-F238E27FC236}">
                <a16:creationId xmlns:a16="http://schemas.microsoft.com/office/drawing/2014/main" id="{15DADE02-4331-4AB2-3441-BDB4EA410BD5}"/>
              </a:ext>
            </a:extLst>
          </p:cNvPr>
          <p:cNvGraphicFramePr>
            <a:graphicFrameLocks noChangeAspect="1"/>
          </p:cNvGraphicFramePr>
          <p:nvPr>
            <p:extLst>
              <p:ext uri="{D42A27DB-BD31-4B8C-83A1-F6EECF244321}">
                <p14:modId xmlns:p14="http://schemas.microsoft.com/office/powerpoint/2010/main" val="1623301286"/>
              </p:ext>
            </p:extLst>
          </p:nvPr>
        </p:nvGraphicFramePr>
        <p:xfrm>
          <a:off x="393736" y="1824729"/>
          <a:ext cx="6661150" cy="714375"/>
        </p:xfrm>
        <a:graphic>
          <a:graphicData uri="http://schemas.openxmlformats.org/presentationml/2006/ole">
            <mc:AlternateContent xmlns:mc="http://schemas.openxmlformats.org/markup-compatibility/2006">
              <mc:Choice xmlns:v="urn:schemas-microsoft-com:vml" Requires="v">
                <p:oleObj name="Equation" r:id="rId2" imgW="4952880" imgH="533160" progId="Equation.DSMT4">
                  <p:embed/>
                </p:oleObj>
              </mc:Choice>
              <mc:Fallback>
                <p:oleObj name="Equation" r:id="rId2" imgW="4952880" imgH="533160" progId="Equation.DSMT4">
                  <p:embed/>
                  <p:pic>
                    <p:nvPicPr>
                      <p:cNvPr id="16" name="Object 15">
                        <a:extLst>
                          <a:ext uri="{FF2B5EF4-FFF2-40B4-BE49-F238E27FC236}">
                            <a16:creationId xmlns:a16="http://schemas.microsoft.com/office/drawing/2014/main" id="{4DE70D91-B993-411C-8B8C-66056B8457E1}"/>
                          </a:ext>
                        </a:extLst>
                      </p:cNvPr>
                      <p:cNvPicPr>
                        <a:picLocks noChangeAspect="1" noChangeArrowheads="1"/>
                      </p:cNvPicPr>
                      <p:nvPr/>
                    </p:nvPicPr>
                    <p:blipFill>
                      <a:blip r:embed="rId3"/>
                      <a:srcRect/>
                      <a:stretch>
                        <a:fillRect/>
                      </a:stretch>
                    </p:blipFill>
                    <p:spPr bwMode="auto">
                      <a:xfrm>
                        <a:off x="393736" y="1824729"/>
                        <a:ext cx="6661150" cy="714375"/>
                      </a:xfrm>
                      <a:prstGeom prst="rect">
                        <a:avLst/>
                      </a:prstGeom>
                      <a:solidFill>
                        <a:srgbClr val="CCFFCC"/>
                      </a:solidFill>
                    </p:spPr>
                  </p:pic>
                </p:oleObj>
              </mc:Fallback>
            </mc:AlternateContent>
          </a:graphicData>
        </a:graphic>
      </p:graphicFrame>
      <p:pic>
        <p:nvPicPr>
          <p:cNvPr id="15" name="Picture 14">
            <a:extLst>
              <a:ext uri="{FF2B5EF4-FFF2-40B4-BE49-F238E27FC236}">
                <a16:creationId xmlns:a16="http://schemas.microsoft.com/office/drawing/2014/main" id="{9EF6E3A4-38CF-C8DF-DEF4-ED83F9008FFA}"/>
              </a:ext>
            </a:extLst>
          </p:cNvPr>
          <p:cNvPicPr>
            <a:picLocks noChangeAspect="1"/>
          </p:cNvPicPr>
          <p:nvPr/>
        </p:nvPicPr>
        <p:blipFill>
          <a:blip r:embed="rId4"/>
          <a:stretch>
            <a:fillRect/>
          </a:stretch>
        </p:blipFill>
        <p:spPr>
          <a:xfrm>
            <a:off x="235116" y="3152587"/>
            <a:ext cx="6149873" cy="1630821"/>
          </a:xfrm>
          <a:prstGeom prst="rect">
            <a:avLst/>
          </a:prstGeom>
        </p:spPr>
      </p:pic>
      <p:sp>
        <p:nvSpPr>
          <p:cNvPr id="17" name="TextBox 16">
            <a:extLst>
              <a:ext uri="{FF2B5EF4-FFF2-40B4-BE49-F238E27FC236}">
                <a16:creationId xmlns:a16="http://schemas.microsoft.com/office/drawing/2014/main" id="{056CA4DF-0D8A-66B3-D56D-F4592D19B5DA}"/>
              </a:ext>
            </a:extLst>
          </p:cNvPr>
          <p:cNvSpPr txBox="1"/>
          <p:nvPr/>
        </p:nvSpPr>
        <p:spPr>
          <a:xfrm>
            <a:off x="314909" y="2696788"/>
            <a:ext cx="6661150" cy="338554"/>
          </a:xfrm>
          <a:prstGeom prst="rect">
            <a:avLst/>
          </a:prstGeom>
          <a:noFill/>
        </p:spPr>
        <p:txBody>
          <a:bodyPr wrap="square">
            <a:spAutoFit/>
          </a:bodyPr>
          <a:lstStyle/>
          <a:p>
            <a:r>
              <a:rPr lang="en-US" sz="1600"/>
              <a:t>For instance, here is a basis for the orthorhombic, FCC, and BCC lattices.</a:t>
            </a:r>
          </a:p>
        </p:txBody>
      </p:sp>
      <p:pic>
        <p:nvPicPr>
          <p:cNvPr id="18" name="Picture 17" descr="Chart, bubble chart&#10;&#10;Description automatically generated">
            <a:extLst>
              <a:ext uri="{FF2B5EF4-FFF2-40B4-BE49-F238E27FC236}">
                <a16:creationId xmlns:a16="http://schemas.microsoft.com/office/drawing/2014/main" id="{238302B7-6BB2-9410-D88B-B549F03FEE85}"/>
              </a:ext>
            </a:extLst>
          </p:cNvPr>
          <p:cNvPicPr>
            <a:picLocks noChangeAspect="1"/>
          </p:cNvPicPr>
          <p:nvPr/>
        </p:nvPicPr>
        <p:blipFill>
          <a:blip r:embed="rId5"/>
          <a:stretch>
            <a:fillRect/>
          </a:stretch>
        </p:blipFill>
        <p:spPr>
          <a:xfrm>
            <a:off x="5361863" y="4982237"/>
            <a:ext cx="2936875" cy="1609090"/>
          </a:xfrm>
          <a:prstGeom prst="rect">
            <a:avLst/>
          </a:prstGeom>
        </p:spPr>
      </p:pic>
      <p:sp>
        <p:nvSpPr>
          <p:cNvPr id="19" name="TextBox 18">
            <a:extLst>
              <a:ext uri="{FF2B5EF4-FFF2-40B4-BE49-F238E27FC236}">
                <a16:creationId xmlns:a16="http://schemas.microsoft.com/office/drawing/2014/main" id="{C036146A-0548-4E1B-7D9E-F9D353A42C44}"/>
              </a:ext>
            </a:extLst>
          </p:cNvPr>
          <p:cNvSpPr txBox="1"/>
          <p:nvPr/>
        </p:nvSpPr>
        <p:spPr>
          <a:xfrm>
            <a:off x="7810502" y="1778157"/>
            <a:ext cx="3516862" cy="1323439"/>
          </a:xfrm>
          <a:prstGeom prst="rect">
            <a:avLst/>
          </a:prstGeom>
          <a:noFill/>
        </p:spPr>
        <p:txBody>
          <a:bodyPr wrap="square">
            <a:spAutoFit/>
          </a:bodyPr>
          <a:lstStyle/>
          <a:p>
            <a:r>
              <a:rPr lang="en-US" sz="1600"/>
              <a:t>A unit cell is a volume, which when displaced by BLV, will cover the entire lattice.  A conventional and Wigner-Seitz cell are displayed below, for a honeycomb lattice:</a:t>
            </a:r>
          </a:p>
        </p:txBody>
      </p:sp>
      <p:pic>
        <p:nvPicPr>
          <p:cNvPr id="20" name="Picture 19">
            <a:extLst>
              <a:ext uri="{FF2B5EF4-FFF2-40B4-BE49-F238E27FC236}">
                <a16:creationId xmlns:a16="http://schemas.microsoft.com/office/drawing/2014/main" id="{B0A936CC-CA6B-AF74-5042-DE6AFC8DBFB0}"/>
              </a:ext>
            </a:extLst>
          </p:cNvPr>
          <p:cNvPicPr>
            <a:picLocks noChangeAspect="1"/>
          </p:cNvPicPr>
          <p:nvPr/>
        </p:nvPicPr>
        <p:blipFill>
          <a:blip r:embed="rId6"/>
          <a:stretch>
            <a:fillRect/>
          </a:stretch>
        </p:blipFill>
        <p:spPr>
          <a:xfrm>
            <a:off x="7616364" y="3300958"/>
            <a:ext cx="1769117" cy="1159076"/>
          </a:xfrm>
          <a:prstGeom prst="rect">
            <a:avLst/>
          </a:prstGeom>
        </p:spPr>
      </p:pic>
      <p:pic>
        <p:nvPicPr>
          <p:cNvPr id="21" name="Picture 20">
            <a:extLst>
              <a:ext uri="{FF2B5EF4-FFF2-40B4-BE49-F238E27FC236}">
                <a16:creationId xmlns:a16="http://schemas.microsoft.com/office/drawing/2014/main" id="{60A2D6AC-8CB3-0D8C-DAF0-5FCA8652CC39}"/>
              </a:ext>
            </a:extLst>
          </p:cNvPr>
          <p:cNvPicPr>
            <a:picLocks noChangeAspect="1"/>
          </p:cNvPicPr>
          <p:nvPr/>
        </p:nvPicPr>
        <p:blipFill>
          <a:blip r:embed="rId7"/>
          <a:stretch>
            <a:fillRect/>
          </a:stretch>
        </p:blipFill>
        <p:spPr>
          <a:xfrm>
            <a:off x="10087659" y="3323958"/>
            <a:ext cx="1769116" cy="1154693"/>
          </a:xfrm>
          <a:prstGeom prst="rect">
            <a:avLst/>
          </a:prstGeom>
        </p:spPr>
      </p:pic>
    </p:spTree>
    <p:extLst>
      <p:ext uri="{BB962C8B-B14F-4D97-AF65-F5344CB8AC3E}">
        <p14:creationId xmlns:p14="http://schemas.microsoft.com/office/powerpoint/2010/main" val="353656666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2713101" y="18197"/>
            <a:ext cx="7694639" cy="621596"/>
          </a:xfrm>
        </p:spPr>
        <p:txBody>
          <a:bodyPr>
            <a:normAutofit fontScale="90000"/>
          </a:bodyPr>
          <a:lstStyle/>
          <a:p>
            <a:r>
              <a:rPr lang="en-US" sz="3600" b="1" u="sng">
                <a:latin typeface="+mn-lt"/>
              </a:rPr>
              <a:t>Electrons – Thermal Equilibrium Properties</a:t>
            </a:r>
            <a:endParaRPr lang="en-US" b="1" u="sng">
              <a:latin typeface="+mn-lt"/>
            </a:endParaRPr>
          </a:p>
        </p:txBody>
      </p:sp>
      <p:sp>
        <p:nvSpPr>
          <p:cNvPr id="15" name="TextBox 14">
            <a:extLst>
              <a:ext uri="{FF2B5EF4-FFF2-40B4-BE49-F238E27FC236}">
                <a16:creationId xmlns:a16="http://schemas.microsoft.com/office/drawing/2014/main" id="{1CBD96EF-8136-454A-ADF3-66443C597CB2}"/>
              </a:ext>
            </a:extLst>
          </p:cNvPr>
          <p:cNvSpPr txBox="1"/>
          <p:nvPr/>
        </p:nvSpPr>
        <p:spPr>
          <a:xfrm>
            <a:off x="230398" y="706508"/>
            <a:ext cx="11516846" cy="1015663"/>
          </a:xfrm>
          <a:prstGeom prst="rect">
            <a:avLst/>
          </a:prstGeom>
          <a:noFill/>
        </p:spPr>
        <p:txBody>
          <a:bodyPr wrap="square" rtlCol="0">
            <a:spAutoFit/>
          </a:bodyPr>
          <a:lstStyle/>
          <a:p>
            <a:r>
              <a:rPr lang="en-US" b="1"/>
              <a:t>Magnetic Susceptibility (de Haas Van-Alphen effect)</a:t>
            </a:r>
            <a:endParaRPr lang="en-US" sz="1400" b="1" dirty="0"/>
          </a:p>
          <a:p>
            <a:r>
              <a:rPr lang="en-US" sz="1400"/>
              <a:t>For temperatures kT &gt; gu</a:t>
            </a:r>
            <a:r>
              <a:rPr lang="en-US" sz="1400" baseline="-25000"/>
              <a:t>B</a:t>
            </a:r>
            <a:r>
              <a:rPr lang="en-US" sz="1400"/>
              <a:t>B, we basically get what we had in previous slide.  But for lower temperatures (or really, higher magnetic fields), when the distinction between thermally occupied and unoccupied Landau levels is more sharp, we can see oscillations in the magnetization.  The simplest thing is to calculate the T = 0 magnetization.  But we’ll focus on just the diamagnetic part.  When include spin, would see that could possibly even wash out the effect).</a:t>
            </a:r>
            <a:endParaRPr lang="en-US" sz="1400" dirty="0"/>
          </a:p>
        </p:txBody>
      </p:sp>
      <p:sp>
        <p:nvSpPr>
          <p:cNvPr id="4" name="Rectangle 2">
            <a:extLst>
              <a:ext uri="{FF2B5EF4-FFF2-40B4-BE49-F238E27FC236}">
                <a16:creationId xmlns:a16="http://schemas.microsoft.com/office/drawing/2014/main" id="{A2695F57-24E7-46E1-A47C-B31E3DDA891B}"/>
              </a:ext>
            </a:extLst>
          </p:cNvPr>
          <p:cNvSpPr>
            <a:spLocks noChangeArrowheads="1"/>
          </p:cNvSpPr>
          <p:nvPr/>
        </p:nvSpPr>
        <p:spPr bwMode="auto">
          <a:xfrm>
            <a:off x="4495974" y="1771922"/>
            <a:ext cx="5774201"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en-US" sz="1400"/>
              <a:t>So electrons will occupy the levels starting from the ground up.  As increase B the population of these levels will change as depicted.  Let:</a:t>
            </a:r>
          </a:p>
        </p:txBody>
      </p:sp>
      <p:graphicFrame>
        <p:nvGraphicFramePr>
          <p:cNvPr id="10" name="Object 9">
            <a:extLst>
              <a:ext uri="{FF2B5EF4-FFF2-40B4-BE49-F238E27FC236}">
                <a16:creationId xmlns:a16="http://schemas.microsoft.com/office/drawing/2014/main" id="{1F6F9218-6DC1-46EB-A683-D9C42ABFFC53}"/>
              </a:ext>
            </a:extLst>
          </p:cNvPr>
          <p:cNvGraphicFramePr>
            <a:graphicFrameLocks noChangeAspect="1"/>
          </p:cNvGraphicFramePr>
          <p:nvPr>
            <p:extLst>
              <p:ext uri="{D42A27DB-BD31-4B8C-83A1-F6EECF244321}">
                <p14:modId xmlns:p14="http://schemas.microsoft.com/office/powerpoint/2010/main" val="2071037213"/>
              </p:ext>
            </p:extLst>
          </p:nvPr>
        </p:nvGraphicFramePr>
        <p:xfrm>
          <a:off x="4629240" y="4577792"/>
          <a:ext cx="5778500" cy="990600"/>
        </p:xfrm>
        <a:graphic>
          <a:graphicData uri="http://schemas.openxmlformats.org/presentationml/2006/ole">
            <mc:AlternateContent xmlns:mc="http://schemas.openxmlformats.org/markup-compatibility/2006">
              <mc:Choice xmlns:v="urn:schemas-microsoft-com:vml" Requires="v">
                <p:oleObj name="Equation" r:id="rId3" imgW="5778360" imgH="990360" progId="Equation.DSMT4">
                  <p:embed/>
                </p:oleObj>
              </mc:Choice>
              <mc:Fallback>
                <p:oleObj name="Equation" r:id="rId3" imgW="5778360" imgH="990360" progId="Equation.DSMT4">
                  <p:embed/>
                  <p:pic>
                    <p:nvPicPr>
                      <p:cNvPr id="0" name=""/>
                      <p:cNvPicPr/>
                      <p:nvPr/>
                    </p:nvPicPr>
                    <p:blipFill>
                      <a:blip r:embed="rId4"/>
                      <a:stretch>
                        <a:fillRect/>
                      </a:stretch>
                    </p:blipFill>
                    <p:spPr>
                      <a:xfrm>
                        <a:off x="4629240" y="4577792"/>
                        <a:ext cx="5778500" cy="990600"/>
                      </a:xfrm>
                      <a:prstGeom prst="rect">
                        <a:avLst/>
                      </a:prstGeom>
                    </p:spPr>
                  </p:pic>
                </p:oleObj>
              </mc:Fallback>
            </mc:AlternateContent>
          </a:graphicData>
        </a:graphic>
      </p:graphicFrame>
      <p:graphicFrame>
        <p:nvGraphicFramePr>
          <p:cNvPr id="11" name="Object 10">
            <a:extLst>
              <a:ext uri="{FF2B5EF4-FFF2-40B4-BE49-F238E27FC236}">
                <a16:creationId xmlns:a16="http://schemas.microsoft.com/office/drawing/2014/main" id="{1C70EE91-2492-4929-A653-46BF0FF3E172}"/>
              </a:ext>
            </a:extLst>
          </p:cNvPr>
          <p:cNvGraphicFramePr>
            <a:graphicFrameLocks noChangeAspect="1"/>
          </p:cNvGraphicFramePr>
          <p:nvPr>
            <p:extLst>
              <p:ext uri="{D42A27DB-BD31-4B8C-83A1-F6EECF244321}">
                <p14:modId xmlns:p14="http://schemas.microsoft.com/office/powerpoint/2010/main" val="2290405000"/>
              </p:ext>
            </p:extLst>
          </p:nvPr>
        </p:nvGraphicFramePr>
        <p:xfrm>
          <a:off x="4591140" y="2432637"/>
          <a:ext cx="2927350" cy="273050"/>
        </p:xfrm>
        <a:graphic>
          <a:graphicData uri="http://schemas.openxmlformats.org/presentationml/2006/ole">
            <mc:AlternateContent xmlns:mc="http://schemas.openxmlformats.org/markup-compatibility/2006">
              <mc:Choice xmlns:v="urn:schemas-microsoft-com:vml" Requires="v">
                <p:oleObj name="Equation" r:id="rId5" imgW="2577960" imgH="241200" progId="Equation.DSMT4">
                  <p:embed/>
                </p:oleObj>
              </mc:Choice>
              <mc:Fallback>
                <p:oleObj name="Equation" r:id="rId5" imgW="2577960" imgH="241200" progId="Equation.DSMT4">
                  <p:embed/>
                  <p:pic>
                    <p:nvPicPr>
                      <p:cNvPr id="0" name=""/>
                      <p:cNvPicPr/>
                      <p:nvPr/>
                    </p:nvPicPr>
                    <p:blipFill>
                      <a:blip r:embed="rId6"/>
                      <a:stretch>
                        <a:fillRect/>
                      </a:stretch>
                    </p:blipFill>
                    <p:spPr>
                      <a:xfrm>
                        <a:off x="4591140" y="2432637"/>
                        <a:ext cx="2927350" cy="273050"/>
                      </a:xfrm>
                      <a:prstGeom prst="rect">
                        <a:avLst/>
                      </a:prstGeom>
                    </p:spPr>
                  </p:pic>
                </p:oleObj>
              </mc:Fallback>
            </mc:AlternateContent>
          </a:graphicData>
        </a:graphic>
      </p:graphicFrame>
      <p:graphicFrame>
        <p:nvGraphicFramePr>
          <p:cNvPr id="18" name="Object 17">
            <a:extLst>
              <a:ext uri="{FF2B5EF4-FFF2-40B4-BE49-F238E27FC236}">
                <a16:creationId xmlns:a16="http://schemas.microsoft.com/office/drawing/2014/main" id="{22BAAEC8-7C86-425A-8297-C23B03464F95}"/>
              </a:ext>
            </a:extLst>
          </p:cNvPr>
          <p:cNvGraphicFramePr>
            <a:graphicFrameLocks noChangeAspect="1"/>
          </p:cNvGraphicFramePr>
          <p:nvPr>
            <p:extLst>
              <p:ext uri="{D42A27DB-BD31-4B8C-83A1-F6EECF244321}">
                <p14:modId xmlns:p14="http://schemas.microsoft.com/office/powerpoint/2010/main" val="3962289859"/>
              </p:ext>
            </p:extLst>
          </p:nvPr>
        </p:nvGraphicFramePr>
        <p:xfrm>
          <a:off x="4568609" y="2854961"/>
          <a:ext cx="1649376" cy="524801"/>
        </p:xfrm>
        <a:graphic>
          <a:graphicData uri="http://schemas.openxmlformats.org/presentationml/2006/ole">
            <mc:AlternateContent xmlns:mc="http://schemas.openxmlformats.org/markup-compatibility/2006">
              <mc:Choice xmlns:v="urn:schemas-microsoft-com:vml" Requires="v">
                <p:oleObj name="Equation" r:id="rId7" imgW="1396800" imgH="444240" progId="Equation.DSMT4">
                  <p:embed/>
                </p:oleObj>
              </mc:Choice>
              <mc:Fallback>
                <p:oleObj name="Equation" r:id="rId7" imgW="1396800" imgH="444240" progId="Equation.DSMT4">
                  <p:embed/>
                  <p:pic>
                    <p:nvPicPr>
                      <p:cNvPr id="0" name=""/>
                      <p:cNvPicPr/>
                      <p:nvPr/>
                    </p:nvPicPr>
                    <p:blipFill>
                      <a:blip r:embed="rId8"/>
                      <a:stretch>
                        <a:fillRect/>
                      </a:stretch>
                    </p:blipFill>
                    <p:spPr>
                      <a:xfrm>
                        <a:off x="4568609" y="2854961"/>
                        <a:ext cx="1649376" cy="524801"/>
                      </a:xfrm>
                      <a:prstGeom prst="rect">
                        <a:avLst/>
                      </a:prstGeom>
                    </p:spPr>
                  </p:pic>
                </p:oleObj>
              </mc:Fallback>
            </mc:AlternateContent>
          </a:graphicData>
        </a:graphic>
      </p:graphicFrame>
      <p:sp>
        <p:nvSpPr>
          <p:cNvPr id="33" name="TextBox 32">
            <a:extLst>
              <a:ext uri="{FF2B5EF4-FFF2-40B4-BE49-F238E27FC236}">
                <a16:creationId xmlns:a16="http://schemas.microsoft.com/office/drawing/2014/main" id="{E3C1CE7F-688C-49CB-BD25-0C4443490AB9}"/>
              </a:ext>
            </a:extLst>
          </p:cNvPr>
          <p:cNvSpPr txBox="1"/>
          <p:nvPr/>
        </p:nvSpPr>
        <p:spPr>
          <a:xfrm>
            <a:off x="4488490" y="4122674"/>
            <a:ext cx="4967994" cy="307777"/>
          </a:xfrm>
          <a:prstGeom prst="rect">
            <a:avLst/>
          </a:prstGeom>
          <a:noFill/>
        </p:spPr>
        <p:txBody>
          <a:bodyPr wrap="square">
            <a:spAutoFit/>
          </a:bodyPr>
          <a:lstStyle/>
          <a:p>
            <a:r>
              <a:rPr lang="en-US" sz="1400"/>
              <a:t>Then we can work out the energy of the Ground State. </a:t>
            </a:r>
          </a:p>
        </p:txBody>
      </p:sp>
      <mc:AlternateContent xmlns:mc="http://schemas.openxmlformats.org/markup-compatibility/2006" xmlns:p14="http://schemas.microsoft.com/office/powerpoint/2010/main">
        <mc:Choice Requires="p14">
          <p:contentPart p14:bwMode="auto" r:id="rId9">
            <p14:nvContentPartPr>
              <p14:cNvPr id="22" name="Ink 21">
                <a:extLst>
                  <a:ext uri="{FF2B5EF4-FFF2-40B4-BE49-F238E27FC236}">
                    <a16:creationId xmlns:a16="http://schemas.microsoft.com/office/drawing/2014/main" id="{E078859A-FD17-4ADB-8C56-F385C763F477}"/>
                  </a:ext>
                </a:extLst>
              </p14:cNvPr>
              <p14:cNvContentPartPr/>
              <p14:nvPr/>
            </p14:nvContentPartPr>
            <p14:xfrm>
              <a:off x="6482189" y="3073082"/>
              <a:ext cx="436680" cy="88560"/>
            </p14:xfrm>
          </p:contentPart>
        </mc:Choice>
        <mc:Fallback xmlns="">
          <p:pic>
            <p:nvPicPr>
              <p:cNvPr id="22" name="Ink 21">
                <a:extLst>
                  <a:ext uri="{FF2B5EF4-FFF2-40B4-BE49-F238E27FC236}">
                    <a16:creationId xmlns:a16="http://schemas.microsoft.com/office/drawing/2014/main" id="{E078859A-FD17-4ADB-8C56-F385C763F477}"/>
                  </a:ext>
                </a:extLst>
              </p:cNvPr>
              <p:cNvPicPr/>
              <p:nvPr/>
            </p:nvPicPr>
            <p:blipFill>
              <a:blip r:embed="rId11"/>
              <a:stretch>
                <a:fillRect/>
              </a:stretch>
            </p:blipFill>
            <p:spPr>
              <a:xfrm>
                <a:off x="6473189" y="3064082"/>
                <a:ext cx="454320" cy="106200"/>
              </a:xfrm>
              <a:prstGeom prst="rect">
                <a:avLst/>
              </a:prstGeom>
            </p:spPr>
          </p:pic>
        </mc:Fallback>
      </mc:AlternateContent>
      <p:sp>
        <p:nvSpPr>
          <p:cNvPr id="31" name="TextBox 30">
            <a:extLst>
              <a:ext uri="{FF2B5EF4-FFF2-40B4-BE49-F238E27FC236}">
                <a16:creationId xmlns:a16="http://schemas.microsoft.com/office/drawing/2014/main" id="{30C4E4F0-A2C9-4998-998F-57D35F3DF085}"/>
              </a:ext>
            </a:extLst>
          </p:cNvPr>
          <p:cNvSpPr txBox="1"/>
          <p:nvPr/>
        </p:nvSpPr>
        <p:spPr>
          <a:xfrm>
            <a:off x="7092068" y="2796257"/>
            <a:ext cx="4294319" cy="738664"/>
          </a:xfrm>
          <a:prstGeom prst="rect">
            <a:avLst/>
          </a:prstGeom>
          <a:noFill/>
        </p:spPr>
        <p:txBody>
          <a:bodyPr wrap="square" rtlCol="0">
            <a:spAutoFit/>
          </a:bodyPr>
          <a:lstStyle/>
          <a:p>
            <a:r>
              <a:rPr lang="en-US" sz="1400"/>
              <a:t>N is particle number (going to include spin up/down; v is the Landau level occupation number.  It’s 5.75 in the 1</a:t>
            </a:r>
            <a:r>
              <a:rPr lang="en-US" sz="1400" baseline="30000"/>
              <a:t>st</a:t>
            </a:r>
            <a:r>
              <a:rPr lang="en-US" sz="1400"/>
              <a:t> diagram, and 3.5 in the 2</a:t>
            </a:r>
            <a:r>
              <a:rPr lang="en-US" sz="1400" baseline="30000"/>
              <a:t>nd</a:t>
            </a:r>
            <a:r>
              <a:rPr lang="en-US" sz="1400"/>
              <a:t>.  </a:t>
            </a:r>
          </a:p>
        </p:txBody>
      </p:sp>
      <p:graphicFrame>
        <p:nvGraphicFramePr>
          <p:cNvPr id="35" name="Object 34">
            <a:extLst>
              <a:ext uri="{FF2B5EF4-FFF2-40B4-BE49-F238E27FC236}">
                <a16:creationId xmlns:a16="http://schemas.microsoft.com/office/drawing/2014/main" id="{70083420-20B9-4D3C-A5D6-F02C4E2C05DA}"/>
              </a:ext>
            </a:extLst>
          </p:cNvPr>
          <p:cNvGraphicFramePr>
            <a:graphicFrameLocks noChangeAspect="1"/>
          </p:cNvGraphicFramePr>
          <p:nvPr>
            <p:extLst>
              <p:ext uri="{D42A27DB-BD31-4B8C-83A1-F6EECF244321}">
                <p14:modId xmlns:p14="http://schemas.microsoft.com/office/powerpoint/2010/main" val="2768659828"/>
              </p:ext>
            </p:extLst>
          </p:nvPr>
        </p:nvGraphicFramePr>
        <p:xfrm>
          <a:off x="4602871" y="3660809"/>
          <a:ext cx="947738" cy="236537"/>
        </p:xfrm>
        <a:graphic>
          <a:graphicData uri="http://schemas.openxmlformats.org/presentationml/2006/ole">
            <mc:AlternateContent xmlns:mc="http://schemas.openxmlformats.org/markup-compatibility/2006">
              <mc:Choice xmlns:v="urn:schemas-microsoft-com:vml" Requires="v">
                <p:oleObj name="Equation" r:id="rId12" imgW="812520" imgH="203040" progId="Equation.DSMT4">
                  <p:embed/>
                </p:oleObj>
              </mc:Choice>
              <mc:Fallback>
                <p:oleObj name="Equation" r:id="rId12" imgW="812520" imgH="203040" progId="Equation.DSMT4">
                  <p:embed/>
                  <p:pic>
                    <p:nvPicPr>
                      <p:cNvPr id="0" name=""/>
                      <p:cNvPicPr/>
                      <p:nvPr/>
                    </p:nvPicPr>
                    <p:blipFill>
                      <a:blip r:embed="rId13"/>
                      <a:stretch>
                        <a:fillRect/>
                      </a:stretch>
                    </p:blipFill>
                    <p:spPr>
                      <a:xfrm>
                        <a:off x="4602871" y="3660809"/>
                        <a:ext cx="947738" cy="236537"/>
                      </a:xfrm>
                      <a:prstGeom prst="rect">
                        <a:avLst/>
                      </a:prstGeom>
                    </p:spPr>
                  </p:pic>
                </p:oleObj>
              </mc:Fallback>
            </mc:AlternateContent>
          </a:graphicData>
        </a:graphic>
      </p:graphicFrame>
      <mc:AlternateContent xmlns:mc="http://schemas.openxmlformats.org/markup-compatibility/2006" xmlns:p14="http://schemas.microsoft.com/office/powerpoint/2010/main">
        <mc:Choice Requires="p14">
          <p:contentPart p14:bwMode="auto" r:id="rId14">
            <p14:nvContentPartPr>
              <p14:cNvPr id="36" name="Ink 35">
                <a:extLst>
                  <a:ext uri="{FF2B5EF4-FFF2-40B4-BE49-F238E27FC236}">
                    <a16:creationId xmlns:a16="http://schemas.microsoft.com/office/drawing/2014/main" id="{16D4D077-6CC4-49EF-B276-DB48F9D3F2D6}"/>
                  </a:ext>
                </a:extLst>
              </p14:cNvPr>
              <p14:cNvContentPartPr/>
              <p14:nvPr/>
            </p14:nvContentPartPr>
            <p14:xfrm>
              <a:off x="5923710" y="3715907"/>
              <a:ext cx="551641" cy="88560"/>
            </p14:xfrm>
          </p:contentPart>
        </mc:Choice>
        <mc:Fallback xmlns="">
          <p:pic>
            <p:nvPicPr>
              <p:cNvPr id="36" name="Ink 35">
                <a:extLst>
                  <a:ext uri="{FF2B5EF4-FFF2-40B4-BE49-F238E27FC236}">
                    <a16:creationId xmlns:a16="http://schemas.microsoft.com/office/drawing/2014/main" id="{16D4D077-6CC4-49EF-B276-DB48F9D3F2D6}"/>
                  </a:ext>
                </a:extLst>
              </p:cNvPr>
              <p:cNvPicPr/>
              <p:nvPr/>
            </p:nvPicPr>
            <p:blipFill>
              <a:blip r:embed="rId15"/>
              <a:stretch>
                <a:fillRect/>
              </a:stretch>
            </p:blipFill>
            <p:spPr>
              <a:xfrm>
                <a:off x="5914708" y="3706907"/>
                <a:ext cx="569285" cy="106200"/>
              </a:xfrm>
              <a:prstGeom prst="rect">
                <a:avLst/>
              </a:prstGeom>
            </p:spPr>
          </p:pic>
        </mc:Fallback>
      </mc:AlternateContent>
      <p:sp>
        <p:nvSpPr>
          <p:cNvPr id="37" name="TextBox 36">
            <a:extLst>
              <a:ext uri="{FF2B5EF4-FFF2-40B4-BE49-F238E27FC236}">
                <a16:creationId xmlns:a16="http://schemas.microsoft.com/office/drawing/2014/main" id="{5D57EE48-B86B-4E31-947F-FD71C9D53043}"/>
              </a:ext>
            </a:extLst>
          </p:cNvPr>
          <p:cNvSpPr txBox="1"/>
          <p:nvPr/>
        </p:nvSpPr>
        <p:spPr>
          <a:xfrm>
            <a:off x="6648550" y="3550733"/>
            <a:ext cx="4737837" cy="523220"/>
          </a:xfrm>
          <a:prstGeom prst="rect">
            <a:avLst/>
          </a:prstGeom>
          <a:noFill/>
        </p:spPr>
        <p:txBody>
          <a:bodyPr wrap="square" rtlCol="0">
            <a:spAutoFit/>
          </a:bodyPr>
          <a:lstStyle/>
          <a:p>
            <a:r>
              <a:rPr lang="en-US" sz="1400">
                <a:latin typeface="Calibri" panose="020F0502020204030204" pitchFamily="34" charset="0"/>
                <a:cs typeface="Calibri" panose="020F0502020204030204" pitchFamily="34" charset="0"/>
              </a:rPr>
              <a:t>n = </a:t>
            </a:r>
            <a:r>
              <a:rPr lang="en-US" sz="1400"/>
              <a:t>p is highest fully occupied energy level; </a:t>
            </a:r>
            <a:r>
              <a:rPr lang="el-GR" sz="1400">
                <a:latin typeface="Calibri" panose="020F0502020204030204" pitchFamily="34" charset="0"/>
                <a:cs typeface="Calibri" panose="020F0502020204030204" pitchFamily="34" charset="0"/>
              </a:rPr>
              <a:t>λ</a:t>
            </a:r>
            <a:r>
              <a:rPr lang="en-US" sz="1400">
                <a:latin typeface="Calibri" panose="020F0502020204030204" pitchFamily="34" charset="0"/>
                <a:cs typeface="Calibri" panose="020F0502020204030204" pitchFamily="34" charset="0"/>
              </a:rPr>
              <a:t> is the fractional occupation of the next level up.  p = 2, </a:t>
            </a:r>
            <a:r>
              <a:rPr lang="el-GR" sz="1400">
                <a:latin typeface="Calibri" panose="020F0502020204030204" pitchFamily="34" charset="0"/>
                <a:cs typeface="Calibri" panose="020F0502020204030204" pitchFamily="34" charset="0"/>
              </a:rPr>
              <a:t>λ</a:t>
            </a:r>
            <a:r>
              <a:rPr lang="en-US" sz="1400">
                <a:latin typeface="Calibri" panose="020F0502020204030204" pitchFamily="34" charset="0"/>
                <a:cs typeface="Calibri" panose="020F0502020204030204" pitchFamily="34" charset="0"/>
              </a:rPr>
              <a:t> = 3/8 in first diagram.</a:t>
            </a:r>
            <a:endParaRPr lang="en-US" sz="1400"/>
          </a:p>
        </p:txBody>
      </p:sp>
      <p:graphicFrame>
        <p:nvGraphicFramePr>
          <p:cNvPr id="38" name="Object 37">
            <a:extLst>
              <a:ext uri="{FF2B5EF4-FFF2-40B4-BE49-F238E27FC236}">
                <a16:creationId xmlns:a16="http://schemas.microsoft.com/office/drawing/2014/main" id="{4A9EE6D6-0374-4296-8424-C15DA82AC379}"/>
              </a:ext>
            </a:extLst>
          </p:cNvPr>
          <p:cNvGraphicFramePr>
            <a:graphicFrameLocks noChangeAspect="1"/>
          </p:cNvGraphicFramePr>
          <p:nvPr>
            <p:extLst>
              <p:ext uri="{D42A27DB-BD31-4B8C-83A1-F6EECF244321}">
                <p14:modId xmlns:p14="http://schemas.microsoft.com/office/powerpoint/2010/main" val="1131651478"/>
              </p:ext>
            </p:extLst>
          </p:nvPr>
        </p:nvGraphicFramePr>
        <p:xfrm>
          <a:off x="4682715" y="6032546"/>
          <a:ext cx="4986338" cy="690563"/>
        </p:xfrm>
        <a:graphic>
          <a:graphicData uri="http://schemas.openxmlformats.org/presentationml/2006/ole">
            <mc:AlternateContent xmlns:mc="http://schemas.openxmlformats.org/markup-compatibility/2006">
              <mc:Choice xmlns:v="urn:schemas-microsoft-com:vml" Requires="v">
                <p:oleObj name="Equation" r:id="rId16" imgW="4025880" imgH="558720" progId="Equation.DSMT4">
                  <p:embed/>
                </p:oleObj>
              </mc:Choice>
              <mc:Fallback>
                <p:oleObj name="Equation" r:id="rId16" imgW="4025880" imgH="558720" progId="Equation.DSMT4">
                  <p:embed/>
                  <p:pic>
                    <p:nvPicPr>
                      <p:cNvPr id="0" name=""/>
                      <p:cNvPicPr/>
                      <p:nvPr/>
                    </p:nvPicPr>
                    <p:blipFill>
                      <a:blip r:embed="rId17"/>
                      <a:stretch>
                        <a:fillRect/>
                      </a:stretch>
                    </p:blipFill>
                    <p:spPr>
                      <a:xfrm>
                        <a:off x="4682715" y="6032546"/>
                        <a:ext cx="4986338" cy="690563"/>
                      </a:xfrm>
                      <a:prstGeom prst="rect">
                        <a:avLst/>
                      </a:prstGeom>
                      <a:solidFill>
                        <a:schemeClr val="accent1">
                          <a:lumMod val="20000"/>
                          <a:lumOff val="80000"/>
                        </a:schemeClr>
                      </a:solidFill>
                    </p:spPr>
                  </p:pic>
                </p:oleObj>
              </mc:Fallback>
            </mc:AlternateContent>
          </a:graphicData>
        </a:graphic>
      </p:graphicFrame>
      <p:sp>
        <p:nvSpPr>
          <p:cNvPr id="40" name="TextBox 39">
            <a:extLst>
              <a:ext uri="{FF2B5EF4-FFF2-40B4-BE49-F238E27FC236}">
                <a16:creationId xmlns:a16="http://schemas.microsoft.com/office/drawing/2014/main" id="{CD575011-4AEB-439F-B8F5-C2F159FA5527}"/>
              </a:ext>
            </a:extLst>
          </p:cNvPr>
          <p:cNvSpPr txBox="1"/>
          <p:nvPr/>
        </p:nvSpPr>
        <p:spPr>
          <a:xfrm>
            <a:off x="4568609" y="5629822"/>
            <a:ext cx="6034542" cy="307777"/>
          </a:xfrm>
          <a:prstGeom prst="rect">
            <a:avLst/>
          </a:prstGeom>
          <a:noFill/>
        </p:spPr>
        <p:txBody>
          <a:bodyPr wrap="square" rtlCol="0">
            <a:spAutoFit/>
          </a:bodyPr>
          <a:lstStyle/>
          <a:p>
            <a:r>
              <a:rPr lang="en-US" sz="1400"/>
              <a:t>Can write in terms of zero-field GS energy E</a:t>
            </a:r>
            <a:r>
              <a:rPr lang="en-US" sz="1400" baseline="-25000"/>
              <a:t>GS</a:t>
            </a:r>
            <a:r>
              <a:rPr lang="en-US" sz="1400"/>
              <a:t>(0) and  field B</a:t>
            </a:r>
            <a:r>
              <a:rPr lang="en-US" sz="1400" baseline="-25000"/>
              <a:t>1</a:t>
            </a:r>
            <a:r>
              <a:rPr lang="en-US" sz="1400"/>
              <a:t> at which </a:t>
            </a:r>
            <a:r>
              <a:rPr lang="el-GR" sz="1400">
                <a:latin typeface="Calibri" panose="020F0502020204030204" pitchFamily="34" charset="0"/>
                <a:cs typeface="Calibri" panose="020F0502020204030204" pitchFamily="34" charset="0"/>
              </a:rPr>
              <a:t>ν</a:t>
            </a:r>
            <a:r>
              <a:rPr lang="en-US" sz="1400">
                <a:latin typeface="Calibri" panose="020F0502020204030204" pitchFamily="34" charset="0"/>
                <a:cs typeface="Calibri" panose="020F0502020204030204" pitchFamily="34" charset="0"/>
              </a:rPr>
              <a:t> = 1.</a:t>
            </a:r>
            <a:endParaRPr lang="en-US" sz="1400"/>
          </a:p>
        </p:txBody>
      </p:sp>
      <p:graphicFrame>
        <p:nvGraphicFramePr>
          <p:cNvPr id="45" name="Object 44">
            <a:extLst>
              <a:ext uri="{FF2B5EF4-FFF2-40B4-BE49-F238E27FC236}">
                <a16:creationId xmlns:a16="http://schemas.microsoft.com/office/drawing/2014/main" id="{163618D1-DF91-4239-9679-53CC29FDC3E3}"/>
              </a:ext>
            </a:extLst>
          </p:cNvPr>
          <p:cNvGraphicFramePr>
            <a:graphicFrameLocks noChangeAspect="1"/>
          </p:cNvGraphicFramePr>
          <p:nvPr>
            <p:extLst>
              <p:ext uri="{D42A27DB-BD31-4B8C-83A1-F6EECF244321}">
                <p14:modId xmlns:p14="http://schemas.microsoft.com/office/powerpoint/2010/main" val="2515899206"/>
              </p:ext>
            </p:extLst>
          </p:nvPr>
        </p:nvGraphicFramePr>
        <p:xfrm>
          <a:off x="284867" y="6184893"/>
          <a:ext cx="2274887" cy="501650"/>
        </p:xfrm>
        <a:graphic>
          <a:graphicData uri="http://schemas.openxmlformats.org/presentationml/2006/ole">
            <mc:AlternateContent xmlns:mc="http://schemas.openxmlformats.org/markup-compatibility/2006">
              <mc:Choice xmlns:v="urn:schemas-microsoft-com:vml" Requires="v">
                <p:oleObj name="Equation" r:id="rId18" imgW="2070000" imgH="457200" progId="Equation.DSMT4">
                  <p:embed/>
                </p:oleObj>
              </mc:Choice>
              <mc:Fallback>
                <p:oleObj name="Equation" r:id="rId18" imgW="2070000" imgH="457200" progId="Equation.DSMT4">
                  <p:embed/>
                  <p:pic>
                    <p:nvPicPr>
                      <p:cNvPr id="0" name=""/>
                      <p:cNvPicPr/>
                      <p:nvPr/>
                    </p:nvPicPr>
                    <p:blipFill>
                      <a:blip r:embed="rId19"/>
                      <a:stretch>
                        <a:fillRect/>
                      </a:stretch>
                    </p:blipFill>
                    <p:spPr>
                      <a:xfrm>
                        <a:off x="284867" y="6184893"/>
                        <a:ext cx="2274887" cy="501650"/>
                      </a:xfrm>
                      <a:prstGeom prst="rect">
                        <a:avLst/>
                      </a:prstGeom>
                      <a:solidFill>
                        <a:srgbClr val="CCFFCC"/>
                      </a:solidFill>
                    </p:spPr>
                  </p:pic>
                </p:oleObj>
              </mc:Fallback>
            </mc:AlternateContent>
          </a:graphicData>
        </a:graphic>
      </p:graphicFrame>
      <p:sp>
        <p:nvSpPr>
          <p:cNvPr id="46" name="TextBox 45">
            <a:extLst>
              <a:ext uri="{FF2B5EF4-FFF2-40B4-BE49-F238E27FC236}">
                <a16:creationId xmlns:a16="http://schemas.microsoft.com/office/drawing/2014/main" id="{4EE89B1B-ADED-42CA-8601-020127DFCFE3}"/>
              </a:ext>
            </a:extLst>
          </p:cNvPr>
          <p:cNvSpPr txBox="1"/>
          <p:nvPr/>
        </p:nvSpPr>
        <p:spPr>
          <a:xfrm>
            <a:off x="230398" y="5463893"/>
            <a:ext cx="3750574" cy="523220"/>
          </a:xfrm>
          <a:prstGeom prst="rect">
            <a:avLst/>
          </a:prstGeom>
          <a:noFill/>
        </p:spPr>
        <p:txBody>
          <a:bodyPr wrap="square" rtlCol="0">
            <a:spAutoFit/>
          </a:bodyPr>
          <a:lstStyle/>
          <a:p>
            <a:r>
              <a:rPr lang="en-US" sz="1400"/>
              <a:t>E_GS (and therefore M = -dE_GS/dB as well) is periodic in 1/B.  </a:t>
            </a:r>
          </a:p>
        </p:txBody>
      </p:sp>
      <p:sp>
        <p:nvSpPr>
          <p:cNvPr id="5" name="TextBox 4">
            <a:extLst>
              <a:ext uri="{FF2B5EF4-FFF2-40B4-BE49-F238E27FC236}">
                <a16:creationId xmlns:a16="http://schemas.microsoft.com/office/drawing/2014/main" id="{904E4C71-177F-4B19-81EC-666E727AA4AD}"/>
              </a:ext>
            </a:extLst>
          </p:cNvPr>
          <p:cNvSpPr txBox="1"/>
          <p:nvPr/>
        </p:nvSpPr>
        <p:spPr>
          <a:xfrm>
            <a:off x="10389268" y="6197260"/>
            <a:ext cx="1651614" cy="307777"/>
          </a:xfrm>
          <a:prstGeom prst="rect">
            <a:avLst/>
          </a:prstGeom>
          <a:noFill/>
        </p:spPr>
        <p:txBody>
          <a:bodyPr wrap="square" rtlCol="0">
            <a:spAutoFit/>
          </a:bodyPr>
          <a:lstStyle/>
          <a:p>
            <a:r>
              <a:rPr lang="en-US" sz="1400"/>
              <a:t>[x] is floor function</a:t>
            </a:r>
            <a:endParaRPr lang="en-US"/>
          </a:p>
        </p:txBody>
      </p:sp>
      <p:sp>
        <p:nvSpPr>
          <p:cNvPr id="8" name="Rectangle 55">
            <a:extLst>
              <a:ext uri="{FF2B5EF4-FFF2-40B4-BE49-F238E27FC236}">
                <a16:creationId xmlns:a16="http://schemas.microsoft.com/office/drawing/2014/main" id="{2CB2F4C3-7EF3-4824-AE9D-761E504B486E}"/>
              </a:ext>
            </a:extLst>
          </p:cNvPr>
          <p:cNvSpPr>
            <a:spLocks noChangeArrowheads="1"/>
          </p:cNvSpPr>
          <p:nvPr/>
        </p:nvSpPr>
        <p:spPr bwMode="auto">
          <a:xfrm>
            <a:off x="356554" y="1574066"/>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3" name="Picture 12">
            <a:extLst>
              <a:ext uri="{FF2B5EF4-FFF2-40B4-BE49-F238E27FC236}">
                <a16:creationId xmlns:a16="http://schemas.microsoft.com/office/drawing/2014/main" id="{66FC710C-5FB0-4013-BC90-9D42C2036CE6}"/>
              </a:ext>
            </a:extLst>
          </p:cNvPr>
          <p:cNvPicPr>
            <a:picLocks noChangeAspect="1"/>
          </p:cNvPicPr>
          <p:nvPr/>
        </p:nvPicPr>
        <p:blipFill>
          <a:blip r:embed="rId20"/>
          <a:stretch>
            <a:fillRect/>
          </a:stretch>
        </p:blipFill>
        <p:spPr>
          <a:xfrm>
            <a:off x="284867" y="1856446"/>
            <a:ext cx="3152862" cy="1714369"/>
          </a:xfrm>
          <a:prstGeom prst="rect">
            <a:avLst/>
          </a:prstGeom>
        </p:spPr>
      </p:pic>
      <p:pic>
        <p:nvPicPr>
          <p:cNvPr id="20" name="Picture 19">
            <a:extLst>
              <a:ext uri="{FF2B5EF4-FFF2-40B4-BE49-F238E27FC236}">
                <a16:creationId xmlns:a16="http://schemas.microsoft.com/office/drawing/2014/main" id="{31802251-FAD2-4E14-BF4C-0F815E1D260E}"/>
              </a:ext>
            </a:extLst>
          </p:cNvPr>
          <p:cNvPicPr>
            <a:picLocks noChangeAspect="1"/>
          </p:cNvPicPr>
          <p:nvPr/>
        </p:nvPicPr>
        <p:blipFill>
          <a:blip r:embed="rId21"/>
          <a:stretch>
            <a:fillRect/>
          </a:stretch>
        </p:blipFill>
        <p:spPr>
          <a:xfrm>
            <a:off x="284867" y="3898853"/>
            <a:ext cx="2071814" cy="1391247"/>
          </a:xfrm>
          <a:prstGeom prst="rect">
            <a:avLst/>
          </a:prstGeom>
        </p:spPr>
      </p:pic>
      <p:pic>
        <p:nvPicPr>
          <p:cNvPr id="21" name="Picture 20">
            <a:extLst>
              <a:ext uri="{FF2B5EF4-FFF2-40B4-BE49-F238E27FC236}">
                <a16:creationId xmlns:a16="http://schemas.microsoft.com/office/drawing/2014/main" id="{37DDF62B-AB92-4443-97D6-C24C7BAB27C3}"/>
              </a:ext>
            </a:extLst>
          </p:cNvPr>
          <p:cNvPicPr>
            <a:picLocks noChangeAspect="1"/>
          </p:cNvPicPr>
          <p:nvPr/>
        </p:nvPicPr>
        <p:blipFill>
          <a:blip r:embed="rId22"/>
          <a:stretch>
            <a:fillRect/>
          </a:stretch>
        </p:blipFill>
        <p:spPr>
          <a:xfrm>
            <a:off x="2381193" y="3897345"/>
            <a:ext cx="2082784" cy="1426980"/>
          </a:xfrm>
          <a:prstGeom prst="rect">
            <a:avLst/>
          </a:prstGeom>
        </p:spPr>
      </p:pic>
      <mc:AlternateContent xmlns:mc="http://schemas.openxmlformats.org/markup-compatibility/2006" xmlns:p14="http://schemas.microsoft.com/office/powerpoint/2010/main">
        <mc:Choice Requires="p14">
          <p:contentPart p14:bwMode="auto" r:id="rId23">
            <p14:nvContentPartPr>
              <p14:cNvPr id="23" name="Ink 22">
                <a:extLst>
                  <a:ext uri="{FF2B5EF4-FFF2-40B4-BE49-F238E27FC236}">
                    <a16:creationId xmlns:a16="http://schemas.microsoft.com/office/drawing/2014/main" id="{99E1F4CA-99AD-4B6C-9142-F60DB644FD26}"/>
                  </a:ext>
                </a:extLst>
              </p14:cNvPr>
              <p14:cNvContentPartPr/>
              <p14:nvPr/>
            </p14:nvContentPartPr>
            <p14:xfrm>
              <a:off x="9864325" y="6317207"/>
              <a:ext cx="466200" cy="100800"/>
            </p14:xfrm>
          </p:contentPart>
        </mc:Choice>
        <mc:Fallback xmlns="">
          <p:pic>
            <p:nvPicPr>
              <p:cNvPr id="23" name="Ink 22">
                <a:extLst>
                  <a:ext uri="{FF2B5EF4-FFF2-40B4-BE49-F238E27FC236}">
                    <a16:creationId xmlns:a16="http://schemas.microsoft.com/office/drawing/2014/main" id="{99E1F4CA-99AD-4B6C-9142-F60DB644FD26}"/>
                  </a:ext>
                </a:extLst>
              </p:cNvPr>
              <p:cNvPicPr/>
              <p:nvPr/>
            </p:nvPicPr>
            <p:blipFill>
              <a:blip r:embed="rId24"/>
              <a:stretch>
                <a:fillRect/>
              </a:stretch>
            </p:blipFill>
            <p:spPr>
              <a:xfrm>
                <a:off x="9855685" y="6308567"/>
                <a:ext cx="483840" cy="118440"/>
              </a:xfrm>
              <a:prstGeom prst="rect">
                <a:avLst/>
              </a:prstGeom>
            </p:spPr>
          </p:pic>
        </mc:Fallback>
      </mc:AlternateContent>
    </p:spTree>
    <p:extLst>
      <p:ext uri="{BB962C8B-B14F-4D97-AF65-F5344CB8AC3E}">
        <p14:creationId xmlns:p14="http://schemas.microsoft.com/office/powerpoint/2010/main" val="90922819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60F7F427-755B-4C9E-B461-E0079C927244}"/>
              </a:ext>
            </a:extLst>
          </p:cNvPr>
          <p:cNvSpPr txBox="1"/>
          <p:nvPr/>
        </p:nvSpPr>
        <p:spPr>
          <a:xfrm>
            <a:off x="277598" y="1085641"/>
            <a:ext cx="11415877" cy="800219"/>
          </a:xfrm>
          <a:prstGeom prst="rect">
            <a:avLst/>
          </a:prstGeom>
          <a:noFill/>
        </p:spPr>
        <p:txBody>
          <a:bodyPr wrap="square">
            <a:spAutoFit/>
          </a:bodyPr>
          <a:lstStyle/>
          <a:p>
            <a:r>
              <a:rPr lang="en-US" b="1"/>
              <a:t>Electric Susceptibility  (Thomas Fermi Model)</a:t>
            </a:r>
            <a:endParaRPr lang="en-US" sz="1600" b="1"/>
          </a:p>
          <a:p>
            <a:r>
              <a:rPr lang="en-US" sz="1400"/>
              <a:t>We can get the time-dependent analogue of the Thomas-Fermi susceptibility by utilizing the mean field solution to the RTA equation.  In the Stat Mech folder, we found:</a:t>
            </a:r>
          </a:p>
        </p:txBody>
      </p:sp>
      <p:sp>
        <p:nvSpPr>
          <p:cNvPr id="11" name="Rectangle 4">
            <a:extLst>
              <a:ext uri="{FF2B5EF4-FFF2-40B4-BE49-F238E27FC236}">
                <a16:creationId xmlns:a16="http://schemas.microsoft.com/office/drawing/2014/main" id="{B20B74AC-DA21-40D5-BE55-5D89EBB9384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6" name="Object 5">
            <a:extLst>
              <a:ext uri="{FF2B5EF4-FFF2-40B4-BE49-F238E27FC236}">
                <a16:creationId xmlns:a16="http://schemas.microsoft.com/office/drawing/2014/main" id="{2D0C612A-FD56-6BF3-07A9-087431CD3C99}"/>
              </a:ext>
            </a:extLst>
          </p:cNvPr>
          <p:cNvGraphicFramePr>
            <a:graphicFrameLocks noChangeAspect="1"/>
          </p:cNvGraphicFramePr>
          <p:nvPr>
            <p:extLst>
              <p:ext uri="{D42A27DB-BD31-4B8C-83A1-F6EECF244321}">
                <p14:modId xmlns:p14="http://schemas.microsoft.com/office/powerpoint/2010/main" val="1735181127"/>
              </p:ext>
            </p:extLst>
          </p:nvPr>
        </p:nvGraphicFramePr>
        <p:xfrm>
          <a:off x="435591" y="3920973"/>
          <a:ext cx="2514600" cy="584200"/>
        </p:xfrm>
        <a:graphic>
          <a:graphicData uri="http://schemas.openxmlformats.org/presentationml/2006/ole">
            <mc:AlternateContent xmlns:mc="http://schemas.openxmlformats.org/markup-compatibility/2006">
              <mc:Choice xmlns:v="urn:schemas-microsoft-com:vml" Requires="v">
                <p:oleObj name="Equation" r:id="rId2" imgW="1968480" imgH="457200" progId="Equation.DSMT4">
                  <p:embed/>
                </p:oleObj>
              </mc:Choice>
              <mc:Fallback>
                <p:oleObj name="Equation" r:id="rId2" imgW="1968480" imgH="457200" progId="Equation.DSMT4">
                  <p:embed/>
                  <p:pic>
                    <p:nvPicPr>
                      <p:cNvPr id="6" name="Object 5">
                        <a:extLst>
                          <a:ext uri="{FF2B5EF4-FFF2-40B4-BE49-F238E27FC236}">
                            <a16:creationId xmlns:a16="http://schemas.microsoft.com/office/drawing/2014/main" id="{2D0C612A-FD56-6BF3-07A9-087431CD3C99}"/>
                          </a:ext>
                        </a:extLst>
                      </p:cNvPr>
                      <p:cNvPicPr/>
                      <p:nvPr/>
                    </p:nvPicPr>
                    <p:blipFill>
                      <a:blip r:embed="rId3"/>
                      <a:stretch>
                        <a:fillRect/>
                      </a:stretch>
                    </p:blipFill>
                    <p:spPr>
                      <a:xfrm>
                        <a:off x="435591" y="3920973"/>
                        <a:ext cx="2514600" cy="584200"/>
                      </a:xfrm>
                      <a:prstGeom prst="rect">
                        <a:avLst/>
                      </a:prstGeom>
                      <a:solidFill>
                        <a:srgbClr val="CCFFCC"/>
                      </a:solidFill>
                    </p:spPr>
                  </p:pic>
                </p:oleObj>
              </mc:Fallback>
            </mc:AlternateContent>
          </a:graphicData>
        </a:graphic>
      </p:graphicFrame>
      <p:graphicFrame>
        <p:nvGraphicFramePr>
          <p:cNvPr id="7" name="Object 6">
            <a:extLst>
              <a:ext uri="{FF2B5EF4-FFF2-40B4-BE49-F238E27FC236}">
                <a16:creationId xmlns:a16="http://schemas.microsoft.com/office/drawing/2014/main" id="{D648E2E5-7D1A-BD91-9692-F0CCFE4327DE}"/>
              </a:ext>
            </a:extLst>
          </p:cNvPr>
          <p:cNvGraphicFramePr>
            <a:graphicFrameLocks noChangeAspect="1"/>
          </p:cNvGraphicFramePr>
          <p:nvPr>
            <p:extLst>
              <p:ext uri="{D42A27DB-BD31-4B8C-83A1-F6EECF244321}">
                <p14:modId xmlns:p14="http://schemas.microsoft.com/office/powerpoint/2010/main" val="1194440122"/>
              </p:ext>
            </p:extLst>
          </p:nvPr>
        </p:nvGraphicFramePr>
        <p:xfrm>
          <a:off x="314325" y="2112963"/>
          <a:ext cx="3336925" cy="1019175"/>
        </p:xfrm>
        <a:graphic>
          <a:graphicData uri="http://schemas.openxmlformats.org/presentationml/2006/ole">
            <mc:AlternateContent xmlns:mc="http://schemas.openxmlformats.org/markup-compatibility/2006">
              <mc:Choice xmlns:v="urn:schemas-microsoft-com:vml" Requires="v">
                <p:oleObj name="Equation" r:id="rId4" imgW="2743200" imgH="838080" progId="Equation.DSMT4">
                  <p:embed/>
                </p:oleObj>
              </mc:Choice>
              <mc:Fallback>
                <p:oleObj name="Equation" r:id="rId4" imgW="2743200" imgH="838080" progId="Equation.DSMT4">
                  <p:embed/>
                  <p:pic>
                    <p:nvPicPr>
                      <p:cNvPr id="7" name="Object 6">
                        <a:extLst>
                          <a:ext uri="{FF2B5EF4-FFF2-40B4-BE49-F238E27FC236}">
                            <a16:creationId xmlns:a16="http://schemas.microsoft.com/office/drawing/2014/main" id="{D648E2E5-7D1A-BD91-9692-F0CCFE4327DE}"/>
                          </a:ext>
                        </a:extLst>
                      </p:cNvPr>
                      <p:cNvPicPr/>
                      <p:nvPr/>
                    </p:nvPicPr>
                    <p:blipFill>
                      <a:blip r:embed="rId5"/>
                      <a:stretch>
                        <a:fillRect/>
                      </a:stretch>
                    </p:blipFill>
                    <p:spPr>
                      <a:xfrm>
                        <a:off x="314325" y="2112963"/>
                        <a:ext cx="3336925" cy="1019175"/>
                      </a:xfrm>
                      <a:prstGeom prst="rect">
                        <a:avLst/>
                      </a:prstGeom>
                    </p:spPr>
                  </p:pic>
                </p:oleObj>
              </mc:Fallback>
            </mc:AlternateContent>
          </a:graphicData>
        </a:graphic>
      </p:graphicFrame>
      <p:sp>
        <p:nvSpPr>
          <p:cNvPr id="10" name="TextBox 9">
            <a:extLst>
              <a:ext uri="{FF2B5EF4-FFF2-40B4-BE49-F238E27FC236}">
                <a16:creationId xmlns:a16="http://schemas.microsoft.com/office/drawing/2014/main" id="{C0ADEF27-18EE-5045-0683-0592285044C0}"/>
              </a:ext>
            </a:extLst>
          </p:cNvPr>
          <p:cNvSpPr txBox="1"/>
          <p:nvPr/>
        </p:nvSpPr>
        <p:spPr>
          <a:xfrm>
            <a:off x="314325" y="3386093"/>
            <a:ext cx="11141566" cy="307777"/>
          </a:xfrm>
          <a:prstGeom prst="rect">
            <a:avLst/>
          </a:prstGeom>
          <a:noFill/>
        </p:spPr>
        <p:txBody>
          <a:bodyPr wrap="square" rtlCol="0">
            <a:spAutoFit/>
          </a:bodyPr>
          <a:lstStyle/>
          <a:p>
            <a:r>
              <a:rPr lang="en-US" sz="1400"/>
              <a:t>where we cross out the terms in the low scattering limit (</a:t>
            </a:r>
            <a:r>
              <a:rPr lang="el-GR" sz="1400">
                <a:latin typeface="Calibri" panose="020F0502020204030204" pitchFamily="34" charset="0"/>
                <a:ea typeface="Calibri" panose="020F0502020204030204" pitchFamily="34" charset="0"/>
                <a:cs typeface="Calibri" panose="020F0502020204030204" pitchFamily="34" charset="0"/>
              </a:rPr>
              <a:t>τ</a:t>
            </a:r>
            <a:r>
              <a:rPr lang="en-US" sz="1400" baseline="-25000">
                <a:latin typeface="Calibri" panose="020F0502020204030204" pitchFamily="34" charset="0"/>
                <a:ea typeface="Calibri" panose="020F0502020204030204" pitchFamily="34" charset="0"/>
                <a:cs typeface="Calibri" panose="020F0502020204030204" pitchFamily="34" charset="0"/>
              </a:rPr>
              <a:t>sc</a:t>
            </a:r>
            <a:r>
              <a:rPr lang="en-US" sz="1400">
                <a:latin typeface="Calibri" panose="020F0502020204030204" pitchFamily="34" charset="0"/>
                <a:ea typeface="Calibri" panose="020F0502020204030204" pitchFamily="34" charset="0"/>
                <a:cs typeface="Calibri" panose="020F0502020204030204" pitchFamily="34" charset="0"/>
              </a:rPr>
              <a:t> -&gt; ∞), and take out the magnetic field.  If we l</a:t>
            </a:r>
            <a:r>
              <a:rPr lang="en-US" sz="1400"/>
              <a:t>ook for harmonic solutions, we find:</a:t>
            </a:r>
          </a:p>
        </p:txBody>
      </p:sp>
      <p:graphicFrame>
        <p:nvGraphicFramePr>
          <p:cNvPr id="12" name="Object 11">
            <a:extLst>
              <a:ext uri="{FF2B5EF4-FFF2-40B4-BE49-F238E27FC236}">
                <a16:creationId xmlns:a16="http://schemas.microsoft.com/office/drawing/2014/main" id="{48B5935B-FC7B-0A66-6F3E-549C13AD910B}"/>
              </a:ext>
            </a:extLst>
          </p:cNvPr>
          <p:cNvGraphicFramePr>
            <a:graphicFrameLocks noChangeAspect="1"/>
          </p:cNvGraphicFramePr>
          <p:nvPr/>
        </p:nvGraphicFramePr>
        <p:xfrm>
          <a:off x="5361650" y="2637081"/>
          <a:ext cx="1247775" cy="527050"/>
        </p:xfrm>
        <a:graphic>
          <a:graphicData uri="http://schemas.openxmlformats.org/presentationml/2006/ole">
            <mc:AlternateContent xmlns:mc="http://schemas.openxmlformats.org/markup-compatibility/2006">
              <mc:Choice xmlns:v="urn:schemas-microsoft-com:vml" Requires="v">
                <p:oleObj name="Equation" r:id="rId6" imgW="1248262" imgH="527435" progId="Equation.DSMT4">
                  <p:embed/>
                </p:oleObj>
              </mc:Choice>
              <mc:Fallback>
                <p:oleObj name="Equation" r:id="rId6" imgW="1248262" imgH="527435" progId="Equation.DSMT4">
                  <p:embed/>
                  <p:pic>
                    <p:nvPicPr>
                      <p:cNvPr id="12" name="Object 11">
                        <a:extLst>
                          <a:ext uri="{FF2B5EF4-FFF2-40B4-BE49-F238E27FC236}">
                            <a16:creationId xmlns:a16="http://schemas.microsoft.com/office/drawing/2014/main" id="{48B5935B-FC7B-0A66-6F3E-549C13AD910B}"/>
                          </a:ext>
                        </a:extLst>
                      </p:cNvPr>
                      <p:cNvPicPr/>
                      <p:nvPr/>
                    </p:nvPicPr>
                    <p:blipFill>
                      <a:blip r:embed="rId7"/>
                      <a:stretch>
                        <a:fillRect/>
                      </a:stretch>
                    </p:blipFill>
                    <p:spPr>
                      <a:xfrm>
                        <a:off x="5361650" y="2637081"/>
                        <a:ext cx="1247775" cy="527050"/>
                      </a:xfrm>
                      <a:prstGeom prst="rect">
                        <a:avLst/>
                      </a:prstGeom>
                    </p:spPr>
                  </p:pic>
                </p:oleObj>
              </mc:Fallback>
            </mc:AlternateContent>
          </a:graphicData>
        </a:graphic>
      </p:graphicFrame>
      <p:sp>
        <p:nvSpPr>
          <p:cNvPr id="4" name="TextBox 3">
            <a:extLst>
              <a:ext uri="{FF2B5EF4-FFF2-40B4-BE49-F238E27FC236}">
                <a16:creationId xmlns:a16="http://schemas.microsoft.com/office/drawing/2014/main" id="{BE9A3545-D308-E22B-7273-7A38BBEBC719}"/>
              </a:ext>
            </a:extLst>
          </p:cNvPr>
          <p:cNvSpPr txBox="1"/>
          <p:nvPr/>
        </p:nvSpPr>
        <p:spPr>
          <a:xfrm>
            <a:off x="314325" y="4689983"/>
            <a:ext cx="6553006" cy="523220"/>
          </a:xfrm>
          <a:prstGeom prst="rect">
            <a:avLst/>
          </a:prstGeom>
          <a:noFill/>
        </p:spPr>
        <p:txBody>
          <a:bodyPr wrap="square" rtlCol="0">
            <a:spAutoFit/>
          </a:bodyPr>
          <a:lstStyle/>
          <a:p>
            <a:r>
              <a:rPr lang="en-US" sz="1400"/>
              <a:t>At this level, our dielectric function </a:t>
            </a:r>
            <a:r>
              <a:rPr lang="el-GR" sz="1400">
                <a:latin typeface="Calibri" panose="020F0502020204030204" pitchFamily="34" charset="0"/>
                <a:ea typeface="Calibri" panose="020F0502020204030204" pitchFamily="34" charset="0"/>
                <a:cs typeface="Calibri" panose="020F0502020204030204" pitchFamily="34" charset="0"/>
              </a:rPr>
              <a:t>ε</a:t>
            </a:r>
            <a:r>
              <a:rPr lang="en-US" sz="1400" baseline="-25000">
                <a:latin typeface="Calibri" panose="020F0502020204030204" pitchFamily="34" charset="0"/>
                <a:ea typeface="Calibri" panose="020F0502020204030204" pitchFamily="34" charset="0"/>
                <a:cs typeface="Calibri" panose="020F0502020204030204" pitchFamily="34" charset="0"/>
              </a:rPr>
              <a:t>TF</a:t>
            </a:r>
            <a:r>
              <a:rPr lang="en-US" sz="1400">
                <a:latin typeface="Calibri" panose="020F0502020204030204" pitchFamily="34" charset="0"/>
                <a:ea typeface="Calibri" panose="020F0502020204030204" pitchFamily="34" charset="0"/>
                <a:cs typeface="Calibri" panose="020F0502020204030204" pitchFamily="34" charset="0"/>
              </a:rPr>
              <a:t> would simply be 1, as we presume no interactions between electrons, but only an interaction with the test charge.</a:t>
            </a:r>
            <a:endParaRPr lang="en-US" sz="1400"/>
          </a:p>
        </p:txBody>
      </p:sp>
      <p:sp>
        <p:nvSpPr>
          <p:cNvPr id="3" name="Title 1">
            <a:extLst>
              <a:ext uri="{FF2B5EF4-FFF2-40B4-BE49-F238E27FC236}">
                <a16:creationId xmlns:a16="http://schemas.microsoft.com/office/drawing/2014/main" id="{A7449595-98BE-0D38-35E8-DBF2FB496279}"/>
              </a:ext>
            </a:extLst>
          </p:cNvPr>
          <p:cNvSpPr txBox="1">
            <a:spLocks/>
          </p:cNvSpPr>
          <p:nvPr/>
        </p:nvSpPr>
        <p:spPr>
          <a:xfrm>
            <a:off x="2196493" y="98356"/>
            <a:ext cx="7654565" cy="621596"/>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u="sng">
                <a:latin typeface="+mn-lt"/>
              </a:rPr>
              <a:t>Electrons – Nonequilibrium Properties</a:t>
            </a:r>
            <a:endParaRPr lang="en-US" sz="5400" b="1" u="sng">
              <a:latin typeface="+mn-lt"/>
            </a:endParaRPr>
          </a:p>
        </p:txBody>
      </p:sp>
    </p:spTree>
    <p:extLst>
      <p:ext uri="{BB962C8B-B14F-4D97-AF65-F5344CB8AC3E}">
        <p14:creationId xmlns:p14="http://schemas.microsoft.com/office/powerpoint/2010/main" val="346428500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2196493" y="98356"/>
            <a:ext cx="7654565" cy="621596"/>
          </a:xfrm>
        </p:spPr>
        <p:txBody>
          <a:bodyPr>
            <a:normAutofit/>
          </a:bodyPr>
          <a:lstStyle/>
          <a:p>
            <a:r>
              <a:rPr lang="en-US" sz="3200" b="1" u="sng">
                <a:latin typeface="+mn-lt"/>
              </a:rPr>
              <a:t>Electrons – Nonequilibrium Properties</a:t>
            </a:r>
            <a:endParaRPr lang="en-US" sz="5400" b="1" u="sng">
              <a:latin typeface="+mn-lt"/>
            </a:endParaRPr>
          </a:p>
        </p:txBody>
      </p:sp>
      <p:sp>
        <p:nvSpPr>
          <p:cNvPr id="4" name="TextBox 3">
            <a:extLst>
              <a:ext uri="{FF2B5EF4-FFF2-40B4-BE49-F238E27FC236}">
                <a16:creationId xmlns:a16="http://schemas.microsoft.com/office/drawing/2014/main" id="{A7C675F6-9770-4C04-AC09-833D90C3E673}"/>
              </a:ext>
            </a:extLst>
          </p:cNvPr>
          <p:cNvSpPr txBox="1"/>
          <p:nvPr/>
        </p:nvSpPr>
        <p:spPr>
          <a:xfrm>
            <a:off x="275958" y="1004962"/>
            <a:ext cx="10734162" cy="800219"/>
          </a:xfrm>
          <a:prstGeom prst="rect">
            <a:avLst/>
          </a:prstGeom>
          <a:noFill/>
        </p:spPr>
        <p:txBody>
          <a:bodyPr wrap="square" rtlCol="0">
            <a:spAutoFit/>
          </a:bodyPr>
          <a:lstStyle/>
          <a:p>
            <a:r>
              <a:rPr lang="en-US" b="1" dirty="0"/>
              <a:t>Electric Susceptibility (</a:t>
            </a:r>
            <a:r>
              <a:rPr lang="en-US" b="1" dirty="0" err="1"/>
              <a:t>Linhardt</a:t>
            </a:r>
            <a:r>
              <a:rPr lang="en-US" b="1" dirty="0"/>
              <a:t> Model)</a:t>
            </a:r>
            <a:endParaRPr lang="en-US" sz="1400" b="1" dirty="0"/>
          </a:p>
          <a:p>
            <a:r>
              <a:rPr lang="en-US" sz="1400"/>
              <a:t>Can recall our discussion of the susceptibility functions from EM folder.  Let </a:t>
            </a:r>
            <a:r>
              <a:rPr lang="en-US" sz="1400" dirty="0"/>
              <a:t>the change in the </a:t>
            </a:r>
            <a:r>
              <a:rPr lang="en-US" sz="1400"/>
              <a:t>equilibrium charge density will be induced by a change in total potential,</a:t>
            </a:r>
            <a:endParaRPr lang="en-US" sz="1400" dirty="0"/>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0" name="Object 9">
            <a:extLst>
              <a:ext uri="{FF2B5EF4-FFF2-40B4-BE49-F238E27FC236}">
                <a16:creationId xmlns:a16="http://schemas.microsoft.com/office/drawing/2014/main" id="{5E5501B3-0CF6-4D64-8E19-1085F6DE7D7F}"/>
              </a:ext>
            </a:extLst>
          </p:cNvPr>
          <p:cNvGraphicFramePr>
            <a:graphicFrameLocks noChangeAspect="1"/>
          </p:cNvGraphicFramePr>
          <p:nvPr>
            <p:extLst>
              <p:ext uri="{D42A27DB-BD31-4B8C-83A1-F6EECF244321}">
                <p14:modId xmlns:p14="http://schemas.microsoft.com/office/powerpoint/2010/main" val="406058381"/>
              </p:ext>
            </p:extLst>
          </p:nvPr>
        </p:nvGraphicFramePr>
        <p:xfrm>
          <a:off x="366293" y="3566280"/>
          <a:ext cx="4322762" cy="423863"/>
        </p:xfrm>
        <a:graphic>
          <a:graphicData uri="http://schemas.openxmlformats.org/presentationml/2006/ole">
            <mc:AlternateContent xmlns:mc="http://schemas.openxmlformats.org/markup-compatibility/2006">
              <mc:Choice xmlns:v="urn:schemas-microsoft-com:vml" Requires="v">
                <p:oleObj name="Equation" r:id="rId2" imgW="3632040" imgH="355320" progId="Equation.DSMT4">
                  <p:embed/>
                </p:oleObj>
              </mc:Choice>
              <mc:Fallback>
                <p:oleObj name="Equation" r:id="rId2" imgW="3632040" imgH="355320" progId="Equation.DSMT4">
                  <p:embed/>
                  <p:pic>
                    <p:nvPicPr>
                      <p:cNvPr id="10" name="Object 9">
                        <a:extLst>
                          <a:ext uri="{FF2B5EF4-FFF2-40B4-BE49-F238E27FC236}">
                            <a16:creationId xmlns:a16="http://schemas.microsoft.com/office/drawing/2014/main" id="{5E5501B3-0CF6-4D64-8E19-1085F6DE7D7F}"/>
                          </a:ext>
                        </a:extLst>
                      </p:cNvPr>
                      <p:cNvPicPr>
                        <a:picLocks noChangeAspect="1" noChangeArrowheads="1"/>
                      </p:cNvPicPr>
                      <p:nvPr/>
                    </p:nvPicPr>
                    <p:blipFill>
                      <a:blip r:embed="rId3"/>
                      <a:srcRect/>
                      <a:stretch>
                        <a:fillRect/>
                      </a:stretch>
                    </p:blipFill>
                    <p:spPr bwMode="auto">
                      <a:xfrm>
                        <a:off x="366293" y="3566280"/>
                        <a:ext cx="4322762" cy="423863"/>
                      </a:xfrm>
                      <a:prstGeom prst="rect">
                        <a:avLst/>
                      </a:prstGeom>
                      <a:noFill/>
                    </p:spPr>
                  </p:pic>
                </p:oleObj>
              </mc:Fallback>
            </mc:AlternateContent>
          </a:graphicData>
        </a:graphic>
      </p:graphicFrame>
      <p:sp>
        <p:nvSpPr>
          <p:cNvPr id="22" name="TextBox 21">
            <a:extLst>
              <a:ext uri="{FF2B5EF4-FFF2-40B4-BE49-F238E27FC236}">
                <a16:creationId xmlns:a16="http://schemas.microsoft.com/office/drawing/2014/main" id="{17800E04-FA07-4FE3-8109-2151B9C1C380}"/>
              </a:ext>
            </a:extLst>
          </p:cNvPr>
          <p:cNvSpPr txBox="1"/>
          <p:nvPr/>
        </p:nvSpPr>
        <p:spPr>
          <a:xfrm>
            <a:off x="275958" y="4751782"/>
            <a:ext cx="4503432" cy="307777"/>
          </a:xfrm>
          <a:prstGeom prst="rect">
            <a:avLst/>
          </a:prstGeom>
          <a:noFill/>
        </p:spPr>
        <p:txBody>
          <a:bodyPr wrap="square" rtlCol="0">
            <a:spAutoFit/>
          </a:bodyPr>
          <a:lstStyle/>
          <a:p>
            <a:r>
              <a:rPr lang="en-US" sz="1400"/>
              <a:t>And evaluating the charge density’s linear response we get:</a:t>
            </a:r>
          </a:p>
        </p:txBody>
      </p:sp>
      <p:graphicFrame>
        <p:nvGraphicFramePr>
          <p:cNvPr id="19" name="Object 18">
            <a:extLst>
              <a:ext uri="{FF2B5EF4-FFF2-40B4-BE49-F238E27FC236}">
                <a16:creationId xmlns:a16="http://schemas.microsoft.com/office/drawing/2014/main" id="{71EF1353-5A5A-43A2-8A22-EAC4B54C9DE0}"/>
              </a:ext>
            </a:extLst>
          </p:cNvPr>
          <p:cNvGraphicFramePr>
            <a:graphicFrameLocks noChangeAspect="1"/>
          </p:cNvGraphicFramePr>
          <p:nvPr>
            <p:extLst>
              <p:ext uri="{D42A27DB-BD31-4B8C-83A1-F6EECF244321}">
                <p14:modId xmlns:p14="http://schemas.microsoft.com/office/powerpoint/2010/main" val="1511504662"/>
              </p:ext>
            </p:extLst>
          </p:nvPr>
        </p:nvGraphicFramePr>
        <p:xfrm>
          <a:off x="342900" y="5242699"/>
          <a:ext cx="5143501" cy="568325"/>
        </p:xfrm>
        <a:graphic>
          <a:graphicData uri="http://schemas.openxmlformats.org/presentationml/2006/ole">
            <mc:AlternateContent xmlns:mc="http://schemas.openxmlformats.org/markup-compatibility/2006">
              <mc:Choice xmlns:v="urn:schemas-microsoft-com:vml" Requires="v">
                <p:oleObj name="Equation" r:id="rId4" imgW="4330440" imgH="482400" progId="Equation.DSMT4">
                  <p:embed/>
                </p:oleObj>
              </mc:Choice>
              <mc:Fallback>
                <p:oleObj name="Equation" r:id="rId4" imgW="4330440" imgH="482400" progId="Equation.DSMT4">
                  <p:embed/>
                  <p:pic>
                    <p:nvPicPr>
                      <p:cNvPr id="19" name="Object 18">
                        <a:extLst>
                          <a:ext uri="{FF2B5EF4-FFF2-40B4-BE49-F238E27FC236}">
                            <a16:creationId xmlns:a16="http://schemas.microsoft.com/office/drawing/2014/main" id="{71EF1353-5A5A-43A2-8A22-EAC4B54C9DE0}"/>
                          </a:ext>
                        </a:extLst>
                      </p:cNvPr>
                      <p:cNvPicPr>
                        <a:picLocks noChangeAspect="1" noChangeArrowheads="1"/>
                      </p:cNvPicPr>
                      <p:nvPr/>
                    </p:nvPicPr>
                    <p:blipFill>
                      <a:blip r:embed="rId5"/>
                      <a:srcRect/>
                      <a:stretch>
                        <a:fillRect/>
                      </a:stretch>
                    </p:blipFill>
                    <p:spPr bwMode="auto">
                      <a:xfrm>
                        <a:off x="342900" y="5242699"/>
                        <a:ext cx="5143501" cy="568325"/>
                      </a:xfrm>
                      <a:prstGeom prst="rect">
                        <a:avLst/>
                      </a:prstGeom>
                      <a:solidFill>
                        <a:srgbClr val="CCFFCC"/>
                      </a:solidFill>
                    </p:spPr>
                  </p:pic>
                </p:oleObj>
              </mc:Fallback>
            </mc:AlternateContent>
          </a:graphicData>
        </a:graphic>
      </p:graphicFrame>
      <p:graphicFrame>
        <p:nvGraphicFramePr>
          <p:cNvPr id="3" name="Object 2">
            <a:extLst>
              <a:ext uri="{FF2B5EF4-FFF2-40B4-BE49-F238E27FC236}">
                <a16:creationId xmlns:a16="http://schemas.microsoft.com/office/drawing/2014/main" id="{69635369-47BA-902A-2B43-C97699F9564B}"/>
              </a:ext>
            </a:extLst>
          </p:cNvPr>
          <p:cNvGraphicFramePr>
            <a:graphicFrameLocks noChangeAspect="1"/>
          </p:cNvGraphicFramePr>
          <p:nvPr>
            <p:extLst>
              <p:ext uri="{D42A27DB-BD31-4B8C-83A1-F6EECF244321}">
                <p14:modId xmlns:p14="http://schemas.microsoft.com/office/powerpoint/2010/main" val="2328403284"/>
              </p:ext>
            </p:extLst>
          </p:nvPr>
        </p:nvGraphicFramePr>
        <p:xfrm>
          <a:off x="348791" y="2116382"/>
          <a:ext cx="6983413" cy="330200"/>
        </p:xfrm>
        <a:graphic>
          <a:graphicData uri="http://schemas.openxmlformats.org/presentationml/2006/ole">
            <mc:AlternateContent xmlns:mc="http://schemas.openxmlformats.org/markup-compatibility/2006">
              <mc:Choice xmlns:v="urn:schemas-microsoft-com:vml" Requires="v">
                <p:oleObj name="Equation" r:id="rId6" imgW="5905440" imgH="279360" progId="Equation.DSMT4">
                  <p:embed/>
                </p:oleObj>
              </mc:Choice>
              <mc:Fallback>
                <p:oleObj name="Equation" r:id="rId6" imgW="5905440" imgH="279360" progId="Equation.DSMT4">
                  <p:embed/>
                  <p:pic>
                    <p:nvPicPr>
                      <p:cNvPr id="3" name="Object 2">
                        <a:extLst>
                          <a:ext uri="{FF2B5EF4-FFF2-40B4-BE49-F238E27FC236}">
                            <a16:creationId xmlns:a16="http://schemas.microsoft.com/office/drawing/2014/main" id="{69635369-47BA-902A-2B43-C97699F9564B}"/>
                          </a:ext>
                        </a:extLst>
                      </p:cNvPr>
                      <p:cNvPicPr/>
                      <p:nvPr/>
                    </p:nvPicPr>
                    <p:blipFill>
                      <a:blip r:embed="rId7"/>
                      <a:stretch>
                        <a:fillRect/>
                      </a:stretch>
                    </p:blipFill>
                    <p:spPr>
                      <a:xfrm>
                        <a:off x="348791" y="2116382"/>
                        <a:ext cx="6983413" cy="330200"/>
                      </a:xfrm>
                      <a:prstGeom prst="rect">
                        <a:avLst/>
                      </a:prstGeom>
                    </p:spPr>
                  </p:pic>
                </p:oleObj>
              </mc:Fallback>
            </mc:AlternateContent>
          </a:graphicData>
        </a:graphic>
      </p:graphicFrame>
      <p:sp>
        <p:nvSpPr>
          <p:cNvPr id="9" name="TextBox 8">
            <a:extLst>
              <a:ext uri="{FF2B5EF4-FFF2-40B4-BE49-F238E27FC236}">
                <a16:creationId xmlns:a16="http://schemas.microsoft.com/office/drawing/2014/main" id="{410AD551-085F-0810-06C8-744F755E07C8}"/>
              </a:ext>
            </a:extLst>
          </p:cNvPr>
          <p:cNvSpPr txBox="1"/>
          <p:nvPr/>
        </p:nvSpPr>
        <p:spPr>
          <a:xfrm>
            <a:off x="275958" y="2817520"/>
            <a:ext cx="6404760" cy="307777"/>
          </a:xfrm>
          <a:prstGeom prst="rect">
            <a:avLst/>
          </a:prstGeom>
          <a:noFill/>
        </p:spPr>
        <p:txBody>
          <a:bodyPr wrap="square">
            <a:spAutoFit/>
          </a:bodyPr>
          <a:lstStyle/>
          <a:p>
            <a:r>
              <a:rPr lang="en-US" sz="1400"/>
              <a:t>We can calculate this change in charge density via 1</a:t>
            </a:r>
            <a:r>
              <a:rPr lang="en-US" sz="1400" baseline="30000"/>
              <a:t>st</a:t>
            </a:r>
            <a:r>
              <a:rPr lang="en-US" sz="1400"/>
              <a:t> order PT of the wavefunction,</a:t>
            </a:r>
            <a:endParaRPr lang="en-US" sz="1400" dirty="0"/>
          </a:p>
        </p:txBody>
      </p:sp>
      <p:graphicFrame>
        <p:nvGraphicFramePr>
          <p:cNvPr id="5" name="Object 4">
            <a:extLst>
              <a:ext uri="{FF2B5EF4-FFF2-40B4-BE49-F238E27FC236}">
                <a16:creationId xmlns:a16="http://schemas.microsoft.com/office/drawing/2014/main" id="{1AB84405-3D30-D5BE-0BBE-B1C2D908931E}"/>
              </a:ext>
            </a:extLst>
          </p:cNvPr>
          <p:cNvGraphicFramePr>
            <a:graphicFrameLocks noChangeAspect="1"/>
          </p:cNvGraphicFramePr>
          <p:nvPr>
            <p:extLst>
              <p:ext uri="{D42A27DB-BD31-4B8C-83A1-F6EECF244321}">
                <p14:modId xmlns:p14="http://schemas.microsoft.com/office/powerpoint/2010/main" val="1036191749"/>
              </p:ext>
            </p:extLst>
          </p:nvPr>
        </p:nvGraphicFramePr>
        <p:xfrm>
          <a:off x="5637229" y="3530876"/>
          <a:ext cx="6158989" cy="1089345"/>
        </p:xfrm>
        <a:graphic>
          <a:graphicData uri="http://schemas.openxmlformats.org/presentationml/2006/ole">
            <mc:AlternateContent xmlns:mc="http://schemas.openxmlformats.org/markup-compatibility/2006">
              <mc:Choice xmlns:v="urn:schemas-microsoft-com:vml" Requires="v">
                <p:oleObj name="Equation" r:id="rId8" imgW="5600520" imgH="990360" progId="Equation.DSMT4">
                  <p:embed/>
                </p:oleObj>
              </mc:Choice>
              <mc:Fallback>
                <p:oleObj name="Equation" r:id="rId8" imgW="5600520" imgH="990360" progId="Equation.DSMT4">
                  <p:embed/>
                  <p:pic>
                    <p:nvPicPr>
                      <p:cNvPr id="0" name=""/>
                      <p:cNvPicPr/>
                      <p:nvPr/>
                    </p:nvPicPr>
                    <p:blipFill>
                      <a:blip r:embed="rId9"/>
                      <a:stretch>
                        <a:fillRect/>
                      </a:stretch>
                    </p:blipFill>
                    <p:spPr>
                      <a:xfrm>
                        <a:off x="5637229" y="3530876"/>
                        <a:ext cx="6158989" cy="1089345"/>
                      </a:xfrm>
                      <a:prstGeom prst="rect">
                        <a:avLst/>
                      </a:prstGeom>
                    </p:spPr>
                  </p:pic>
                </p:oleObj>
              </mc:Fallback>
            </mc:AlternateContent>
          </a:graphicData>
        </a:graphic>
      </p:graphicFrame>
    </p:spTree>
    <p:extLst>
      <p:ext uri="{BB962C8B-B14F-4D97-AF65-F5344CB8AC3E}">
        <p14:creationId xmlns:p14="http://schemas.microsoft.com/office/powerpoint/2010/main" val="429004055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 name="Object 16">
            <a:extLst>
              <a:ext uri="{FF2B5EF4-FFF2-40B4-BE49-F238E27FC236}">
                <a16:creationId xmlns:a16="http://schemas.microsoft.com/office/drawing/2014/main" id="{5F8FD07A-D6CC-40A4-A6C2-9BEF2D35D49C}"/>
              </a:ext>
            </a:extLst>
          </p:cNvPr>
          <p:cNvGraphicFramePr>
            <a:graphicFrameLocks noChangeAspect="1"/>
          </p:cNvGraphicFramePr>
          <p:nvPr>
            <p:extLst>
              <p:ext uri="{D42A27DB-BD31-4B8C-83A1-F6EECF244321}">
                <p14:modId xmlns:p14="http://schemas.microsoft.com/office/powerpoint/2010/main" val="3105711494"/>
              </p:ext>
            </p:extLst>
          </p:nvPr>
        </p:nvGraphicFramePr>
        <p:xfrm>
          <a:off x="287824" y="1447161"/>
          <a:ext cx="3273425" cy="587375"/>
        </p:xfrm>
        <a:graphic>
          <a:graphicData uri="http://schemas.openxmlformats.org/presentationml/2006/ole">
            <mc:AlternateContent xmlns:mc="http://schemas.openxmlformats.org/markup-compatibility/2006">
              <mc:Choice xmlns:v="urn:schemas-microsoft-com:vml" Requires="v">
                <p:oleObj name="Equation" r:id="rId2" imgW="2692080" imgH="482400" progId="Equation.DSMT4">
                  <p:embed/>
                </p:oleObj>
              </mc:Choice>
              <mc:Fallback>
                <p:oleObj name="Equation" r:id="rId2" imgW="2692080" imgH="482400" progId="Equation.DSMT4">
                  <p:embed/>
                  <p:pic>
                    <p:nvPicPr>
                      <p:cNvPr id="17" name="Object 16">
                        <a:extLst>
                          <a:ext uri="{FF2B5EF4-FFF2-40B4-BE49-F238E27FC236}">
                            <a16:creationId xmlns:a16="http://schemas.microsoft.com/office/drawing/2014/main" id="{5F8FD07A-D6CC-40A4-A6C2-9BEF2D35D49C}"/>
                          </a:ext>
                        </a:extLst>
                      </p:cNvPr>
                      <p:cNvPicPr/>
                      <p:nvPr/>
                    </p:nvPicPr>
                    <p:blipFill>
                      <a:blip r:embed="rId3"/>
                      <a:stretch>
                        <a:fillRect/>
                      </a:stretch>
                    </p:blipFill>
                    <p:spPr>
                      <a:xfrm>
                        <a:off x="287824" y="1447161"/>
                        <a:ext cx="3273425" cy="587375"/>
                      </a:xfrm>
                      <a:prstGeom prst="rect">
                        <a:avLst/>
                      </a:prstGeom>
                      <a:solidFill>
                        <a:srgbClr val="CCFFCC"/>
                      </a:solidFill>
                    </p:spPr>
                  </p:pic>
                </p:oleObj>
              </mc:Fallback>
            </mc:AlternateContent>
          </a:graphicData>
        </a:graphic>
      </p:graphicFrame>
      <p:sp>
        <p:nvSpPr>
          <p:cNvPr id="24" name="TextBox 23">
            <a:extLst>
              <a:ext uri="{FF2B5EF4-FFF2-40B4-BE49-F238E27FC236}">
                <a16:creationId xmlns:a16="http://schemas.microsoft.com/office/drawing/2014/main" id="{C58F6860-0F6B-40E0-8225-29E21942DBDC}"/>
              </a:ext>
            </a:extLst>
          </p:cNvPr>
          <p:cNvSpPr txBox="1"/>
          <p:nvPr/>
        </p:nvSpPr>
        <p:spPr>
          <a:xfrm>
            <a:off x="166687" y="1007931"/>
            <a:ext cx="7825280" cy="307777"/>
          </a:xfrm>
          <a:prstGeom prst="rect">
            <a:avLst/>
          </a:prstGeom>
          <a:noFill/>
        </p:spPr>
        <p:txBody>
          <a:bodyPr wrap="square">
            <a:spAutoFit/>
          </a:bodyPr>
          <a:lstStyle/>
          <a:p>
            <a:r>
              <a:rPr lang="en-US" sz="1400"/>
              <a:t>So define the following function.</a:t>
            </a:r>
            <a:endParaRPr lang="en-US" sz="1400" dirty="0"/>
          </a:p>
        </p:txBody>
      </p:sp>
      <p:sp>
        <p:nvSpPr>
          <p:cNvPr id="28" name="TextBox 27">
            <a:extLst>
              <a:ext uri="{FF2B5EF4-FFF2-40B4-BE49-F238E27FC236}">
                <a16:creationId xmlns:a16="http://schemas.microsoft.com/office/drawing/2014/main" id="{924B4713-05E8-4B3A-ACFE-552C5BA44D3E}"/>
              </a:ext>
            </a:extLst>
          </p:cNvPr>
          <p:cNvSpPr txBox="1"/>
          <p:nvPr/>
        </p:nvSpPr>
        <p:spPr>
          <a:xfrm>
            <a:off x="5333457" y="3444486"/>
            <a:ext cx="2000404" cy="307777"/>
          </a:xfrm>
          <a:prstGeom prst="rect">
            <a:avLst/>
          </a:prstGeom>
          <a:noFill/>
        </p:spPr>
        <p:txBody>
          <a:bodyPr wrap="square" rtlCol="0">
            <a:spAutoFit/>
          </a:bodyPr>
          <a:lstStyle/>
          <a:p>
            <a:r>
              <a:rPr lang="en-US" sz="1400"/>
              <a:t>where regions refer to:</a:t>
            </a:r>
            <a:endParaRPr lang="en-US" sz="1400" dirty="0"/>
          </a:p>
        </p:txBody>
      </p:sp>
      <p:graphicFrame>
        <p:nvGraphicFramePr>
          <p:cNvPr id="13" name="Object 12">
            <a:extLst>
              <a:ext uri="{FF2B5EF4-FFF2-40B4-BE49-F238E27FC236}">
                <a16:creationId xmlns:a16="http://schemas.microsoft.com/office/drawing/2014/main" id="{69C70CBD-AD56-45AC-B0D0-3E04A045AD79}"/>
              </a:ext>
            </a:extLst>
          </p:cNvPr>
          <p:cNvGraphicFramePr>
            <a:graphicFrameLocks noChangeAspect="1"/>
          </p:cNvGraphicFramePr>
          <p:nvPr>
            <p:extLst>
              <p:ext uri="{D42A27DB-BD31-4B8C-83A1-F6EECF244321}">
                <p14:modId xmlns:p14="http://schemas.microsoft.com/office/powerpoint/2010/main" val="1439076444"/>
              </p:ext>
            </p:extLst>
          </p:nvPr>
        </p:nvGraphicFramePr>
        <p:xfrm>
          <a:off x="7950812" y="1525112"/>
          <a:ext cx="2391297" cy="329834"/>
        </p:xfrm>
        <a:graphic>
          <a:graphicData uri="http://schemas.openxmlformats.org/presentationml/2006/ole">
            <mc:AlternateContent xmlns:mc="http://schemas.openxmlformats.org/markup-compatibility/2006">
              <mc:Choice xmlns:v="urn:schemas-microsoft-com:vml" Requires="v">
                <p:oleObj name="Equation" r:id="rId4" imgW="1650960" imgH="228600" progId="Equation.DSMT4">
                  <p:embed/>
                </p:oleObj>
              </mc:Choice>
              <mc:Fallback>
                <p:oleObj name="Equation" r:id="rId4" imgW="1650960" imgH="228600" progId="Equation.DSMT4">
                  <p:embed/>
                  <p:pic>
                    <p:nvPicPr>
                      <p:cNvPr id="13" name="Object 12">
                        <a:extLst>
                          <a:ext uri="{FF2B5EF4-FFF2-40B4-BE49-F238E27FC236}">
                            <a16:creationId xmlns:a16="http://schemas.microsoft.com/office/drawing/2014/main" id="{69C70CBD-AD56-45AC-B0D0-3E04A045AD79}"/>
                          </a:ext>
                        </a:extLst>
                      </p:cNvPr>
                      <p:cNvPicPr/>
                      <p:nvPr/>
                    </p:nvPicPr>
                    <p:blipFill>
                      <a:blip r:embed="rId5"/>
                      <a:stretch>
                        <a:fillRect/>
                      </a:stretch>
                    </p:blipFill>
                    <p:spPr>
                      <a:xfrm>
                        <a:off x="7950812" y="1525112"/>
                        <a:ext cx="2391297" cy="329834"/>
                      </a:xfrm>
                      <a:prstGeom prst="rect">
                        <a:avLst/>
                      </a:prstGeom>
                      <a:solidFill>
                        <a:srgbClr val="CCFFCC"/>
                      </a:solidFill>
                    </p:spPr>
                  </p:pic>
                </p:oleObj>
              </mc:Fallback>
            </mc:AlternateContent>
          </a:graphicData>
        </a:graphic>
      </p:graphicFrame>
      <p:sp>
        <p:nvSpPr>
          <p:cNvPr id="5" name="Title 1">
            <a:extLst>
              <a:ext uri="{FF2B5EF4-FFF2-40B4-BE49-F238E27FC236}">
                <a16:creationId xmlns:a16="http://schemas.microsoft.com/office/drawing/2014/main" id="{98476225-D890-9ACE-B06B-7E8F197E4C1C}"/>
              </a:ext>
            </a:extLst>
          </p:cNvPr>
          <p:cNvSpPr>
            <a:spLocks noGrp="1"/>
          </p:cNvSpPr>
          <p:nvPr>
            <p:ph type="ctrTitle"/>
          </p:nvPr>
        </p:nvSpPr>
        <p:spPr>
          <a:xfrm>
            <a:off x="2502478" y="174597"/>
            <a:ext cx="6933753" cy="621596"/>
          </a:xfrm>
        </p:spPr>
        <p:txBody>
          <a:bodyPr>
            <a:normAutofit fontScale="90000"/>
          </a:bodyPr>
          <a:lstStyle/>
          <a:p>
            <a:r>
              <a:rPr lang="en-US" sz="3600" b="1" u="sng">
                <a:latin typeface="+mn-lt"/>
              </a:rPr>
              <a:t>Electrons – Nonequilibrium Properties</a:t>
            </a:r>
            <a:endParaRPr lang="en-US" b="1" u="sng">
              <a:latin typeface="+mn-lt"/>
            </a:endParaRPr>
          </a:p>
        </p:txBody>
      </p:sp>
      <p:graphicFrame>
        <p:nvGraphicFramePr>
          <p:cNvPr id="6" name="Object 5">
            <a:extLst>
              <a:ext uri="{FF2B5EF4-FFF2-40B4-BE49-F238E27FC236}">
                <a16:creationId xmlns:a16="http://schemas.microsoft.com/office/drawing/2014/main" id="{26CC5C77-45FA-71CA-C066-11DAC1464931}"/>
              </a:ext>
            </a:extLst>
          </p:cNvPr>
          <p:cNvGraphicFramePr>
            <a:graphicFrameLocks noChangeAspect="1"/>
          </p:cNvGraphicFramePr>
          <p:nvPr>
            <p:extLst>
              <p:ext uri="{D42A27DB-BD31-4B8C-83A1-F6EECF244321}">
                <p14:modId xmlns:p14="http://schemas.microsoft.com/office/powerpoint/2010/main" val="1018575444"/>
              </p:ext>
            </p:extLst>
          </p:nvPr>
        </p:nvGraphicFramePr>
        <p:xfrm>
          <a:off x="4614764" y="1525112"/>
          <a:ext cx="2373864" cy="339123"/>
        </p:xfrm>
        <a:graphic>
          <a:graphicData uri="http://schemas.openxmlformats.org/presentationml/2006/ole">
            <mc:AlternateContent xmlns:mc="http://schemas.openxmlformats.org/markup-compatibility/2006">
              <mc:Choice xmlns:v="urn:schemas-microsoft-com:vml" Requires="v">
                <p:oleObj name="Equation" r:id="rId6" imgW="1599459" imgH="228928" progId="Equation.DSMT4">
                  <p:embed/>
                </p:oleObj>
              </mc:Choice>
              <mc:Fallback>
                <p:oleObj name="Equation" r:id="rId6" imgW="1599459" imgH="228928" progId="Equation.DSMT4">
                  <p:embed/>
                  <p:pic>
                    <p:nvPicPr>
                      <p:cNvPr id="0" name=""/>
                      <p:cNvPicPr/>
                      <p:nvPr/>
                    </p:nvPicPr>
                    <p:blipFill>
                      <a:blip r:embed="rId7"/>
                      <a:stretch>
                        <a:fillRect/>
                      </a:stretch>
                    </p:blipFill>
                    <p:spPr>
                      <a:xfrm>
                        <a:off x="4614764" y="1525112"/>
                        <a:ext cx="2373864" cy="339123"/>
                      </a:xfrm>
                      <a:prstGeom prst="rect">
                        <a:avLst/>
                      </a:prstGeom>
                    </p:spPr>
                  </p:pic>
                </p:oleObj>
              </mc:Fallback>
            </mc:AlternateContent>
          </a:graphicData>
        </a:graphic>
      </p:graphicFrame>
      <p:graphicFrame>
        <p:nvGraphicFramePr>
          <p:cNvPr id="7" name="Object 6">
            <a:extLst>
              <a:ext uri="{FF2B5EF4-FFF2-40B4-BE49-F238E27FC236}">
                <a16:creationId xmlns:a16="http://schemas.microsoft.com/office/drawing/2014/main" id="{5681CD73-6AC2-071E-9832-82F2E3B5E87D}"/>
              </a:ext>
            </a:extLst>
          </p:cNvPr>
          <p:cNvGraphicFramePr>
            <a:graphicFrameLocks noChangeAspect="1"/>
          </p:cNvGraphicFramePr>
          <p:nvPr>
            <p:extLst>
              <p:ext uri="{D42A27DB-BD31-4B8C-83A1-F6EECF244321}">
                <p14:modId xmlns:p14="http://schemas.microsoft.com/office/powerpoint/2010/main" val="2118339430"/>
              </p:ext>
            </p:extLst>
          </p:nvPr>
        </p:nvGraphicFramePr>
        <p:xfrm>
          <a:off x="287824" y="5286449"/>
          <a:ext cx="5276387" cy="1321387"/>
        </p:xfrm>
        <a:graphic>
          <a:graphicData uri="http://schemas.openxmlformats.org/presentationml/2006/ole">
            <mc:AlternateContent xmlns:mc="http://schemas.openxmlformats.org/markup-compatibility/2006">
              <mc:Choice xmlns:v="urn:schemas-microsoft-com:vml" Requires="v">
                <p:oleObj name="Equation" r:id="rId8" imgW="4569883" imgH="1144639" progId="Equation.DSMT4">
                  <p:embed/>
                </p:oleObj>
              </mc:Choice>
              <mc:Fallback>
                <p:oleObj name="Equation" r:id="rId8" imgW="4569883" imgH="1144639" progId="Equation.DSMT4">
                  <p:embed/>
                  <p:pic>
                    <p:nvPicPr>
                      <p:cNvPr id="0" name=""/>
                      <p:cNvPicPr/>
                      <p:nvPr/>
                    </p:nvPicPr>
                    <p:blipFill>
                      <a:blip r:embed="rId9"/>
                      <a:stretch>
                        <a:fillRect/>
                      </a:stretch>
                    </p:blipFill>
                    <p:spPr>
                      <a:xfrm>
                        <a:off x="287824" y="5286449"/>
                        <a:ext cx="5276387" cy="1321387"/>
                      </a:xfrm>
                      <a:prstGeom prst="rect">
                        <a:avLst/>
                      </a:prstGeom>
                    </p:spPr>
                  </p:pic>
                </p:oleObj>
              </mc:Fallback>
            </mc:AlternateContent>
          </a:graphicData>
        </a:graphic>
      </p:graphicFrame>
      <p:sp>
        <p:nvSpPr>
          <p:cNvPr id="8" name="TextBox 7">
            <a:extLst>
              <a:ext uri="{FF2B5EF4-FFF2-40B4-BE49-F238E27FC236}">
                <a16:creationId xmlns:a16="http://schemas.microsoft.com/office/drawing/2014/main" id="{DA904B58-AE8B-11B3-7769-EC4D78E5C6C4}"/>
              </a:ext>
            </a:extLst>
          </p:cNvPr>
          <p:cNvSpPr txBox="1"/>
          <p:nvPr/>
        </p:nvSpPr>
        <p:spPr>
          <a:xfrm>
            <a:off x="237516" y="2250380"/>
            <a:ext cx="1069297" cy="307777"/>
          </a:xfrm>
          <a:prstGeom prst="rect">
            <a:avLst/>
          </a:prstGeom>
          <a:noFill/>
        </p:spPr>
        <p:txBody>
          <a:bodyPr wrap="square" rtlCol="0">
            <a:spAutoFit/>
          </a:bodyPr>
          <a:lstStyle/>
          <a:p>
            <a:r>
              <a:rPr lang="en-US" sz="1400"/>
              <a:t>We find,</a:t>
            </a:r>
            <a:endParaRPr lang="en-US" sz="1400" dirty="0"/>
          </a:p>
        </p:txBody>
      </p:sp>
      <p:graphicFrame>
        <p:nvGraphicFramePr>
          <p:cNvPr id="9" name="Object 8">
            <a:extLst>
              <a:ext uri="{FF2B5EF4-FFF2-40B4-BE49-F238E27FC236}">
                <a16:creationId xmlns:a16="http://schemas.microsoft.com/office/drawing/2014/main" id="{0F74935C-598F-046C-2485-C93453A66148}"/>
              </a:ext>
            </a:extLst>
          </p:cNvPr>
          <p:cNvGraphicFramePr>
            <a:graphicFrameLocks noChangeAspect="1"/>
          </p:cNvGraphicFramePr>
          <p:nvPr>
            <p:extLst>
              <p:ext uri="{D42A27DB-BD31-4B8C-83A1-F6EECF244321}">
                <p14:modId xmlns:p14="http://schemas.microsoft.com/office/powerpoint/2010/main" val="3250936936"/>
              </p:ext>
            </p:extLst>
          </p:nvPr>
        </p:nvGraphicFramePr>
        <p:xfrm>
          <a:off x="287824" y="2763675"/>
          <a:ext cx="4820202" cy="2107811"/>
        </p:xfrm>
        <a:graphic>
          <a:graphicData uri="http://schemas.openxmlformats.org/presentationml/2006/ole">
            <mc:AlternateContent xmlns:mc="http://schemas.openxmlformats.org/markup-compatibility/2006">
              <mc:Choice xmlns:v="urn:schemas-microsoft-com:vml" Requires="v">
                <p:oleObj name="Equation" r:id="rId10" imgW="4189180" imgH="1831422" progId="Equation.DSMT4">
                  <p:embed/>
                </p:oleObj>
              </mc:Choice>
              <mc:Fallback>
                <p:oleObj name="Equation" r:id="rId10" imgW="4189180" imgH="1831422" progId="Equation.DSMT4">
                  <p:embed/>
                  <p:pic>
                    <p:nvPicPr>
                      <p:cNvPr id="0" name=""/>
                      <p:cNvPicPr/>
                      <p:nvPr/>
                    </p:nvPicPr>
                    <p:blipFill>
                      <a:blip r:embed="rId11"/>
                      <a:stretch>
                        <a:fillRect/>
                      </a:stretch>
                    </p:blipFill>
                    <p:spPr>
                      <a:xfrm>
                        <a:off x="287824" y="2763675"/>
                        <a:ext cx="4820202" cy="2107811"/>
                      </a:xfrm>
                      <a:prstGeom prst="rect">
                        <a:avLst/>
                      </a:prstGeom>
                    </p:spPr>
                  </p:pic>
                </p:oleObj>
              </mc:Fallback>
            </mc:AlternateContent>
          </a:graphicData>
        </a:graphic>
      </p:graphicFrame>
      <p:pic>
        <p:nvPicPr>
          <p:cNvPr id="10" name="Picture 9">
            <a:extLst>
              <a:ext uri="{FF2B5EF4-FFF2-40B4-BE49-F238E27FC236}">
                <a16:creationId xmlns:a16="http://schemas.microsoft.com/office/drawing/2014/main" id="{A1BE13DC-9815-175B-53CF-C42073A8AB31}"/>
              </a:ext>
            </a:extLst>
          </p:cNvPr>
          <p:cNvPicPr>
            <a:picLocks noChangeAspect="1"/>
          </p:cNvPicPr>
          <p:nvPr/>
        </p:nvPicPr>
        <p:blipFill>
          <a:blip r:embed="rId12"/>
          <a:stretch>
            <a:fillRect/>
          </a:stretch>
        </p:blipFill>
        <p:spPr>
          <a:xfrm>
            <a:off x="7559292" y="2338951"/>
            <a:ext cx="3825572" cy="2415749"/>
          </a:xfrm>
          <a:prstGeom prst="rect">
            <a:avLst/>
          </a:prstGeom>
        </p:spPr>
      </p:pic>
      <p:graphicFrame>
        <p:nvGraphicFramePr>
          <p:cNvPr id="12" name="Object 11">
            <a:extLst>
              <a:ext uri="{FF2B5EF4-FFF2-40B4-BE49-F238E27FC236}">
                <a16:creationId xmlns:a16="http://schemas.microsoft.com/office/drawing/2014/main" id="{FD9CF3E8-15CD-9677-136A-076CC4FA1D41}"/>
              </a:ext>
            </a:extLst>
          </p:cNvPr>
          <p:cNvGraphicFramePr>
            <a:graphicFrameLocks noChangeAspect="1"/>
          </p:cNvGraphicFramePr>
          <p:nvPr>
            <p:extLst>
              <p:ext uri="{D42A27DB-BD31-4B8C-83A1-F6EECF244321}">
                <p14:modId xmlns:p14="http://schemas.microsoft.com/office/powerpoint/2010/main" val="560792002"/>
              </p:ext>
            </p:extLst>
          </p:nvPr>
        </p:nvGraphicFramePr>
        <p:xfrm>
          <a:off x="6775191" y="5481874"/>
          <a:ext cx="3843338" cy="592138"/>
        </p:xfrm>
        <a:graphic>
          <a:graphicData uri="http://schemas.openxmlformats.org/presentationml/2006/ole">
            <mc:AlternateContent xmlns:mc="http://schemas.openxmlformats.org/markup-compatibility/2006">
              <mc:Choice xmlns:v="urn:schemas-microsoft-com:vml" Requires="v">
                <p:oleObj name="Equation" r:id="rId13" imgW="2971800" imgH="457200" progId="Equation.DSMT4">
                  <p:embed/>
                </p:oleObj>
              </mc:Choice>
              <mc:Fallback>
                <p:oleObj name="Equation" r:id="rId13" imgW="2971800" imgH="457200" progId="Equation.DSMT4">
                  <p:embed/>
                  <p:pic>
                    <p:nvPicPr>
                      <p:cNvPr id="0" name=""/>
                      <p:cNvPicPr/>
                      <p:nvPr/>
                    </p:nvPicPr>
                    <p:blipFill>
                      <a:blip r:embed="rId14"/>
                      <a:stretch>
                        <a:fillRect/>
                      </a:stretch>
                    </p:blipFill>
                    <p:spPr>
                      <a:xfrm>
                        <a:off x="6775191" y="5481874"/>
                        <a:ext cx="3843338" cy="592138"/>
                      </a:xfrm>
                      <a:prstGeom prst="rect">
                        <a:avLst/>
                      </a:prstGeom>
                    </p:spPr>
                  </p:pic>
                </p:oleObj>
              </mc:Fallback>
            </mc:AlternateContent>
          </a:graphicData>
        </a:graphic>
      </p:graphicFrame>
      <p:sp>
        <p:nvSpPr>
          <p:cNvPr id="14" name="TextBox 13">
            <a:extLst>
              <a:ext uri="{FF2B5EF4-FFF2-40B4-BE49-F238E27FC236}">
                <a16:creationId xmlns:a16="http://schemas.microsoft.com/office/drawing/2014/main" id="{605B2F5A-D6D3-A369-1207-334A371C19F5}"/>
              </a:ext>
            </a:extLst>
          </p:cNvPr>
          <p:cNvSpPr txBox="1"/>
          <p:nvPr/>
        </p:nvSpPr>
        <p:spPr>
          <a:xfrm>
            <a:off x="6619976" y="4764135"/>
            <a:ext cx="5351199" cy="523220"/>
          </a:xfrm>
          <a:prstGeom prst="rect">
            <a:avLst/>
          </a:prstGeom>
          <a:noFill/>
        </p:spPr>
        <p:txBody>
          <a:bodyPr wrap="square" rtlCol="0">
            <a:spAutoFit/>
          </a:bodyPr>
          <a:lstStyle/>
          <a:p>
            <a:r>
              <a:rPr lang="en-US" sz="1400"/>
              <a:t>In region 1, for </a:t>
            </a:r>
            <a:r>
              <a:rPr lang="el-GR" sz="1400">
                <a:latin typeface="Calibri" panose="020F0502020204030204" pitchFamily="34" charset="0"/>
                <a:cs typeface="Calibri" panose="020F0502020204030204" pitchFamily="34" charset="0"/>
              </a:rPr>
              <a:t>ω</a:t>
            </a:r>
            <a:r>
              <a:rPr lang="en-US" sz="1400"/>
              <a:t> &gt;&gt; q, we have (and we suspect for </a:t>
            </a:r>
            <a:r>
              <a:rPr lang="el-GR" sz="1400">
                <a:latin typeface="Calibri" panose="020F0502020204030204" pitchFamily="34" charset="0"/>
                <a:ea typeface="Calibri" panose="020F0502020204030204" pitchFamily="34" charset="0"/>
                <a:cs typeface="Calibri" panose="020F0502020204030204" pitchFamily="34" charset="0"/>
              </a:rPr>
              <a:t>ω</a:t>
            </a:r>
            <a:r>
              <a:rPr lang="en-US" sz="1400">
                <a:latin typeface="Calibri" panose="020F0502020204030204" pitchFamily="34" charset="0"/>
                <a:ea typeface="Calibri" panose="020F0502020204030204" pitchFamily="34" charset="0"/>
                <a:cs typeface="Calibri" panose="020F0502020204030204" pitchFamily="34" charset="0"/>
              </a:rPr>
              <a:t>, q small, in region 1, we should get the TF result)</a:t>
            </a:r>
            <a:r>
              <a:rPr lang="en-US" sz="1400"/>
              <a:t>:</a:t>
            </a:r>
            <a:endParaRPr lang="en-US" sz="1600"/>
          </a:p>
        </p:txBody>
      </p:sp>
      <p:sp>
        <p:nvSpPr>
          <p:cNvPr id="2" name="TextBox 1">
            <a:extLst>
              <a:ext uri="{FF2B5EF4-FFF2-40B4-BE49-F238E27FC236}">
                <a16:creationId xmlns:a16="http://schemas.microsoft.com/office/drawing/2014/main" id="{0D16F0D0-86D8-B216-D634-978D7A52F4AC}"/>
              </a:ext>
            </a:extLst>
          </p:cNvPr>
          <p:cNvSpPr txBox="1"/>
          <p:nvPr/>
        </p:nvSpPr>
        <p:spPr>
          <a:xfrm>
            <a:off x="6666631" y="6074012"/>
            <a:ext cx="4608196" cy="738664"/>
          </a:xfrm>
          <a:prstGeom prst="rect">
            <a:avLst/>
          </a:prstGeom>
          <a:noFill/>
        </p:spPr>
        <p:txBody>
          <a:bodyPr wrap="square" rtlCol="0">
            <a:spAutoFit/>
          </a:bodyPr>
          <a:lstStyle/>
          <a:p>
            <a:r>
              <a:rPr lang="en-US" sz="1400"/>
              <a:t>At this level, our dielectric function </a:t>
            </a:r>
            <a:r>
              <a:rPr lang="el-GR" sz="1400">
                <a:latin typeface="Calibri" panose="020F0502020204030204" pitchFamily="34" charset="0"/>
                <a:ea typeface="Calibri" panose="020F0502020204030204" pitchFamily="34" charset="0"/>
                <a:cs typeface="Calibri" panose="020F0502020204030204" pitchFamily="34" charset="0"/>
              </a:rPr>
              <a:t>ε</a:t>
            </a:r>
            <a:r>
              <a:rPr lang="en-US" sz="1400" baseline="-25000">
                <a:latin typeface="Calibri" panose="020F0502020204030204" pitchFamily="34" charset="0"/>
                <a:ea typeface="Calibri" panose="020F0502020204030204" pitchFamily="34" charset="0"/>
                <a:cs typeface="Calibri" panose="020F0502020204030204" pitchFamily="34" charset="0"/>
              </a:rPr>
              <a:t>Lindhardt</a:t>
            </a:r>
            <a:r>
              <a:rPr lang="en-US" sz="1400">
                <a:latin typeface="Calibri" panose="020F0502020204030204" pitchFamily="34" charset="0"/>
                <a:ea typeface="Calibri" panose="020F0502020204030204" pitchFamily="34" charset="0"/>
                <a:cs typeface="Calibri" panose="020F0502020204030204" pitchFamily="34" charset="0"/>
              </a:rPr>
              <a:t> would simply be 1, as we presume no interactions between electrons, but only an interaction with the test charge.</a:t>
            </a:r>
            <a:endParaRPr lang="en-US" sz="1400"/>
          </a:p>
        </p:txBody>
      </p:sp>
    </p:spTree>
    <p:extLst>
      <p:ext uri="{BB962C8B-B14F-4D97-AF65-F5344CB8AC3E}">
        <p14:creationId xmlns:p14="http://schemas.microsoft.com/office/powerpoint/2010/main" val="135871658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2196493" y="98356"/>
            <a:ext cx="7654565" cy="621596"/>
          </a:xfrm>
        </p:spPr>
        <p:txBody>
          <a:bodyPr>
            <a:normAutofit/>
          </a:bodyPr>
          <a:lstStyle/>
          <a:p>
            <a:r>
              <a:rPr lang="en-US" sz="3200" b="1" u="sng">
                <a:latin typeface="+mn-lt"/>
              </a:rPr>
              <a:t>Electrons – Nonequilibrium Properties</a:t>
            </a:r>
            <a:endParaRPr lang="en-US" sz="5400" b="1" u="sng">
              <a:latin typeface="+mn-lt"/>
            </a:endParaRPr>
          </a:p>
        </p:txBody>
      </p:sp>
      <p:sp>
        <p:nvSpPr>
          <p:cNvPr id="4" name="TextBox 3">
            <a:extLst>
              <a:ext uri="{FF2B5EF4-FFF2-40B4-BE49-F238E27FC236}">
                <a16:creationId xmlns:a16="http://schemas.microsoft.com/office/drawing/2014/main" id="{A7C675F6-9770-4C04-AC09-833D90C3E673}"/>
              </a:ext>
            </a:extLst>
          </p:cNvPr>
          <p:cNvSpPr txBox="1"/>
          <p:nvPr/>
        </p:nvSpPr>
        <p:spPr>
          <a:xfrm>
            <a:off x="210644" y="1079606"/>
            <a:ext cx="8242891" cy="584775"/>
          </a:xfrm>
          <a:prstGeom prst="rect">
            <a:avLst/>
          </a:prstGeom>
          <a:noFill/>
        </p:spPr>
        <p:txBody>
          <a:bodyPr wrap="square" rtlCol="0">
            <a:spAutoFit/>
          </a:bodyPr>
          <a:lstStyle/>
          <a:p>
            <a:r>
              <a:rPr lang="en-US" b="1"/>
              <a:t>Magnetic </a:t>
            </a:r>
            <a:r>
              <a:rPr lang="en-US" b="1" dirty="0"/>
              <a:t>Susceptibility (</a:t>
            </a:r>
            <a:r>
              <a:rPr lang="en-US" b="1" dirty="0" err="1"/>
              <a:t>Linhardt</a:t>
            </a:r>
            <a:r>
              <a:rPr lang="en-US" b="1" dirty="0"/>
              <a:t> Model)</a:t>
            </a:r>
            <a:endParaRPr lang="en-US" sz="1400" b="1" dirty="0"/>
          </a:p>
          <a:p>
            <a:r>
              <a:rPr lang="en-US" sz="1400"/>
              <a:t>So we can get the magnetic susceptibility in a manner comparable to how we get the electric susceptibility.  </a:t>
            </a:r>
            <a:endParaRPr lang="en-US" sz="1400" dirty="0"/>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3" name="Object 2">
            <a:extLst>
              <a:ext uri="{FF2B5EF4-FFF2-40B4-BE49-F238E27FC236}">
                <a16:creationId xmlns:a16="http://schemas.microsoft.com/office/drawing/2014/main" id="{6423BC3E-3E41-49CB-5D4F-1E4740452763}"/>
              </a:ext>
            </a:extLst>
          </p:cNvPr>
          <p:cNvGraphicFramePr>
            <a:graphicFrameLocks noChangeAspect="1"/>
          </p:cNvGraphicFramePr>
          <p:nvPr>
            <p:extLst>
              <p:ext uri="{D42A27DB-BD31-4B8C-83A1-F6EECF244321}">
                <p14:modId xmlns:p14="http://schemas.microsoft.com/office/powerpoint/2010/main" val="1075886364"/>
              </p:ext>
            </p:extLst>
          </p:nvPr>
        </p:nvGraphicFramePr>
        <p:xfrm>
          <a:off x="282187" y="1781175"/>
          <a:ext cx="11241088" cy="558800"/>
        </p:xfrm>
        <a:graphic>
          <a:graphicData uri="http://schemas.openxmlformats.org/presentationml/2006/ole">
            <mc:AlternateContent xmlns:mc="http://schemas.openxmlformats.org/markup-compatibility/2006">
              <mc:Choice xmlns:v="urn:schemas-microsoft-com:vml" Requires="v">
                <p:oleObj name="Equation" r:id="rId2" imgW="9194760" imgH="457200" progId="Equation.DSMT4">
                  <p:embed/>
                </p:oleObj>
              </mc:Choice>
              <mc:Fallback>
                <p:oleObj name="Equation" r:id="rId2" imgW="9194760" imgH="457200" progId="Equation.DSMT4">
                  <p:embed/>
                  <p:pic>
                    <p:nvPicPr>
                      <p:cNvPr id="0" name=""/>
                      <p:cNvPicPr/>
                      <p:nvPr/>
                    </p:nvPicPr>
                    <p:blipFill>
                      <a:blip r:embed="rId3"/>
                      <a:stretch>
                        <a:fillRect/>
                      </a:stretch>
                    </p:blipFill>
                    <p:spPr>
                      <a:xfrm>
                        <a:off x="282187" y="1781175"/>
                        <a:ext cx="11241088" cy="558800"/>
                      </a:xfrm>
                      <a:prstGeom prst="rect">
                        <a:avLst/>
                      </a:prstGeom>
                    </p:spPr>
                  </p:pic>
                </p:oleObj>
              </mc:Fallback>
            </mc:AlternateContent>
          </a:graphicData>
        </a:graphic>
      </p:graphicFrame>
      <p:graphicFrame>
        <p:nvGraphicFramePr>
          <p:cNvPr id="5" name="Object 4">
            <a:extLst>
              <a:ext uri="{FF2B5EF4-FFF2-40B4-BE49-F238E27FC236}">
                <a16:creationId xmlns:a16="http://schemas.microsoft.com/office/drawing/2014/main" id="{30B3C824-B884-1460-2386-FA48FB17C105}"/>
              </a:ext>
            </a:extLst>
          </p:cNvPr>
          <p:cNvGraphicFramePr>
            <a:graphicFrameLocks noChangeAspect="1"/>
          </p:cNvGraphicFramePr>
          <p:nvPr>
            <p:extLst>
              <p:ext uri="{D42A27DB-BD31-4B8C-83A1-F6EECF244321}">
                <p14:modId xmlns:p14="http://schemas.microsoft.com/office/powerpoint/2010/main" val="2610170591"/>
              </p:ext>
            </p:extLst>
          </p:nvPr>
        </p:nvGraphicFramePr>
        <p:xfrm>
          <a:off x="325976" y="2970837"/>
          <a:ext cx="7693025" cy="1258888"/>
        </p:xfrm>
        <a:graphic>
          <a:graphicData uri="http://schemas.openxmlformats.org/presentationml/2006/ole">
            <mc:AlternateContent xmlns:mc="http://schemas.openxmlformats.org/markup-compatibility/2006">
              <mc:Choice xmlns:v="urn:schemas-microsoft-com:vml" Requires="v">
                <p:oleObj name="Equation" r:id="rId4" imgW="6057720" imgH="990360" progId="Equation.DSMT4">
                  <p:embed/>
                </p:oleObj>
              </mc:Choice>
              <mc:Fallback>
                <p:oleObj name="Equation" r:id="rId4" imgW="6057720" imgH="990360" progId="Equation.DSMT4">
                  <p:embed/>
                  <p:pic>
                    <p:nvPicPr>
                      <p:cNvPr id="0" name=""/>
                      <p:cNvPicPr/>
                      <p:nvPr/>
                    </p:nvPicPr>
                    <p:blipFill>
                      <a:blip r:embed="rId5"/>
                      <a:stretch>
                        <a:fillRect/>
                      </a:stretch>
                    </p:blipFill>
                    <p:spPr>
                      <a:xfrm>
                        <a:off x="325976" y="2970837"/>
                        <a:ext cx="7693025" cy="1258888"/>
                      </a:xfrm>
                      <a:prstGeom prst="rect">
                        <a:avLst/>
                      </a:prstGeom>
                    </p:spPr>
                  </p:pic>
                </p:oleObj>
              </mc:Fallback>
            </mc:AlternateContent>
          </a:graphicData>
        </a:graphic>
      </p:graphicFrame>
      <p:sp>
        <p:nvSpPr>
          <p:cNvPr id="6" name="TextBox 5">
            <a:extLst>
              <a:ext uri="{FF2B5EF4-FFF2-40B4-BE49-F238E27FC236}">
                <a16:creationId xmlns:a16="http://schemas.microsoft.com/office/drawing/2014/main" id="{FD5CE6CC-63C1-E143-412E-873C2B64D014}"/>
              </a:ext>
            </a:extLst>
          </p:cNvPr>
          <p:cNvSpPr txBox="1"/>
          <p:nvPr/>
        </p:nvSpPr>
        <p:spPr>
          <a:xfrm>
            <a:off x="210644" y="2501909"/>
            <a:ext cx="10842767" cy="307777"/>
          </a:xfrm>
          <a:prstGeom prst="rect">
            <a:avLst/>
          </a:prstGeom>
          <a:noFill/>
        </p:spPr>
        <p:txBody>
          <a:bodyPr wrap="square" rtlCol="0">
            <a:spAutoFit/>
          </a:bodyPr>
          <a:lstStyle/>
          <a:p>
            <a:r>
              <a:rPr lang="en-US" sz="1400"/>
              <a:t>next we need the wavefunction, which we’ll get by slowly turning on the perturbation, </a:t>
            </a:r>
            <a:r>
              <a:rPr lang="en-US" sz="1400">
                <a:effectLst/>
                <a:latin typeface="Times New Roman" panose="02020603050405020304" pitchFamily="18" charset="0"/>
                <a:ea typeface="Times New Roman" panose="02020603050405020304" pitchFamily="18" charset="0"/>
                <a:cs typeface="Calibri" panose="020F0502020204030204" pitchFamily="34" charset="0"/>
              </a:rPr>
              <a:t>V(r,t) = -g</a:t>
            </a:r>
            <a:r>
              <a:rPr lang="en-US" sz="1400">
                <a:effectLst/>
                <a:latin typeface="Calibri" panose="020F0502020204030204" pitchFamily="34" charset="0"/>
                <a:ea typeface="Times New Roman" panose="02020603050405020304" pitchFamily="18" charset="0"/>
              </a:rPr>
              <a:t>γ</a:t>
            </a:r>
            <a:r>
              <a:rPr lang="en-US" sz="1400" b="1">
                <a:effectLst/>
                <a:latin typeface="Calibri" panose="020F0502020204030204" pitchFamily="34" charset="0"/>
                <a:ea typeface="Times New Roman" panose="02020603050405020304" pitchFamily="18" charset="0"/>
              </a:rPr>
              <a:t>S</a:t>
            </a:r>
            <a:r>
              <a:rPr lang="en-US" sz="1400">
                <a:effectLst/>
                <a:latin typeface="Calibri" panose="020F0502020204030204" pitchFamily="34" charset="0"/>
                <a:ea typeface="Times New Roman" panose="02020603050405020304" pitchFamily="18" charset="0"/>
              </a:rPr>
              <a:t>·</a:t>
            </a:r>
            <a:r>
              <a:rPr lang="en-US" sz="1400" b="1">
                <a:effectLst/>
                <a:latin typeface="Calibri" panose="020F0502020204030204" pitchFamily="34" charset="0"/>
                <a:ea typeface="Times New Roman" panose="02020603050405020304" pitchFamily="18" charset="0"/>
              </a:rPr>
              <a:t>B</a:t>
            </a:r>
            <a:r>
              <a:rPr lang="en-US" sz="1400">
                <a:effectLst/>
                <a:latin typeface="Times New Roman" panose="02020603050405020304" pitchFamily="18" charset="0"/>
                <a:ea typeface="Times New Roman" panose="02020603050405020304" pitchFamily="18" charset="0"/>
                <a:cs typeface="Calibri" panose="020F0502020204030204" pitchFamily="34" charset="0"/>
              </a:rPr>
              <a:t>(r,t)e</a:t>
            </a:r>
            <a:r>
              <a:rPr lang="en-US" sz="1400" baseline="30000">
                <a:effectLst/>
                <a:latin typeface="Calibri" panose="020F0502020204030204" pitchFamily="34" charset="0"/>
                <a:ea typeface="Times New Roman" panose="02020603050405020304" pitchFamily="18" charset="0"/>
              </a:rPr>
              <a:t>η</a:t>
            </a:r>
            <a:r>
              <a:rPr lang="en-US" sz="1400" baseline="30000">
                <a:effectLst/>
                <a:latin typeface="Times New Roman" panose="02020603050405020304" pitchFamily="18" charset="0"/>
                <a:ea typeface="Times New Roman" panose="02020603050405020304" pitchFamily="18" charset="0"/>
                <a:cs typeface="Calibri" panose="020F0502020204030204" pitchFamily="34" charset="0"/>
              </a:rPr>
              <a:t>t</a:t>
            </a:r>
            <a:r>
              <a:rPr lang="en-US" sz="1400">
                <a:effectLst/>
                <a:latin typeface="Times New Roman" panose="02020603050405020304" pitchFamily="18" charset="0"/>
                <a:ea typeface="Times New Roman" panose="02020603050405020304" pitchFamily="18" charset="0"/>
                <a:cs typeface="Calibri" panose="020F0502020204030204" pitchFamily="34" charset="0"/>
              </a:rPr>
              <a:t> = -g</a:t>
            </a:r>
            <a:r>
              <a:rPr lang="en-US" sz="1400">
                <a:effectLst/>
                <a:latin typeface="Calibri" panose="020F0502020204030204" pitchFamily="34" charset="0"/>
                <a:ea typeface="Times New Roman" panose="02020603050405020304" pitchFamily="18" charset="0"/>
              </a:rPr>
              <a:t>γS</a:t>
            </a:r>
            <a:r>
              <a:rPr lang="en-US" sz="1400" baseline="-25000">
                <a:effectLst/>
                <a:latin typeface="Calibri" panose="020F0502020204030204" pitchFamily="34" charset="0"/>
                <a:ea typeface="Times New Roman" panose="02020603050405020304" pitchFamily="18" charset="0"/>
              </a:rPr>
              <a:t>z</a:t>
            </a:r>
            <a:r>
              <a:rPr lang="en-US" sz="1400">
                <a:effectLst/>
                <a:latin typeface="Calibri" panose="020F0502020204030204" pitchFamily="34" charset="0"/>
                <a:ea typeface="Times New Roman" panose="02020603050405020304" pitchFamily="18" charset="0"/>
              </a:rPr>
              <a:t>B</a:t>
            </a:r>
            <a:r>
              <a:rPr lang="en-US" sz="1400" baseline="-25000">
                <a:effectLst/>
                <a:latin typeface="Calibri" panose="020F0502020204030204" pitchFamily="34" charset="0"/>
                <a:ea typeface="Times New Roman" panose="02020603050405020304" pitchFamily="18" charset="0"/>
              </a:rPr>
              <a:t>z</a:t>
            </a:r>
            <a:r>
              <a:rPr lang="en-US" sz="1400">
                <a:effectLst/>
                <a:latin typeface="Times New Roman" panose="02020603050405020304" pitchFamily="18" charset="0"/>
                <a:ea typeface="Times New Roman" panose="02020603050405020304" pitchFamily="18" charset="0"/>
                <a:cs typeface="Calibri" panose="020F0502020204030204" pitchFamily="34" charset="0"/>
              </a:rPr>
              <a:t>(r,t)e</a:t>
            </a:r>
            <a:r>
              <a:rPr lang="en-US" sz="1400" baseline="30000">
                <a:effectLst/>
                <a:latin typeface="Calibri" panose="020F0502020204030204" pitchFamily="34" charset="0"/>
                <a:ea typeface="Times New Roman" panose="02020603050405020304" pitchFamily="18" charset="0"/>
              </a:rPr>
              <a:t>η</a:t>
            </a:r>
            <a:r>
              <a:rPr lang="en-US" sz="1400" baseline="30000">
                <a:effectLst/>
                <a:latin typeface="Times New Roman" panose="02020603050405020304" pitchFamily="18" charset="0"/>
                <a:ea typeface="Times New Roman" panose="02020603050405020304" pitchFamily="18" charset="0"/>
                <a:cs typeface="Calibri" panose="020F0502020204030204" pitchFamily="34" charset="0"/>
              </a:rPr>
              <a:t>t</a:t>
            </a:r>
            <a:endParaRPr lang="en-US" sz="1400"/>
          </a:p>
        </p:txBody>
      </p:sp>
      <p:graphicFrame>
        <p:nvGraphicFramePr>
          <p:cNvPr id="9" name="Object 8">
            <a:extLst>
              <a:ext uri="{FF2B5EF4-FFF2-40B4-BE49-F238E27FC236}">
                <a16:creationId xmlns:a16="http://schemas.microsoft.com/office/drawing/2014/main" id="{3A801B5C-656E-1053-ACAB-AD5C057A1B05}"/>
              </a:ext>
            </a:extLst>
          </p:cNvPr>
          <p:cNvGraphicFramePr>
            <a:graphicFrameLocks noChangeAspect="1"/>
          </p:cNvGraphicFramePr>
          <p:nvPr>
            <p:extLst>
              <p:ext uri="{D42A27DB-BD31-4B8C-83A1-F6EECF244321}">
                <p14:modId xmlns:p14="http://schemas.microsoft.com/office/powerpoint/2010/main" val="1241564992"/>
              </p:ext>
            </p:extLst>
          </p:nvPr>
        </p:nvGraphicFramePr>
        <p:xfrm>
          <a:off x="288651" y="4757703"/>
          <a:ext cx="7693024" cy="522174"/>
        </p:xfrm>
        <a:graphic>
          <a:graphicData uri="http://schemas.openxmlformats.org/presentationml/2006/ole">
            <mc:AlternateContent xmlns:mc="http://schemas.openxmlformats.org/markup-compatibility/2006">
              <mc:Choice xmlns:v="urn:schemas-microsoft-com:vml" Requires="v">
                <p:oleObj name="Equation" r:id="rId6" imgW="6717960" imgH="457200" progId="Equation.DSMT4">
                  <p:embed/>
                </p:oleObj>
              </mc:Choice>
              <mc:Fallback>
                <p:oleObj name="Equation" r:id="rId6" imgW="6717960" imgH="457200" progId="Equation.DSMT4">
                  <p:embed/>
                  <p:pic>
                    <p:nvPicPr>
                      <p:cNvPr id="0" name=""/>
                      <p:cNvPicPr/>
                      <p:nvPr/>
                    </p:nvPicPr>
                    <p:blipFill>
                      <a:blip r:embed="rId7"/>
                      <a:stretch>
                        <a:fillRect/>
                      </a:stretch>
                    </p:blipFill>
                    <p:spPr>
                      <a:xfrm>
                        <a:off x="288651" y="4757703"/>
                        <a:ext cx="7693024" cy="522174"/>
                      </a:xfrm>
                      <a:prstGeom prst="rect">
                        <a:avLst/>
                      </a:prstGeom>
                    </p:spPr>
                  </p:pic>
                </p:oleObj>
              </mc:Fallback>
            </mc:AlternateContent>
          </a:graphicData>
        </a:graphic>
      </p:graphicFrame>
      <p:sp>
        <p:nvSpPr>
          <p:cNvPr id="10" name="TextBox 9">
            <a:extLst>
              <a:ext uri="{FF2B5EF4-FFF2-40B4-BE49-F238E27FC236}">
                <a16:creationId xmlns:a16="http://schemas.microsoft.com/office/drawing/2014/main" id="{DCA7E5D6-2574-6BE9-76A8-C76217997DCC}"/>
              </a:ext>
            </a:extLst>
          </p:cNvPr>
          <p:cNvSpPr txBox="1"/>
          <p:nvPr/>
        </p:nvSpPr>
        <p:spPr>
          <a:xfrm>
            <a:off x="210644" y="4390876"/>
            <a:ext cx="1048990" cy="307777"/>
          </a:xfrm>
          <a:prstGeom prst="rect">
            <a:avLst/>
          </a:prstGeom>
          <a:noFill/>
        </p:spPr>
        <p:txBody>
          <a:bodyPr wrap="square" rtlCol="0">
            <a:spAutoFit/>
          </a:bodyPr>
          <a:lstStyle/>
          <a:p>
            <a:r>
              <a:rPr lang="en-US" sz="1400"/>
              <a:t>we find,</a:t>
            </a:r>
          </a:p>
        </p:txBody>
      </p:sp>
      <p:graphicFrame>
        <p:nvGraphicFramePr>
          <p:cNvPr id="11" name="Object 10">
            <a:extLst>
              <a:ext uri="{FF2B5EF4-FFF2-40B4-BE49-F238E27FC236}">
                <a16:creationId xmlns:a16="http://schemas.microsoft.com/office/drawing/2014/main" id="{AB48FF10-CD38-7B74-6002-2F282D7884A4}"/>
              </a:ext>
            </a:extLst>
          </p:cNvPr>
          <p:cNvGraphicFramePr>
            <a:graphicFrameLocks noChangeAspect="1"/>
          </p:cNvGraphicFramePr>
          <p:nvPr>
            <p:extLst>
              <p:ext uri="{D42A27DB-BD31-4B8C-83A1-F6EECF244321}">
                <p14:modId xmlns:p14="http://schemas.microsoft.com/office/powerpoint/2010/main" val="3258377225"/>
              </p:ext>
            </p:extLst>
          </p:nvPr>
        </p:nvGraphicFramePr>
        <p:xfrm>
          <a:off x="282186" y="6028056"/>
          <a:ext cx="6333217" cy="571518"/>
        </p:xfrm>
        <a:graphic>
          <a:graphicData uri="http://schemas.openxmlformats.org/presentationml/2006/ole">
            <mc:AlternateContent xmlns:mc="http://schemas.openxmlformats.org/markup-compatibility/2006">
              <mc:Choice xmlns:v="urn:schemas-microsoft-com:vml" Requires="v">
                <p:oleObj name="Equation" r:id="rId8" imgW="5359320" imgH="482400" progId="Equation.DSMT4">
                  <p:embed/>
                </p:oleObj>
              </mc:Choice>
              <mc:Fallback>
                <p:oleObj name="Equation" r:id="rId8" imgW="5359320" imgH="482400" progId="Equation.DSMT4">
                  <p:embed/>
                  <p:pic>
                    <p:nvPicPr>
                      <p:cNvPr id="0" name=""/>
                      <p:cNvPicPr/>
                      <p:nvPr/>
                    </p:nvPicPr>
                    <p:blipFill>
                      <a:blip r:embed="rId9"/>
                      <a:stretch>
                        <a:fillRect/>
                      </a:stretch>
                    </p:blipFill>
                    <p:spPr>
                      <a:xfrm>
                        <a:off x="282186" y="6028056"/>
                        <a:ext cx="6333217" cy="571518"/>
                      </a:xfrm>
                      <a:prstGeom prst="rect">
                        <a:avLst/>
                      </a:prstGeom>
                    </p:spPr>
                  </p:pic>
                </p:oleObj>
              </mc:Fallback>
            </mc:AlternateContent>
          </a:graphicData>
        </a:graphic>
      </p:graphicFrame>
      <p:sp>
        <p:nvSpPr>
          <p:cNvPr id="12" name="TextBox 11">
            <a:extLst>
              <a:ext uri="{FF2B5EF4-FFF2-40B4-BE49-F238E27FC236}">
                <a16:creationId xmlns:a16="http://schemas.microsoft.com/office/drawing/2014/main" id="{10E5B214-C81B-6D1B-3B43-2167940F24AC}"/>
              </a:ext>
            </a:extLst>
          </p:cNvPr>
          <p:cNvSpPr txBox="1"/>
          <p:nvPr/>
        </p:nvSpPr>
        <p:spPr>
          <a:xfrm>
            <a:off x="288651" y="5500078"/>
            <a:ext cx="3238320" cy="307777"/>
          </a:xfrm>
          <a:prstGeom prst="rect">
            <a:avLst/>
          </a:prstGeom>
          <a:noFill/>
        </p:spPr>
        <p:txBody>
          <a:bodyPr wrap="square" rtlCol="0">
            <a:spAutoFit/>
          </a:bodyPr>
          <a:lstStyle/>
          <a:p>
            <a:r>
              <a:rPr lang="en-US" sz="1400"/>
              <a:t>then we plug this into the magnetization,</a:t>
            </a:r>
          </a:p>
        </p:txBody>
      </p:sp>
    </p:spTree>
    <p:extLst>
      <p:ext uri="{BB962C8B-B14F-4D97-AF65-F5344CB8AC3E}">
        <p14:creationId xmlns:p14="http://schemas.microsoft.com/office/powerpoint/2010/main" val="390347649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2196493" y="98356"/>
            <a:ext cx="7654565" cy="621596"/>
          </a:xfrm>
        </p:spPr>
        <p:txBody>
          <a:bodyPr>
            <a:normAutofit/>
          </a:bodyPr>
          <a:lstStyle/>
          <a:p>
            <a:r>
              <a:rPr lang="en-US" sz="3200" b="1" u="sng">
                <a:latin typeface="+mn-lt"/>
              </a:rPr>
              <a:t>Electrons – Nonequilibrium Properties</a:t>
            </a:r>
            <a:endParaRPr lang="en-US" sz="5400" b="1" u="sng">
              <a:latin typeface="+mn-lt"/>
            </a:endParaRPr>
          </a:p>
        </p:txBody>
      </p:sp>
      <p:sp>
        <p:nvSpPr>
          <p:cNvPr id="4" name="TextBox 3">
            <a:extLst>
              <a:ext uri="{FF2B5EF4-FFF2-40B4-BE49-F238E27FC236}">
                <a16:creationId xmlns:a16="http://schemas.microsoft.com/office/drawing/2014/main" id="{A7C675F6-9770-4C04-AC09-833D90C3E673}"/>
              </a:ext>
            </a:extLst>
          </p:cNvPr>
          <p:cNvSpPr txBox="1"/>
          <p:nvPr/>
        </p:nvSpPr>
        <p:spPr>
          <a:xfrm>
            <a:off x="210644" y="1079606"/>
            <a:ext cx="9381225" cy="584775"/>
          </a:xfrm>
          <a:prstGeom prst="rect">
            <a:avLst/>
          </a:prstGeom>
          <a:noFill/>
        </p:spPr>
        <p:txBody>
          <a:bodyPr wrap="square" rtlCol="0">
            <a:spAutoFit/>
          </a:bodyPr>
          <a:lstStyle/>
          <a:p>
            <a:r>
              <a:rPr lang="en-US" b="1"/>
              <a:t>Magnetic </a:t>
            </a:r>
            <a:r>
              <a:rPr lang="en-US" b="1" dirty="0"/>
              <a:t>Susceptibility (</a:t>
            </a:r>
            <a:r>
              <a:rPr lang="en-US" b="1" dirty="0" err="1"/>
              <a:t>Linhardt</a:t>
            </a:r>
            <a:r>
              <a:rPr lang="en-US" b="1" dirty="0"/>
              <a:t> Model)</a:t>
            </a:r>
            <a:endParaRPr lang="en-US" sz="1400" b="1" dirty="0"/>
          </a:p>
          <a:p>
            <a:r>
              <a:rPr lang="en-US" sz="1400"/>
              <a:t>This looks better when we take the Fourier transform of both sides.   When we do, eventually we come to a familiar result: </a:t>
            </a:r>
            <a:endParaRPr lang="en-US" sz="1400" dirty="0"/>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7" name="Object 6">
            <a:extLst>
              <a:ext uri="{FF2B5EF4-FFF2-40B4-BE49-F238E27FC236}">
                <a16:creationId xmlns:a16="http://schemas.microsoft.com/office/drawing/2014/main" id="{D2523538-CD7E-85B6-8B16-FDC009CF48DA}"/>
              </a:ext>
            </a:extLst>
          </p:cNvPr>
          <p:cNvGraphicFramePr>
            <a:graphicFrameLocks noChangeAspect="1"/>
          </p:cNvGraphicFramePr>
          <p:nvPr>
            <p:extLst>
              <p:ext uri="{D42A27DB-BD31-4B8C-83A1-F6EECF244321}">
                <p14:modId xmlns:p14="http://schemas.microsoft.com/office/powerpoint/2010/main" val="3610062321"/>
              </p:ext>
            </p:extLst>
          </p:nvPr>
        </p:nvGraphicFramePr>
        <p:xfrm>
          <a:off x="308429" y="1799557"/>
          <a:ext cx="3955357" cy="657873"/>
        </p:xfrm>
        <a:graphic>
          <a:graphicData uri="http://schemas.openxmlformats.org/presentationml/2006/ole">
            <mc:AlternateContent xmlns:mc="http://schemas.openxmlformats.org/markup-compatibility/2006">
              <mc:Choice xmlns:v="urn:schemas-microsoft-com:vml" Requires="v">
                <p:oleObj name="Equation" r:id="rId2" imgW="3213000" imgH="533160" progId="Equation.DSMT4">
                  <p:embed/>
                </p:oleObj>
              </mc:Choice>
              <mc:Fallback>
                <p:oleObj name="Equation" r:id="rId2" imgW="3213000" imgH="533160" progId="Equation.DSMT4">
                  <p:embed/>
                  <p:pic>
                    <p:nvPicPr>
                      <p:cNvPr id="0" name=""/>
                      <p:cNvPicPr/>
                      <p:nvPr/>
                    </p:nvPicPr>
                    <p:blipFill>
                      <a:blip r:embed="rId3"/>
                      <a:stretch>
                        <a:fillRect/>
                      </a:stretch>
                    </p:blipFill>
                    <p:spPr>
                      <a:xfrm>
                        <a:off x="308429" y="1799557"/>
                        <a:ext cx="3955357" cy="657873"/>
                      </a:xfrm>
                      <a:prstGeom prst="rect">
                        <a:avLst/>
                      </a:prstGeom>
                    </p:spPr>
                  </p:pic>
                </p:oleObj>
              </mc:Fallback>
            </mc:AlternateContent>
          </a:graphicData>
        </a:graphic>
      </p:graphicFrame>
      <p:graphicFrame>
        <p:nvGraphicFramePr>
          <p:cNvPr id="13" name="Object 12">
            <a:extLst>
              <a:ext uri="{FF2B5EF4-FFF2-40B4-BE49-F238E27FC236}">
                <a16:creationId xmlns:a16="http://schemas.microsoft.com/office/drawing/2014/main" id="{1B6D7BBC-E920-0B23-FDAA-4BEFFF639DA5}"/>
              </a:ext>
            </a:extLst>
          </p:cNvPr>
          <p:cNvGraphicFramePr>
            <a:graphicFrameLocks noChangeAspect="1"/>
          </p:cNvGraphicFramePr>
          <p:nvPr>
            <p:extLst>
              <p:ext uri="{D42A27DB-BD31-4B8C-83A1-F6EECF244321}">
                <p14:modId xmlns:p14="http://schemas.microsoft.com/office/powerpoint/2010/main" val="478384081"/>
              </p:ext>
            </p:extLst>
          </p:nvPr>
        </p:nvGraphicFramePr>
        <p:xfrm>
          <a:off x="308429" y="3141464"/>
          <a:ext cx="7748588" cy="592138"/>
        </p:xfrm>
        <a:graphic>
          <a:graphicData uri="http://schemas.openxmlformats.org/presentationml/2006/ole">
            <mc:AlternateContent xmlns:mc="http://schemas.openxmlformats.org/markup-compatibility/2006">
              <mc:Choice xmlns:v="urn:schemas-microsoft-com:vml" Requires="v">
                <p:oleObj name="Equation" r:id="rId4" imgW="6311880" imgH="482400" progId="Equation.DSMT4">
                  <p:embed/>
                </p:oleObj>
              </mc:Choice>
              <mc:Fallback>
                <p:oleObj name="Equation" r:id="rId4" imgW="6311880" imgH="482400" progId="Equation.DSMT4">
                  <p:embed/>
                  <p:pic>
                    <p:nvPicPr>
                      <p:cNvPr id="0" name=""/>
                      <p:cNvPicPr/>
                      <p:nvPr/>
                    </p:nvPicPr>
                    <p:blipFill>
                      <a:blip r:embed="rId5"/>
                      <a:stretch>
                        <a:fillRect/>
                      </a:stretch>
                    </p:blipFill>
                    <p:spPr>
                      <a:xfrm>
                        <a:off x="308429" y="3141464"/>
                        <a:ext cx="7748588" cy="592138"/>
                      </a:xfrm>
                      <a:prstGeom prst="rect">
                        <a:avLst/>
                      </a:prstGeom>
                      <a:solidFill>
                        <a:srgbClr val="CCFFCC"/>
                      </a:solidFill>
                    </p:spPr>
                  </p:pic>
                </p:oleObj>
              </mc:Fallback>
            </mc:AlternateContent>
          </a:graphicData>
        </a:graphic>
      </p:graphicFrame>
      <p:sp>
        <p:nvSpPr>
          <p:cNvPr id="14" name="TextBox 13">
            <a:extLst>
              <a:ext uri="{FF2B5EF4-FFF2-40B4-BE49-F238E27FC236}">
                <a16:creationId xmlns:a16="http://schemas.microsoft.com/office/drawing/2014/main" id="{0460AC5B-0B6B-4122-5E05-7E9B986911A3}"/>
              </a:ext>
            </a:extLst>
          </p:cNvPr>
          <p:cNvSpPr txBox="1"/>
          <p:nvPr/>
        </p:nvSpPr>
        <p:spPr>
          <a:xfrm>
            <a:off x="210644" y="2635437"/>
            <a:ext cx="1660849" cy="307777"/>
          </a:xfrm>
          <a:prstGeom prst="rect">
            <a:avLst/>
          </a:prstGeom>
          <a:noFill/>
        </p:spPr>
        <p:txBody>
          <a:bodyPr wrap="square" rtlCol="0">
            <a:spAutoFit/>
          </a:bodyPr>
          <a:lstStyle/>
          <a:p>
            <a:r>
              <a:rPr lang="en-US" sz="1400"/>
              <a:t>so we can say,</a:t>
            </a:r>
            <a:endParaRPr lang="en-US"/>
          </a:p>
        </p:txBody>
      </p:sp>
    </p:spTree>
    <p:extLst>
      <p:ext uri="{BB962C8B-B14F-4D97-AF65-F5344CB8AC3E}">
        <p14:creationId xmlns:p14="http://schemas.microsoft.com/office/powerpoint/2010/main" val="104683971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2502478" y="174597"/>
            <a:ext cx="6933753" cy="621596"/>
          </a:xfrm>
        </p:spPr>
        <p:txBody>
          <a:bodyPr>
            <a:normAutofit fontScale="90000"/>
          </a:bodyPr>
          <a:lstStyle/>
          <a:p>
            <a:r>
              <a:rPr lang="en-US" sz="3600" b="1" u="sng">
                <a:latin typeface="+mn-lt"/>
              </a:rPr>
              <a:t>Electrons – Nonequilibrium Properties</a:t>
            </a:r>
            <a:endParaRPr lang="en-US" b="1" u="sng">
              <a:latin typeface="+mn-lt"/>
            </a:endParaRPr>
          </a:p>
        </p:txBody>
      </p:sp>
      <p:sp>
        <p:nvSpPr>
          <p:cNvPr id="4" name="TextBox 3">
            <a:extLst>
              <a:ext uri="{FF2B5EF4-FFF2-40B4-BE49-F238E27FC236}">
                <a16:creationId xmlns:a16="http://schemas.microsoft.com/office/drawing/2014/main" id="{A7C675F6-9770-4C04-AC09-833D90C3E673}"/>
              </a:ext>
            </a:extLst>
          </p:cNvPr>
          <p:cNvSpPr txBox="1"/>
          <p:nvPr/>
        </p:nvSpPr>
        <p:spPr>
          <a:xfrm>
            <a:off x="280611" y="1026215"/>
            <a:ext cx="4820858" cy="553998"/>
          </a:xfrm>
          <a:prstGeom prst="rect">
            <a:avLst/>
          </a:prstGeom>
          <a:noFill/>
        </p:spPr>
        <p:txBody>
          <a:bodyPr wrap="square" rtlCol="0">
            <a:spAutoFit/>
          </a:bodyPr>
          <a:lstStyle/>
          <a:p>
            <a:r>
              <a:rPr lang="en-US" sz="1600" b="1"/>
              <a:t>Conductivity</a:t>
            </a:r>
            <a:endParaRPr lang="en-US" sz="1400" b="1"/>
          </a:p>
          <a:p>
            <a:r>
              <a:rPr lang="en-US" sz="1400"/>
              <a:t>So noting how the distribution function evolves with time,</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6" name="Object 5">
            <a:extLst>
              <a:ext uri="{FF2B5EF4-FFF2-40B4-BE49-F238E27FC236}">
                <a16:creationId xmlns:a16="http://schemas.microsoft.com/office/drawing/2014/main" id="{8071EAF3-9DF7-4CC4-A925-34676509E632}"/>
              </a:ext>
            </a:extLst>
          </p:cNvPr>
          <p:cNvGraphicFramePr>
            <a:graphicFrameLocks noChangeAspect="1"/>
          </p:cNvGraphicFramePr>
          <p:nvPr>
            <p:extLst>
              <p:ext uri="{D42A27DB-BD31-4B8C-83A1-F6EECF244321}">
                <p14:modId xmlns:p14="http://schemas.microsoft.com/office/powerpoint/2010/main" val="2222297160"/>
              </p:ext>
            </p:extLst>
          </p:nvPr>
        </p:nvGraphicFramePr>
        <p:xfrm>
          <a:off x="3479797" y="4793915"/>
          <a:ext cx="2582863" cy="1889125"/>
        </p:xfrm>
        <a:graphic>
          <a:graphicData uri="http://schemas.openxmlformats.org/presentationml/2006/ole">
            <mc:AlternateContent xmlns:mc="http://schemas.openxmlformats.org/markup-compatibility/2006">
              <mc:Choice xmlns:v="urn:schemas-microsoft-com:vml" Requires="v">
                <p:oleObj name="Bitmap Image" r:id="rId2" imgW="2924583" imgH="2057143" progId="Paint.Picture">
                  <p:embed/>
                </p:oleObj>
              </mc:Choice>
              <mc:Fallback>
                <p:oleObj name="Bitmap Image" r:id="rId2" imgW="2924583" imgH="2057143" progId="Paint.Picture">
                  <p:embed/>
                  <p:pic>
                    <p:nvPicPr>
                      <p:cNvPr id="6" name="Object 5">
                        <a:extLst>
                          <a:ext uri="{FF2B5EF4-FFF2-40B4-BE49-F238E27FC236}">
                            <a16:creationId xmlns:a16="http://schemas.microsoft.com/office/drawing/2014/main" id="{8071EAF3-9DF7-4CC4-A925-34676509E63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r="11719" b="8148"/>
                      <a:stretch>
                        <a:fillRect/>
                      </a:stretch>
                    </p:blipFill>
                    <p:spPr bwMode="auto">
                      <a:xfrm>
                        <a:off x="3479797" y="4793915"/>
                        <a:ext cx="2582863" cy="18891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 name="Object 6">
            <a:extLst>
              <a:ext uri="{FF2B5EF4-FFF2-40B4-BE49-F238E27FC236}">
                <a16:creationId xmlns:a16="http://schemas.microsoft.com/office/drawing/2014/main" id="{AE5EBECD-9ADB-4600-AEEC-C9AEEB8AF3E4}"/>
              </a:ext>
            </a:extLst>
          </p:cNvPr>
          <p:cNvGraphicFramePr>
            <a:graphicFrameLocks noChangeAspect="1"/>
          </p:cNvGraphicFramePr>
          <p:nvPr/>
        </p:nvGraphicFramePr>
        <p:xfrm>
          <a:off x="455947" y="1768665"/>
          <a:ext cx="2528887" cy="509587"/>
        </p:xfrm>
        <a:graphic>
          <a:graphicData uri="http://schemas.openxmlformats.org/presentationml/2006/ole">
            <mc:AlternateContent xmlns:mc="http://schemas.openxmlformats.org/markup-compatibility/2006">
              <mc:Choice xmlns:v="urn:schemas-microsoft-com:vml" Requires="v">
                <p:oleObj name="Equation" r:id="rId4" imgW="1968480" imgH="393480" progId="Equation.DSMT4">
                  <p:embed/>
                </p:oleObj>
              </mc:Choice>
              <mc:Fallback>
                <p:oleObj name="Equation" r:id="rId4" imgW="1968480" imgH="393480" progId="Equation.DSMT4">
                  <p:embed/>
                  <p:pic>
                    <p:nvPicPr>
                      <p:cNvPr id="7" name="Object 6">
                        <a:extLst>
                          <a:ext uri="{FF2B5EF4-FFF2-40B4-BE49-F238E27FC236}">
                            <a16:creationId xmlns:a16="http://schemas.microsoft.com/office/drawing/2014/main" id="{AE5EBECD-9ADB-4600-AEEC-C9AEEB8AF3E4}"/>
                          </a:ext>
                        </a:extLst>
                      </p:cNvPr>
                      <p:cNvPicPr>
                        <a:picLocks noChangeAspect="1" noChangeArrowheads="1"/>
                      </p:cNvPicPr>
                      <p:nvPr/>
                    </p:nvPicPr>
                    <p:blipFill>
                      <a:blip r:embed="rId5"/>
                      <a:srcRect/>
                      <a:stretch>
                        <a:fillRect/>
                      </a:stretch>
                    </p:blipFill>
                    <p:spPr bwMode="auto">
                      <a:xfrm>
                        <a:off x="455947" y="1768665"/>
                        <a:ext cx="2528887" cy="509587"/>
                      </a:xfrm>
                      <a:prstGeom prst="rect">
                        <a:avLst/>
                      </a:prstGeom>
                      <a:noFill/>
                    </p:spPr>
                  </p:pic>
                </p:oleObj>
              </mc:Fallback>
            </mc:AlternateContent>
          </a:graphicData>
        </a:graphic>
      </p:graphicFrame>
      <p:sp>
        <p:nvSpPr>
          <p:cNvPr id="10" name="Freeform: Shape 9">
            <a:extLst>
              <a:ext uri="{FF2B5EF4-FFF2-40B4-BE49-F238E27FC236}">
                <a16:creationId xmlns:a16="http://schemas.microsoft.com/office/drawing/2014/main" id="{D8F17D4C-C505-43A5-87BD-61AAEC674D88}"/>
              </a:ext>
            </a:extLst>
          </p:cNvPr>
          <p:cNvSpPr/>
          <p:nvPr/>
        </p:nvSpPr>
        <p:spPr>
          <a:xfrm flipH="1">
            <a:off x="794150" y="2337462"/>
            <a:ext cx="226243" cy="307778"/>
          </a:xfrm>
          <a:custGeom>
            <a:avLst/>
            <a:gdLst>
              <a:gd name="connsiteX0" fmla="*/ 0 w 65988"/>
              <a:gd name="connsiteY0" fmla="*/ 0 h 688157"/>
              <a:gd name="connsiteX1" fmla="*/ 9427 w 65988"/>
              <a:gd name="connsiteY1" fmla="*/ 216817 h 688157"/>
              <a:gd name="connsiteX2" fmla="*/ 18854 w 65988"/>
              <a:gd name="connsiteY2" fmla="*/ 311085 h 688157"/>
              <a:gd name="connsiteX3" fmla="*/ 37707 w 65988"/>
              <a:gd name="connsiteY3" fmla="*/ 509048 h 688157"/>
              <a:gd name="connsiteX4" fmla="*/ 47134 w 65988"/>
              <a:gd name="connsiteY4" fmla="*/ 584462 h 688157"/>
              <a:gd name="connsiteX5" fmla="*/ 65988 w 65988"/>
              <a:gd name="connsiteY5" fmla="*/ 688157 h 688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988" h="688157">
                <a:moveTo>
                  <a:pt x="0" y="0"/>
                </a:moveTo>
                <a:cubicBezTo>
                  <a:pt x="3142" y="72272"/>
                  <a:pt x="5051" y="144609"/>
                  <a:pt x="9427" y="216817"/>
                </a:cubicBezTo>
                <a:cubicBezTo>
                  <a:pt x="11337" y="248339"/>
                  <a:pt x="15812" y="279652"/>
                  <a:pt x="18854" y="311085"/>
                </a:cubicBezTo>
                <a:cubicBezTo>
                  <a:pt x="25239" y="377063"/>
                  <a:pt x="29485" y="443274"/>
                  <a:pt x="37707" y="509048"/>
                </a:cubicBezTo>
                <a:cubicBezTo>
                  <a:pt x="40849" y="534186"/>
                  <a:pt x="44174" y="559302"/>
                  <a:pt x="47134" y="584462"/>
                </a:cubicBezTo>
                <a:cubicBezTo>
                  <a:pt x="58122" y="677856"/>
                  <a:pt x="43642" y="643465"/>
                  <a:pt x="65988" y="688157"/>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Shape 10">
            <a:extLst>
              <a:ext uri="{FF2B5EF4-FFF2-40B4-BE49-F238E27FC236}">
                <a16:creationId xmlns:a16="http://schemas.microsoft.com/office/drawing/2014/main" id="{E24649FA-454B-4D60-B64C-4F4749646890}"/>
              </a:ext>
            </a:extLst>
          </p:cNvPr>
          <p:cNvSpPr/>
          <p:nvPr/>
        </p:nvSpPr>
        <p:spPr>
          <a:xfrm>
            <a:off x="2032010" y="2347121"/>
            <a:ext cx="405353" cy="345486"/>
          </a:xfrm>
          <a:custGeom>
            <a:avLst/>
            <a:gdLst>
              <a:gd name="connsiteX0" fmla="*/ 0 w 603316"/>
              <a:gd name="connsiteY0" fmla="*/ 0 h 613290"/>
              <a:gd name="connsiteX1" fmla="*/ 9427 w 603316"/>
              <a:gd name="connsiteY1" fmla="*/ 56561 h 613290"/>
              <a:gd name="connsiteX2" fmla="*/ 28281 w 603316"/>
              <a:gd name="connsiteY2" fmla="*/ 84841 h 613290"/>
              <a:gd name="connsiteX3" fmla="*/ 47134 w 603316"/>
              <a:gd name="connsiteY3" fmla="*/ 122548 h 613290"/>
              <a:gd name="connsiteX4" fmla="*/ 150829 w 603316"/>
              <a:gd name="connsiteY4" fmla="*/ 216817 h 613290"/>
              <a:gd name="connsiteX5" fmla="*/ 179110 w 603316"/>
              <a:gd name="connsiteY5" fmla="*/ 235670 h 613290"/>
              <a:gd name="connsiteX6" fmla="*/ 245097 w 603316"/>
              <a:gd name="connsiteY6" fmla="*/ 273377 h 613290"/>
              <a:gd name="connsiteX7" fmla="*/ 273378 w 603316"/>
              <a:gd name="connsiteY7" fmla="*/ 301658 h 613290"/>
              <a:gd name="connsiteX8" fmla="*/ 329939 w 603316"/>
              <a:gd name="connsiteY8" fmla="*/ 339365 h 613290"/>
              <a:gd name="connsiteX9" fmla="*/ 386499 w 603316"/>
              <a:gd name="connsiteY9" fmla="*/ 377072 h 613290"/>
              <a:gd name="connsiteX10" fmla="*/ 452487 w 603316"/>
              <a:gd name="connsiteY10" fmla="*/ 433633 h 613290"/>
              <a:gd name="connsiteX11" fmla="*/ 471341 w 603316"/>
              <a:gd name="connsiteY11" fmla="*/ 461913 h 613290"/>
              <a:gd name="connsiteX12" fmla="*/ 490194 w 603316"/>
              <a:gd name="connsiteY12" fmla="*/ 518474 h 613290"/>
              <a:gd name="connsiteX13" fmla="*/ 499621 w 603316"/>
              <a:gd name="connsiteY13" fmla="*/ 546755 h 613290"/>
              <a:gd name="connsiteX14" fmla="*/ 584462 w 603316"/>
              <a:gd name="connsiteY14" fmla="*/ 612742 h 613290"/>
              <a:gd name="connsiteX15" fmla="*/ 603316 w 603316"/>
              <a:gd name="connsiteY15" fmla="*/ 612742 h 613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03316" h="613290">
                <a:moveTo>
                  <a:pt x="0" y="0"/>
                </a:moveTo>
                <a:cubicBezTo>
                  <a:pt x="3142" y="18854"/>
                  <a:pt x="3383" y="38428"/>
                  <a:pt x="9427" y="56561"/>
                </a:cubicBezTo>
                <a:cubicBezTo>
                  <a:pt x="13010" y="67309"/>
                  <a:pt x="22660" y="75004"/>
                  <a:pt x="28281" y="84841"/>
                </a:cubicBezTo>
                <a:cubicBezTo>
                  <a:pt x="35253" y="97042"/>
                  <a:pt x="38235" y="111672"/>
                  <a:pt x="47134" y="122548"/>
                </a:cubicBezTo>
                <a:cubicBezTo>
                  <a:pt x="81782" y="164896"/>
                  <a:pt x="109677" y="187423"/>
                  <a:pt x="150829" y="216817"/>
                </a:cubicBezTo>
                <a:cubicBezTo>
                  <a:pt x="160048" y="223402"/>
                  <a:pt x="170406" y="228417"/>
                  <a:pt x="179110" y="235670"/>
                </a:cubicBezTo>
                <a:cubicBezTo>
                  <a:pt x="227251" y="275787"/>
                  <a:pt x="184058" y="258119"/>
                  <a:pt x="245097" y="273377"/>
                </a:cubicBezTo>
                <a:cubicBezTo>
                  <a:pt x="254524" y="282804"/>
                  <a:pt x="262855" y="293473"/>
                  <a:pt x="273378" y="301658"/>
                </a:cubicBezTo>
                <a:cubicBezTo>
                  <a:pt x="291264" y="315569"/>
                  <a:pt x="313917" y="323343"/>
                  <a:pt x="329939" y="339365"/>
                </a:cubicBezTo>
                <a:cubicBezTo>
                  <a:pt x="365245" y="374671"/>
                  <a:pt x="345572" y="363429"/>
                  <a:pt x="386499" y="377072"/>
                </a:cubicBezTo>
                <a:cubicBezTo>
                  <a:pt x="414241" y="397878"/>
                  <a:pt x="430603" y="407372"/>
                  <a:pt x="452487" y="433633"/>
                </a:cubicBezTo>
                <a:cubicBezTo>
                  <a:pt x="459740" y="442337"/>
                  <a:pt x="465056" y="452486"/>
                  <a:pt x="471341" y="461913"/>
                </a:cubicBezTo>
                <a:lnTo>
                  <a:pt x="490194" y="518474"/>
                </a:lnTo>
                <a:cubicBezTo>
                  <a:pt x="493336" y="527901"/>
                  <a:pt x="492594" y="539729"/>
                  <a:pt x="499621" y="546755"/>
                </a:cubicBezTo>
                <a:cubicBezTo>
                  <a:pt x="539247" y="586380"/>
                  <a:pt x="539817" y="603813"/>
                  <a:pt x="584462" y="612742"/>
                </a:cubicBezTo>
                <a:cubicBezTo>
                  <a:pt x="590625" y="613975"/>
                  <a:pt x="597031" y="612742"/>
                  <a:pt x="603316" y="612742"/>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5" name="Object 14">
            <a:extLst>
              <a:ext uri="{FF2B5EF4-FFF2-40B4-BE49-F238E27FC236}">
                <a16:creationId xmlns:a16="http://schemas.microsoft.com/office/drawing/2014/main" id="{49451E10-A40D-4D0C-BFBD-24A461C171A7}"/>
              </a:ext>
            </a:extLst>
          </p:cNvPr>
          <p:cNvGraphicFramePr>
            <a:graphicFrameLocks noChangeAspect="1"/>
          </p:cNvGraphicFramePr>
          <p:nvPr>
            <p:extLst>
              <p:ext uri="{D42A27DB-BD31-4B8C-83A1-F6EECF244321}">
                <p14:modId xmlns:p14="http://schemas.microsoft.com/office/powerpoint/2010/main" val="2595528902"/>
              </p:ext>
            </p:extLst>
          </p:nvPr>
        </p:nvGraphicFramePr>
        <p:xfrm>
          <a:off x="2643184" y="2522779"/>
          <a:ext cx="1673225" cy="298450"/>
        </p:xfrm>
        <a:graphic>
          <a:graphicData uri="http://schemas.openxmlformats.org/presentationml/2006/ole">
            <mc:AlternateContent xmlns:mc="http://schemas.openxmlformats.org/markup-compatibility/2006">
              <mc:Choice xmlns:v="urn:schemas-microsoft-com:vml" Requires="v">
                <p:oleObj name="Equation" r:id="rId6" imgW="1409400" imgH="253800" progId="Equation.DSMT4">
                  <p:embed/>
                </p:oleObj>
              </mc:Choice>
              <mc:Fallback>
                <p:oleObj name="Equation" r:id="rId6" imgW="1409400" imgH="253800" progId="Equation.DSMT4">
                  <p:embed/>
                  <p:pic>
                    <p:nvPicPr>
                      <p:cNvPr id="15" name="Object 14">
                        <a:extLst>
                          <a:ext uri="{FF2B5EF4-FFF2-40B4-BE49-F238E27FC236}">
                            <a16:creationId xmlns:a16="http://schemas.microsoft.com/office/drawing/2014/main" id="{49451E10-A40D-4D0C-BFBD-24A461C171A7}"/>
                          </a:ext>
                        </a:extLst>
                      </p:cNvPr>
                      <p:cNvPicPr>
                        <a:picLocks noChangeAspect="1" noChangeArrowheads="1"/>
                      </p:cNvPicPr>
                      <p:nvPr/>
                    </p:nvPicPr>
                    <p:blipFill>
                      <a:blip r:embed="rId7"/>
                      <a:srcRect/>
                      <a:stretch>
                        <a:fillRect/>
                      </a:stretch>
                    </p:blipFill>
                    <p:spPr bwMode="auto">
                      <a:xfrm>
                        <a:off x="2643184" y="2522779"/>
                        <a:ext cx="1673225" cy="298450"/>
                      </a:xfrm>
                      <a:prstGeom prst="rect">
                        <a:avLst/>
                      </a:prstGeom>
                      <a:solidFill>
                        <a:srgbClr val="CCFFCC"/>
                      </a:solidFill>
                    </p:spPr>
                  </p:pic>
                </p:oleObj>
              </mc:Fallback>
            </mc:AlternateContent>
          </a:graphicData>
        </a:graphic>
      </p:graphicFrame>
      <p:graphicFrame>
        <p:nvGraphicFramePr>
          <p:cNvPr id="17" name="Object 16">
            <a:extLst>
              <a:ext uri="{FF2B5EF4-FFF2-40B4-BE49-F238E27FC236}">
                <a16:creationId xmlns:a16="http://schemas.microsoft.com/office/drawing/2014/main" id="{927BBABA-A7F5-449D-898E-F7C2C01EBE82}"/>
              </a:ext>
            </a:extLst>
          </p:cNvPr>
          <p:cNvGraphicFramePr>
            <a:graphicFrameLocks noChangeAspect="1"/>
          </p:cNvGraphicFramePr>
          <p:nvPr>
            <p:extLst>
              <p:ext uri="{D42A27DB-BD31-4B8C-83A1-F6EECF244321}">
                <p14:modId xmlns:p14="http://schemas.microsoft.com/office/powerpoint/2010/main" val="2057070566"/>
              </p:ext>
            </p:extLst>
          </p:nvPr>
        </p:nvGraphicFramePr>
        <p:xfrm>
          <a:off x="572150" y="2787742"/>
          <a:ext cx="474982" cy="231186"/>
        </p:xfrm>
        <a:graphic>
          <a:graphicData uri="http://schemas.openxmlformats.org/presentationml/2006/ole">
            <mc:AlternateContent xmlns:mc="http://schemas.openxmlformats.org/markup-compatibility/2006">
              <mc:Choice xmlns:v="urn:schemas-microsoft-com:vml" Requires="v">
                <p:oleObj name="Equation" r:id="rId8" imgW="355320" imgH="177480" progId="Equation.DSMT4">
                  <p:embed/>
                </p:oleObj>
              </mc:Choice>
              <mc:Fallback>
                <p:oleObj name="Equation" r:id="rId8" imgW="355320" imgH="177480" progId="Equation.DSMT4">
                  <p:embed/>
                  <p:pic>
                    <p:nvPicPr>
                      <p:cNvPr id="17" name="Object 16">
                        <a:extLst>
                          <a:ext uri="{FF2B5EF4-FFF2-40B4-BE49-F238E27FC236}">
                            <a16:creationId xmlns:a16="http://schemas.microsoft.com/office/drawing/2014/main" id="{927BBABA-A7F5-449D-898E-F7C2C01EBE82}"/>
                          </a:ext>
                        </a:extLst>
                      </p:cNvPr>
                      <p:cNvPicPr>
                        <a:picLocks noChangeAspect="1" noChangeArrowheads="1"/>
                      </p:cNvPicPr>
                      <p:nvPr/>
                    </p:nvPicPr>
                    <p:blipFill>
                      <a:blip r:embed="rId9"/>
                      <a:srcRect/>
                      <a:stretch>
                        <a:fillRect/>
                      </a:stretch>
                    </p:blipFill>
                    <p:spPr bwMode="auto">
                      <a:xfrm>
                        <a:off x="572150" y="2787742"/>
                        <a:ext cx="474982" cy="231186"/>
                      </a:xfrm>
                      <a:prstGeom prst="rect">
                        <a:avLst/>
                      </a:prstGeom>
                      <a:solidFill>
                        <a:srgbClr val="CCFFCC"/>
                      </a:solidFill>
                    </p:spPr>
                  </p:pic>
                </p:oleObj>
              </mc:Fallback>
            </mc:AlternateContent>
          </a:graphicData>
        </a:graphic>
      </p:graphicFrame>
      <p:sp>
        <p:nvSpPr>
          <p:cNvPr id="25" name="TextBox 24">
            <a:extLst>
              <a:ext uri="{FF2B5EF4-FFF2-40B4-BE49-F238E27FC236}">
                <a16:creationId xmlns:a16="http://schemas.microsoft.com/office/drawing/2014/main" id="{AD0C9EDD-A787-4B44-A0E6-56CFABE3D8D7}"/>
              </a:ext>
            </a:extLst>
          </p:cNvPr>
          <p:cNvSpPr txBox="1"/>
          <p:nvPr/>
        </p:nvSpPr>
        <p:spPr>
          <a:xfrm>
            <a:off x="290172" y="4311811"/>
            <a:ext cx="3047050" cy="523220"/>
          </a:xfrm>
          <a:prstGeom prst="rect">
            <a:avLst/>
          </a:prstGeom>
          <a:noFill/>
        </p:spPr>
        <p:txBody>
          <a:bodyPr wrap="square" rtlCol="0">
            <a:spAutoFit/>
          </a:bodyPr>
          <a:lstStyle/>
          <a:p>
            <a:r>
              <a:rPr lang="en-US" sz="1400"/>
              <a:t>supposing we do have a half-full band, we could get some current.  </a:t>
            </a:r>
          </a:p>
        </p:txBody>
      </p:sp>
      <p:sp>
        <p:nvSpPr>
          <p:cNvPr id="18" name="TextBox 17">
            <a:extLst>
              <a:ext uri="{FF2B5EF4-FFF2-40B4-BE49-F238E27FC236}">
                <a16:creationId xmlns:a16="http://schemas.microsoft.com/office/drawing/2014/main" id="{6E731544-D4BA-4C56-AA8E-4A66FE24FA10}"/>
              </a:ext>
            </a:extLst>
          </p:cNvPr>
          <p:cNvSpPr txBox="1"/>
          <p:nvPr/>
        </p:nvSpPr>
        <p:spPr>
          <a:xfrm>
            <a:off x="290173" y="4993404"/>
            <a:ext cx="3189624" cy="1600438"/>
          </a:xfrm>
          <a:prstGeom prst="rect">
            <a:avLst/>
          </a:prstGeom>
          <a:noFill/>
        </p:spPr>
        <p:txBody>
          <a:bodyPr wrap="square" rtlCol="0">
            <a:spAutoFit/>
          </a:bodyPr>
          <a:lstStyle/>
          <a:p>
            <a:r>
              <a:rPr lang="en-US" sz="1400"/>
              <a:t>If the electric field is parallel to a k-vector, then it will drive the particles along the band.  Given that v is just the slope of the band, it will always be finite, and sometimes positive/sometimes negative …. and ultimately periodic in fact.</a:t>
            </a:r>
          </a:p>
        </p:txBody>
      </p:sp>
      <p:sp>
        <p:nvSpPr>
          <p:cNvPr id="3" name="TextBox 2">
            <a:extLst>
              <a:ext uri="{FF2B5EF4-FFF2-40B4-BE49-F238E27FC236}">
                <a16:creationId xmlns:a16="http://schemas.microsoft.com/office/drawing/2014/main" id="{64E0C4D0-A50B-5885-A1FC-FBCE7A1181FF}"/>
              </a:ext>
            </a:extLst>
          </p:cNvPr>
          <p:cNvSpPr txBox="1"/>
          <p:nvPr/>
        </p:nvSpPr>
        <p:spPr>
          <a:xfrm>
            <a:off x="280611" y="3196274"/>
            <a:ext cx="11578597" cy="954107"/>
          </a:xfrm>
          <a:prstGeom prst="rect">
            <a:avLst/>
          </a:prstGeom>
          <a:noFill/>
        </p:spPr>
        <p:txBody>
          <a:bodyPr wrap="square" rtlCol="0">
            <a:spAutoFit/>
          </a:bodyPr>
          <a:lstStyle/>
          <a:p>
            <a:r>
              <a:rPr lang="en-US" sz="1400"/>
              <a:t>If band is full then we’d get no current.  And note that if we had an even number of electrons per unit cell, and large band gaps so there was no overlap, then we’d have full bands.  But if odd number of electrons and no band gap, we’d have one half-full band, so that only substances with odd numbers of electrons would be conductors.   But as it is, we usually do have a quite a bit of band overlap and this ‘rule’ doesn’t really operate in reality.  Though we can certainly say that only substances with an even number of electrons per unit cell will be insulators.  </a:t>
            </a:r>
          </a:p>
        </p:txBody>
      </p:sp>
      <p:pic>
        <p:nvPicPr>
          <p:cNvPr id="5" name="Picture 4" descr="Shape&#10;&#10;Description automatically generated with low confidence">
            <a:extLst>
              <a:ext uri="{FF2B5EF4-FFF2-40B4-BE49-F238E27FC236}">
                <a16:creationId xmlns:a16="http://schemas.microsoft.com/office/drawing/2014/main" id="{DE7890BF-9EC2-5C8A-DFD0-702734A16DA6}"/>
              </a:ext>
            </a:extLst>
          </p:cNvPr>
          <p:cNvPicPr>
            <a:picLocks noChangeAspect="1"/>
          </p:cNvPicPr>
          <p:nvPr/>
        </p:nvPicPr>
        <p:blipFill>
          <a:blip r:embed="rId10"/>
          <a:stretch>
            <a:fillRect/>
          </a:stretch>
        </p:blipFill>
        <p:spPr>
          <a:xfrm>
            <a:off x="8246203" y="4839401"/>
            <a:ext cx="2566670" cy="1750695"/>
          </a:xfrm>
          <a:prstGeom prst="rect">
            <a:avLst/>
          </a:prstGeom>
        </p:spPr>
      </p:pic>
      <p:sp>
        <p:nvSpPr>
          <p:cNvPr id="9" name="TextBox 8">
            <a:extLst>
              <a:ext uri="{FF2B5EF4-FFF2-40B4-BE49-F238E27FC236}">
                <a16:creationId xmlns:a16="http://schemas.microsoft.com/office/drawing/2014/main" id="{0B23D269-6D34-4EAF-906B-D27DC41C6AEF}"/>
              </a:ext>
            </a:extLst>
          </p:cNvPr>
          <p:cNvSpPr txBox="1"/>
          <p:nvPr/>
        </p:nvSpPr>
        <p:spPr>
          <a:xfrm>
            <a:off x="7697757" y="4262433"/>
            <a:ext cx="4422708" cy="523220"/>
          </a:xfrm>
          <a:prstGeom prst="rect">
            <a:avLst/>
          </a:prstGeom>
          <a:noFill/>
        </p:spPr>
        <p:txBody>
          <a:bodyPr wrap="square" rtlCol="0">
            <a:spAutoFit/>
          </a:bodyPr>
          <a:lstStyle/>
          <a:p>
            <a:r>
              <a:rPr lang="en-US" sz="1400"/>
              <a:t>this is how an electric field would drive electrons in given direction.  Note Umklapp scattering at Bragg planes.</a:t>
            </a:r>
          </a:p>
        </p:txBody>
      </p:sp>
      <p:graphicFrame>
        <p:nvGraphicFramePr>
          <p:cNvPr id="12" name="Object 11">
            <a:extLst>
              <a:ext uri="{FF2B5EF4-FFF2-40B4-BE49-F238E27FC236}">
                <a16:creationId xmlns:a16="http://schemas.microsoft.com/office/drawing/2014/main" id="{98DD71F7-DF9B-E476-827E-BD5A2839D17D}"/>
              </a:ext>
            </a:extLst>
          </p:cNvPr>
          <p:cNvGraphicFramePr>
            <a:graphicFrameLocks noChangeAspect="1"/>
          </p:cNvGraphicFramePr>
          <p:nvPr>
            <p:extLst>
              <p:ext uri="{D42A27DB-BD31-4B8C-83A1-F6EECF244321}">
                <p14:modId xmlns:p14="http://schemas.microsoft.com/office/powerpoint/2010/main" val="4240364462"/>
              </p:ext>
            </p:extLst>
          </p:nvPr>
        </p:nvGraphicFramePr>
        <p:xfrm>
          <a:off x="1252953" y="2664188"/>
          <a:ext cx="849313" cy="506412"/>
        </p:xfrm>
        <a:graphic>
          <a:graphicData uri="http://schemas.openxmlformats.org/presentationml/2006/ole">
            <mc:AlternateContent xmlns:mc="http://schemas.openxmlformats.org/markup-compatibility/2006">
              <mc:Choice xmlns:v="urn:schemas-microsoft-com:vml" Requires="v">
                <p:oleObj name="Equation" r:id="rId11" imgW="660240" imgH="393480" progId="Equation.DSMT4">
                  <p:embed/>
                </p:oleObj>
              </mc:Choice>
              <mc:Fallback>
                <p:oleObj name="Equation" r:id="rId11" imgW="660240" imgH="393480" progId="Equation.DSMT4">
                  <p:embed/>
                  <p:pic>
                    <p:nvPicPr>
                      <p:cNvPr id="0" name=""/>
                      <p:cNvPicPr/>
                      <p:nvPr/>
                    </p:nvPicPr>
                    <p:blipFill>
                      <a:blip r:embed="rId12"/>
                      <a:stretch>
                        <a:fillRect/>
                      </a:stretch>
                    </p:blipFill>
                    <p:spPr>
                      <a:xfrm>
                        <a:off x="1252953" y="2664188"/>
                        <a:ext cx="849313" cy="506412"/>
                      </a:xfrm>
                      <a:prstGeom prst="rect">
                        <a:avLst/>
                      </a:prstGeom>
                    </p:spPr>
                  </p:pic>
                </p:oleObj>
              </mc:Fallback>
            </mc:AlternateContent>
          </a:graphicData>
        </a:graphic>
      </p:graphicFrame>
    </p:spTree>
    <p:extLst>
      <p:ext uri="{BB962C8B-B14F-4D97-AF65-F5344CB8AC3E}">
        <p14:creationId xmlns:p14="http://schemas.microsoft.com/office/powerpoint/2010/main" val="245563956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2502478" y="174597"/>
            <a:ext cx="6933753" cy="621596"/>
          </a:xfrm>
        </p:spPr>
        <p:txBody>
          <a:bodyPr>
            <a:normAutofit fontScale="90000"/>
          </a:bodyPr>
          <a:lstStyle/>
          <a:p>
            <a:r>
              <a:rPr lang="en-US" sz="3600" b="1" u="sng">
                <a:latin typeface="+mn-lt"/>
              </a:rPr>
              <a:t>Electrons – Nonequilibrium Properties</a:t>
            </a:r>
            <a:endParaRPr lang="en-US" b="1" u="sng">
              <a:latin typeface="+mn-lt"/>
            </a:endParaRPr>
          </a:p>
        </p:txBody>
      </p:sp>
      <p:sp>
        <p:nvSpPr>
          <p:cNvPr id="4" name="TextBox 3">
            <a:extLst>
              <a:ext uri="{FF2B5EF4-FFF2-40B4-BE49-F238E27FC236}">
                <a16:creationId xmlns:a16="http://schemas.microsoft.com/office/drawing/2014/main" id="{A7C675F6-9770-4C04-AC09-833D90C3E673}"/>
              </a:ext>
            </a:extLst>
          </p:cNvPr>
          <p:cNvSpPr txBox="1"/>
          <p:nvPr/>
        </p:nvSpPr>
        <p:spPr>
          <a:xfrm>
            <a:off x="280611" y="1026215"/>
            <a:ext cx="4820858" cy="553998"/>
          </a:xfrm>
          <a:prstGeom prst="rect">
            <a:avLst/>
          </a:prstGeom>
          <a:noFill/>
        </p:spPr>
        <p:txBody>
          <a:bodyPr wrap="square" rtlCol="0">
            <a:spAutoFit/>
          </a:bodyPr>
          <a:lstStyle/>
          <a:p>
            <a:r>
              <a:rPr lang="en-US" sz="1600" b="1"/>
              <a:t>Conductivity</a:t>
            </a:r>
            <a:endParaRPr lang="en-US" sz="1400" b="1"/>
          </a:p>
          <a:p>
            <a:r>
              <a:rPr lang="en-US" sz="1400"/>
              <a:t>So noting how the distribution function evolves with time,</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7" name="Object 6">
            <a:extLst>
              <a:ext uri="{FF2B5EF4-FFF2-40B4-BE49-F238E27FC236}">
                <a16:creationId xmlns:a16="http://schemas.microsoft.com/office/drawing/2014/main" id="{AE5EBECD-9ADB-4600-AEEC-C9AEEB8AF3E4}"/>
              </a:ext>
            </a:extLst>
          </p:cNvPr>
          <p:cNvGraphicFramePr>
            <a:graphicFrameLocks noChangeAspect="1"/>
          </p:cNvGraphicFramePr>
          <p:nvPr>
            <p:extLst>
              <p:ext uri="{D42A27DB-BD31-4B8C-83A1-F6EECF244321}">
                <p14:modId xmlns:p14="http://schemas.microsoft.com/office/powerpoint/2010/main" val="231216672"/>
              </p:ext>
            </p:extLst>
          </p:nvPr>
        </p:nvGraphicFramePr>
        <p:xfrm>
          <a:off x="455947" y="1768665"/>
          <a:ext cx="2528887" cy="509587"/>
        </p:xfrm>
        <a:graphic>
          <a:graphicData uri="http://schemas.openxmlformats.org/presentationml/2006/ole">
            <mc:AlternateContent xmlns:mc="http://schemas.openxmlformats.org/markup-compatibility/2006">
              <mc:Choice xmlns:v="urn:schemas-microsoft-com:vml" Requires="v">
                <p:oleObj name="Equation" r:id="rId2" imgW="1968480" imgH="393480" progId="Equation.DSMT4">
                  <p:embed/>
                </p:oleObj>
              </mc:Choice>
              <mc:Fallback>
                <p:oleObj name="Equation" r:id="rId2" imgW="1968480" imgH="393480" progId="Equation.DSMT4">
                  <p:embed/>
                  <p:pic>
                    <p:nvPicPr>
                      <p:cNvPr id="7" name="Object 6">
                        <a:extLst>
                          <a:ext uri="{FF2B5EF4-FFF2-40B4-BE49-F238E27FC236}">
                            <a16:creationId xmlns:a16="http://schemas.microsoft.com/office/drawing/2014/main" id="{AE5EBECD-9ADB-4600-AEEC-C9AEEB8AF3E4}"/>
                          </a:ext>
                        </a:extLst>
                      </p:cNvPr>
                      <p:cNvPicPr>
                        <a:picLocks noChangeAspect="1" noChangeArrowheads="1"/>
                      </p:cNvPicPr>
                      <p:nvPr/>
                    </p:nvPicPr>
                    <p:blipFill>
                      <a:blip r:embed="rId3"/>
                      <a:srcRect/>
                      <a:stretch>
                        <a:fillRect/>
                      </a:stretch>
                    </p:blipFill>
                    <p:spPr bwMode="auto">
                      <a:xfrm>
                        <a:off x="455947" y="1768665"/>
                        <a:ext cx="2528887" cy="509587"/>
                      </a:xfrm>
                      <a:prstGeom prst="rect">
                        <a:avLst/>
                      </a:prstGeom>
                      <a:noFill/>
                    </p:spPr>
                  </p:pic>
                </p:oleObj>
              </mc:Fallback>
            </mc:AlternateContent>
          </a:graphicData>
        </a:graphic>
      </p:graphicFrame>
      <p:sp>
        <p:nvSpPr>
          <p:cNvPr id="10" name="Freeform: Shape 9">
            <a:extLst>
              <a:ext uri="{FF2B5EF4-FFF2-40B4-BE49-F238E27FC236}">
                <a16:creationId xmlns:a16="http://schemas.microsoft.com/office/drawing/2014/main" id="{D8F17D4C-C505-43A5-87BD-61AAEC674D88}"/>
              </a:ext>
            </a:extLst>
          </p:cNvPr>
          <p:cNvSpPr/>
          <p:nvPr/>
        </p:nvSpPr>
        <p:spPr>
          <a:xfrm flipH="1">
            <a:off x="584462" y="2394409"/>
            <a:ext cx="226243" cy="307778"/>
          </a:xfrm>
          <a:custGeom>
            <a:avLst/>
            <a:gdLst>
              <a:gd name="connsiteX0" fmla="*/ 0 w 65988"/>
              <a:gd name="connsiteY0" fmla="*/ 0 h 688157"/>
              <a:gd name="connsiteX1" fmla="*/ 9427 w 65988"/>
              <a:gd name="connsiteY1" fmla="*/ 216817 h 688157"/>
              <a:gd name="connsiteX2" fmla="*/ 18854 w 65988"/>
              <a:gd name="connsiteY2" fmla="*/ 311085 h 688157"/>
              <a:gd name="connsiteX3" fmla="*/ 37707 w 65988"/>
              <a:gd name="connsiteY3" fmla="*/ 509048 h 688157"/>
              <a:gd name="connsiteX4" fmla="*/ 47134 w 65988"/>
              <a:gd name="connsiteY4" fmla="*/ 584462 h 688157"/>
              <a:gd name="connsiteX5" fmla="*/ 65988 w 65988"/>
              <a:gd name="connsiteY5" fmla="*/ 688157 h 688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988" h="688157">
                <a:moveTo>
                  <a:pt x="0" y="0"/>
                </a:moveTo>
                <a:cubicBezTo>
                  <a:pt x="3142" y="72272"/>
                  <a:pt x="5051" y="144609"/>
                  <a:pt x="9427" y="216817"/>
                </a:cubicBezTo>
                <a:cubicBezTo>
                  <a:pt x="11337" y="248339"/>
                  <a:pt x="15812" y="279652"/>
                  <a:pt x="18854" y="311085"/>
                </a:cubicBezTo>
                <a:cubicBezTo>
                  <a:pt x="25239" y="377063"/>
                  <a:pt x="29485" y="443274"/>
                  <a:pt x="37707" y="509048"/>
                </a:cubicBezTo>
                <a:cubicBezTo>
                  <a:pt x="40849" y="534186"/>
                  <a:pt x="44174" y="559302"/>
                  <a:pt x="47134" y="584462"/>
                </a:cubicBezTo>
                <a:cubicBezTo>
                  <a:pt x="58122" y="677856"/>
                  <a:pt x="43642" y="643465"/>
                  <a:pt x="65988" y="688157"/>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Shape 10">
            <a:extLst>
              <a:ext uri="{FF2B5EF4-FFF2-40B4-BE49-F238E27FC236}">
                <a16:creationId xmlns:a16="http://schemas.microsoft.com/office/drawing/2014/main" id="{E24649FA-454B-4D60-B64C-4F4749646890}"/>
              </a:ext>
            </a:extLst>
          </p:cNvPr>
          <p:cNvSpPr/>
          <p:nvPr/>
        </p:nvSpPr>
        <p:spPr>
          <a:xfrm>
            <a:off x="1517715" y="2356701"/>
            <a:ext cx="405353" cy="345486"/>
          </a:xfrm>
          <a:custGeom>
            <a:avLst/>
            <a:gdLst>
              <a:gd name="connsiteX0" fmla="*/ 0 w 603316"/>
              <a:gd name="connsiteY0" fmla="*/ 0 h 613290"/>
              <a:gd name="connsiteX1" fmla="*/ 9427 w 603316"/>
              <a:gd name="connsiteY1" fmla="*/ 56561 h 613290"/>
              <a:gd name="connsiteX2" fmla="*/ 28281 w 603316"/>
              <a:gd name="connsiteY2" fmla="*/ 84841 h 613290"/>
              <a:gd name="connsiteX3" fmla="*/ 47134 w 603316"/>
              <a:gd name="connsiteY3" fmla="*/ 122548 h 613290"/>
              <a:gd name="connsiteX4" fmla="*/ 150829 w 603316"/>
              <a:gd name="connsiteY4" fmla="*/ 216817 h 613290"/>
              <a:gd name="connsiteX5" fmla="*/ 179110 w 603316"/>
              <a:gd name="connsiteY5" fmla="*/ 235670 h 613290"/>
              <a:gd name="connsiteX6" fmla="*/ 245097 w 603316"/>
              <a:gd name="connsiteY6" fmla="*/ 273377 h 613290"/>
              <a:gd name="connsiteX7" fmla="*/ 273378 w 603316"/>
              <a:gd name="connsiteY7" fmla="*/ 301658 h 613290"/>
              <a:gd name="connsiteX8" fmla="*/ 329939 w 603316"/>
              <a:gd name="connsiteY8" fmla="*/ 339365 h 613290"/>
              <a:gd name="connsiteX9" fmla="*/ 386499 w 603316"/>
              <a:gd name="connsiteY9" fmla="*/ 377072 h 613290"/>
              <a:gd name="connsiteX10" fmla="*/ 452487 w 603316"/>
              <a:gd name="connsiteY10" fmla="*/ 433633 h 613290"/>
              <a:gd name="connsiteX11" fmla="*/ 471341 w 603316"/>
              <a:gd name="connsiteY11" fmla="*/ 461913 h 613290"/>
              <a:gd name="connsiteX12" fmla="*/ 490194 w 603316"/>
              <a:gd name="connsiteY12" fmla="*/ 518474 h 613290"/>
              <a:gd name="connsiteX13" fmla="*/ 499621 w 603316"/>
              <a:gd name="connsiteY13" fmla="*/ 546755 h 613290"/>
              <a:gd name="connsiteX14" fmla="*/ 584462 w 603316"/>
              <a:gd name="connsiteY14" fmla="*/ 612742 h 613290"/>
              <a:gd name="connsiteX15" fmla="*/ 603316 w 603316"/>
              <a:gd name="connsiteY15" fmla="*/ 612742 h 613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03316" h="613290">
                <a:moveTo>
                  <a:pt x="0" y="0"/>
                </a:moveTo>
                <a:cubicBezTo>
                  <a:pt x="3142" y="18854"/>
                  <a:pt x="3383" y="38428"/>
                  <a:pt x="9427" y="56561"/>
                </a:cubicBezTo>
                <a:cubicBezTo>
                  <a:pt x="13010" y="67309"/>
                  <a:pt x="22660" y="75004"/>
                  <a:pt x="28281" y="84841"/>
                </a:cubicBezTo>
                <a:cubicBezTo>
                  <a:pt x="35253" y="97042"/>
                  <a:pt x="38235" y="111672"/>
                  <a:pt x="47134" y="122548"/>
                </a:cubicBezTo>
                <a:cubicBezTo>
                  <a:pt x="81782" y="164896"/>
                  <a:pt x="109677" y="187423"/>
                  <a:pt x="150829" y="216817"/>
                </a:cubicBezTo>
                <a:cubicBezTo>
                  <a:pt x="160048" y="223402"/>
                  <a:pt x="170406" y="228417"/>
                  <a:pt x="179110" y="235670"/>
                </a:cubicBezTo>
                <a:cubicBezTo>
                  <a:pt x="227251" y="275787"/>
                  <a:pt x="184058" y="258119"/>
                  <a:pt x="245097" y="273377"/>
                </a:cubicBezTo>
                <a:cubicBezTo>
                  <a:pt x="254524" y="282804"/>
                  <a:pt x="262855" y="293473"/>
                  <a:pt x="273378" y="301658"/>
                </a:cubicBezTo>
                <a:cubicBezTo>
                  <a:pt x="291264" y="315569"/>
                  <a:pt x="313917" y="323343"/>
                  <a:pt x="329939" y="339365"/>
                </a:cubicBezTo>
                <a:cubicBezTo>
                  <a:pt x="365245" y="374671"/>
                  <a:pt x="345572" y="363429"/>
                  <a:pt x="386499" y="377072"/>
                </a:cubicBezTo>
                <a:cubicBezTo>
                  <a:pt x="414241" y="397878"/>
                  <a:pt x="430603" y="407372"/>
                  <a:pt x="452487" y="433633"/>
                </a:cubicBezTo>
                <a:cubicBezTo>
                  <a:pt x="459740" y="442337"/>
                  <a:pt x="465056" y="452486"/>
                  <a:pt x="471341" y="461913"/>
                </a:cubicBezTo>
                <a:lnTo>
                  <a:pt x="490194" y="518474"/>
                </a:lnTo>
                <a:cubicBezTo>
                  <a:pt x="493336" y="527901"/>
                  <a:pt x="492594" y="539729"/>
                  <a:pt x="499621" y="546755"/>
                </a:cubicBezTo>
                <a:cubicBezTo>
                  <a:pt x="539247" y="586380"/>
                  <a:pt x="539817" y="603813"/>
                  <a:pt x="584462" y="612742"/>
                </a:cubicBezTo>
                <a:cubicBezTo>
                  <a:pt x="590625" y="613975"/>
                  <a:pt x="597031" y="612742"/>
                  <a:pt x="603316" y="612742"/>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5" name="Object 14">
            <a:extLst>
              <a:ext uri="{FF2B5EF4-FFF2-40B4-BE49-F238E27FC236}">
                <a16:creationId xmlns:a16="http://schemas.microsoft.com/office/drawing/2014/main" id="{49451E10-A40D-4D0C-BFBD-24A461C171A7}"/>
              </a:ext>
            </a:extLst>
          </p:cNvPr>
          <p:cNvGraphicFramePr>
            <a:graphicFrameLocks noChangeAspect="1"/>
          </p:cNvGraphicFramePr>
          <p:nvPr>
            <p:extLst>
              <p:ext uri="{D42A27DB-BD31-4B8C-83A1-F6EECF244321}">
                <p14:modId xmlns:p14="http://schemas.microsoft.com/office/powerpoint/2010/main" val="2174865574"/>
              </p:ext>
            </p:extLst>
          </p:nvPr>
        </p:nvGraphicFramePr>
        <p:xfrm>
          <a:off x="2148221" y="2554680"/>
          <a:ext cx="1673225" cy="298450"/>
        </p:xfrm>
        <a:graphic>
          <a:graphicData uri="http://schemas.openxmlformats.org/presentationml/2006/ole">
            <mc:AlternateContent xmlns:mc="http://schemas.openxmlformats.org/markup-compatibility/2006">
              <mc:Choice xmlns:v="urn:schemas-microsoft-com:vml" Requires="v">
                <p:oleObj name="Equation" r:id="rId4" imgW="1409400" imgH="253800" progId="Equation.DSMT4">
                  <p:embed/>
                </p:oleObj>
              </mc:Choice>
              <mc:Fallback>
                <p:oleObj name="Equation" r:id="rId4" imgW="1409400" imgH="253800" progId="Equation.DSMT4">
                  <p:embed/>
                  <p:pic>
                    <p:nvPicPr>
                      <p:cNvPr id="15" name="Object 14">
                        <a:extLst>
                          <a:ext uri="{FF2B5EF4-FFF2-40B4-BE49-F238E27FC236}">
                            <a16:creationId xmlns:a16="http://schemas.microsoft.com/office/drawing/2014/main" id="{49451E10-A40D-4D0C-BFBD-24A461C171A7}"/>
                          </a:ext>
                        </a:extLst>
                      </p:cNvPr>
                      <p:cNvPicPr>
                        <a:picLocks noChangeAspect="1" noChangeArrowheads="1"/>
                      </p:cNvPicPr>
                      <p:nvPr/>
                    </p:nvPicPr>
                    <p:blipFill>
                      <a:blip r:embed="rId5"/>
                      <a:srcRect/>
                      <a:stretch>
                        <a:fillRect/>
                      </a:stretch>
                    </p:blipFill>
                    <p:spPr bwMode="auto">
                      <a:xfrm>
                        <a:off x="2148221" y="2554680"/>
                        <a:ext cx="1673225" cy="298450"/>
                      </a:xfrm>
                      <a:prstGeom prst="rect">
                        <a:avLst/>
                      </a:prstGeom>
                      <a:solidFill>
                        <a:srgbClr val="CCFFCC"/>
                      </a:solidFill>
                    </p:spPr>
                  </p:pic>
                </p:oleObj>
              </mc:Fallback>
            </mc:AlternateContent>
          </a:graphicData>
        </a:graphic>
      </p:graphicFrame>
      <p:graphicFrame>
        <p:nvGraphicFramePr>
          <p:cNvPr id="17" name="Object 16">
            <a:extLst>
              <a:ext uri="{FF2B5EF4-FFF2-40B4-BE49-F238E27FC236}">
                <a16:creationId xmlns:a16="http://schemas.microsoft.com/office/drawing/2014/main" id="{927BBABA-A7F5-449D-898E-F7C2C01EBE82}"/>
              </a:ext>
            </a:extLst>
          </p:cNvPr>
          <p:cNvGraphicFramePr>
            <a:graphicFrameLocks noChangeAspect="1"/>
          </p:cNvGraphicFramePr>
          <p:nvPr/>
        </p:nvGraphicFramePr>
        <p:xfrm>
          <a:off x="319168" y="2858449"/>
          <a:ext cx="474982" cy="231186"/>
        </p:xfrm>
        <a:graphic>
          <a:graphicData uri="http://schemas.openxmlformats.org/presentationml/2006/ole">
            <mc:AlternateContent xmlns:mc="http://schemas.openxmlformats.org/markup-compatibility/2006">
              <mc:Choice xmlns:v="urn:schemas-microsoft-com:vml" Requires="v">
                <p:oleObj name="Equation" r:id="rId6" imgW="355320" imgH="177480" progId="Equation.DSMT4">
                  <p:embed/>
                </p:oleObj>
              </mc:Choice>
              <mc:Fallback>
                <p:oleObj name="Equation" r:id="rId6" imgW="355320" imgH="177480" progId="Equation.DSMT4">
                  <p:embed/>
                  <p:pic>
                    <p:nvPicPr>
                      <p:cNvPr id="17" name="Object 16">
                        <a:extLst>
                          <a:ext uri="{FF2B5EF4-FFF2-40B4-BE49-F238E27FC236}">
                            <a16:creationId xmlns:a16="http://schemas.microsoft.com/office/drawing/2014/main" id="{927BBABA-A7F5-449D-898E-F7C2C01EBE82}"/>
                          </a:ext>
                        </a:extLst>
                      </p:cNvPr>
                      <p:cNvPicPr>
                        <a:picLocks noChangeAspect="1" noChangeArrowheads="1"/>
                      </p:cNvPicPr>
                      <p:nvPr/>
                    </p:nvPicPr>
                    <p:blipFill>
                      <a:blip r:embed="rId7"/>
                      <a:srcRect/>
                      <a:stretch>
                        <a:fillRect/>
                      </a:stretch>
                    </p:blipFill>
                    <p:spPr bwMode="auto">
                      <a:xfrm>
                        <a:off x="319168" y="2858449"/>
                        <a:ext cx="474982" cy="231186"/>
                      </a:xfrm>
                      <a:prstGeom prst="rect">
                        <a:avLst/>
                      </a:prstGeom>
                      <a:solidFill>
                        <a:srgbClr val="CCFFCC"/>
                      </a:solidFill>
                    </p:spPr>
                  </p:pic>
                </p:oleObj>
              </mc:Fallback>
            </mc:AlternateContent>
          </a:graphicData>
        </a:graphic>
      </p:graphicFrame>
      <p:sp>
        <p:nvSpPr>
          <p:cNvPr id="3" name="TextBox 2">
            <a:extLst>
              <a:ext uri="{FF2B5EF4-FFF2-40B4-BE49-F238E27FC236}">
                <a16:creationId xmlns:a16="http://schemas.microsoft.com/office/drawing/2014/main" id="{64E0C4D0-A50B-5885-A1FC-FBCE7A1181FF}"/>
              </a:ext>
            </a:extLst>
          </p:cNvPr>
          <p:cNvSpPr txBox="1"/>
          <p:nvPr/>
        </p:nvSpPr>
        <p:spPr>
          <a:xfrm>
            <a:off x="5490204" y="1229376"/>
            <a:ext cx="4820858" cy="523220"/>
          </a:xfrm>
          <a:prstGeom prst="rect">
            <a:avLst/>
          </a:prstGeom>
          <a:noFill/>
        </p:spPr>
        <p:txBody>
          <a:bodyPr wrap="square" rtlCol="0">
            <a:spAutoFit/>
          </a:bodyPr>
          <a:lstStyle/>
          <a:p>
            <a:r>
              <a:rPr lang="en-US" sz="1400"/>
              <a:t>then the electron will traverse a constant energy </a:t>
            </a:r>
            <a:r>
              <a:rPr lang="el-GR" sz="1400">
                <a:latin typeface="Calibri" panose="020F0502020204030204" pitchFamily="34" charset="0"/>
                <a:cs typeface="Calibri" panose="020F0502020204030204" pitchFamily="34" charset="0"/>
              </a:rPr>
              <a:t>ε</a:t>
            </a:r>
            <a:r>
              <a:rPr lang="en-US" sz="1400" baseline="-25000">
                <a:latin typeface="Calibri" panose="020F0502020204030204" pitchFamily="34" charset="0"/>
                <a:cs typeface="Calibri" panose="020F0502020204030204" pitchFamily="34" charset="0"/>
              </a:rPr>
              <a:t>band</a:t>
            </a:r>
            <a:r>
              <a:rPr lang="en-US" sz="1400"/>
              <a:t> surface.  It could be a closed or open trajectory in k-space</a:t>
            </a:r>
          </a:p>
        </p:txBody>
      </p:sp>
      <p:pic>
        <p:nvPicPr>
          <p:cNvPr id="5" name="Picture 4" descr="Chart, diagram, bubble chart&#10;&#10;Description automatically generated">
            <a:extLst>
              <a:ext uri="{FF2B5EF4-FFF2-40B4-BE49-F238E27FC236}">
                <a16:creationId xmlns:a16="http://schemas.microsoft.com/office/drawing/2014/main" id="{47BCA55D-DC64-28B6-A969-4559925A4033}"/>
              </a:ext>
            </a:extLst>
          </p:cNvPr>
          <p:cNvPicPr>
            <a:picLocks noChangeAspect="1"/>
          </p:cNvPicPr>
          <p:nvPr/>
        </p:nvPicPr>
        <p:blipFill>
          <a:blip r:embed="rId8"/>
          <a:stretch>
            <a:fillRect/>
          </a:stretch>
        </p:blipFill>
        <p:spPr>
          <a:xfrm>
            <a:off x="5347839" y="1978593"/>
            <a:ext cx="2910840" cy="2446020"/>
          </a:xfrm>
          <a:prstGeom prst="rect">
            <a:avLst/>
          </a:prstGeom>
        </p:spPr>
      </p:pic>
      <p:pic>
        <p:nvPicPr>
          <p:cNvPr id="9" name="Picture 8" descr="Chart, surface chart&#10;&#10;Description automatically generated">
            <a:extLst>
              <a:ext uri="{FF2B5EF4-FFF2-40B4-BE49-F238E27FC236}">
                <a16:creationId xmlns:a16="http://schemas.microsoft.com/office/drawing/2014/main" id="{3185BB32-C2DD-5FC5-8577-66263A359C81}"/>
              </a:ext>
            </a:extLst>
          </p:cNvPr>
          <p:cNvPicPr>
            <a:picLocks noChangeAspect="1"/>
          </p:cNvPicPr>
          <p:nvPr/>
        </p:nvPicPr>
        <p:blipFill>
          <a:blip r:embed="rId9"/>
          <a:stretch>
            <a:fillRect/>
          </a:stretch>
        </p:blipFill>
        <p:spPr>
          <a:xfrm>
            <a:off x="210311" y="4048185"/>
            <a:ext cx="3546886" cy="2225432"/>
          </a:xfrm>
          <a:prstGeom prst="rect">
            <a:avLst/>
          </a:prstGeom>
        </p:spPr>
      </p:pic>
      <p:sp>
        <p:nvSpPr>
          <p:cNvPr id="12" name="TextBox 11">
            <a:extLst>
              <a:ext uri="{FF2B5EF4-FFF2-40B4-BE49-F238E27FC236}">
                <a16:creationId xmlns:a16="http://schemas.microsoft.com/office/drawing/2014/main" id="{B723E63F-7C02-523D-CA06-342C5CAB8B68}"/>
              </a:ext>
            </a:extLst>
          </p:cNvPr>
          <p:cNvSpPr txBox="1"/>
          <p:nvPr/>
        </p:nvSpPr>
        <p:spPr>
          <a:xfrm>
            <a:off x="324154" y="3432033"/>
            <a:ext cx="4820858" cy="307777"/>
          </a:xfrm>
          <a:prstGeom prst="rect">
            <a:avLst/>
          </a:prstGeom>
          <a:noFill/>
        </p:spPr>
        <p:txBody>
          <a:bodyPr wrap="square" rtlCol="0">
            <a:spAutoFit/>
          </a:bodyPr>
          <a:lstStyle/>
          <a:p>
            <a:r>
              <a:rPr lang="en-US" sz="1400"/>
              <a:t>If we replace our electric field with a constant magnetic field,</a:t>
            </a:r>
          </a:p>
        </p:txBody>
      </p:sp>
      <p:graphicFrame>
        <p:nvGraphicFramePr>
          <p:cNvPr id="13" name="Object 12">
            <a:extLst>
              <a:ext uri="{FF2B5EF4-FFF2-40B4-BE49-F238E27FC236}">
                <a16:creationId xmlns:a16="http://schemas.microsoft.com/office/drawing/2014/main" id="{31DD8ACE-71B7-A45A-A608-FEA398D27143}"/>
              </a:ext>
            </a:extLst>
          </p:cNvPr>
          <p:cNvGraphicFramePr>
            <a:graphicFrameLocks noChangeAspect="1"/>
          </p:cNvGraphicFramePr>
          <p:nvPr>
            <p:extLst>
              <p:ext uri="{D42A27DB-BD31-4B8C-83A1-F6EECF244321}">
                <p14:modId xmlns:p14="http://schemas.microsoft.com/office/powerpoint/2010/main" val="1819717941"/>
              </p:ext>
            </p:extLst>
          </p:nvPr>
        </p:nvGraphicFramePr>
        <p:xfrm>
          <a:off x="1005677" y="2725289"/>
          <a:ext cx="837960" cy="499553"/>
        </p:xfrm>
        <a:graphic>
          <a:graphicData uri="http://schemas.openxmlformats.org/presentationml/2006/ole">
            <mc:AlternateContent xmlns:mc="http://schemas.openxmlformats.org/markup-compatibility/2006">
              <mc:Choice xmlns:v="urn:schemas-microsoft-com:vml" Requires="v">
                <p:oleObj name="Equation" r:id="rId10" imgW="660240" imgH="393480" progId="Equation.DSMT4">
                  <p:embed/>
                </p:oleObj>
              </mc:Choice>
              <mc:Fallback>
                <p:oleObj name="Equation" r:id="rId10" imgW="660240" imgH="393480" progId="Equation.DSMT4">
                  <p:embed/>
                  <p:pic>
                    <p:nvPicPr>
                      <p:cNvPr id="0" name=""/>
                      <p:cNvPicPr/>
                      <p:nvPr/>
                    </p:nvPicPr>
                    <p:blipFill>
                      <a:blip r:embed="rId11"/>
                      <a:stretch>
                        <a:fillRect/>
                      </a:stretch>
                    </p:blipFill>
                    <p:spPr>
                      <a:xfrm>
                        <a:off x="1005677" y="2725289"/>
                        <a:ext cx="837960" cy="499553"/>
                      </a:xfrm>
                      <a:prstGeom prst="rect">
                        <a:avLst/>
                      </a:prstGeom>
                    </p:spPr>
                  </p:pic>
                </p:oleObj>
              </mc:Fallback>
            </mc:AlternateContent>
          </a:graphicData>
        </a:graphic>
      </p:graphicFrame>
      <p:pic>
        <p:nvPicPr>
          <p:cNvPr id="14" name="Picture 13" descr="Diagram, histogram&#10;&#10;Description automatically generated">
            <a:extLst>
              <a:ext uri="{FF2B5EF4-FFF2-40B4-BE49-F238E27FC236}">
                <a16:creationId xmlns:a16="http://schemas.microsoft.com/office/drawing/2014/main" id="{9AA72C66-0C8B-64D4-242B-FC79B572A581}"/>
              </a:ext>
            </a:extLst>
          </p:cNvPr>
          <p:cNvPicPr>
            <a:picLocks noChangeAspect="1"/>
          </p:cNvPicPr>
          <p:nvPr/>
        </p:nvPicPr>
        <p:blipFill>
          <a:blip r:embed="rId12"/>
          <a:stretch>
            <a:fillRect/>
          </a:stretch>
        </p:blipFill>
        <p:spPr>
          <a:xfrm>
            <a:off x="8626459" y="1997758"/>
            <a:ext cx="2834640" cy="2293620"/>
          </a:xfrm>
          <a:prstGeom prst="rect">
            <a:avLst/>
          </a:prstGeom>
        </p:spPr>
      </p:pic>
      <mc:AlternateContent xmlns:mc="http://schemas.openxmlformats.org/markup-compatibility/2006" xmlns:p14="http://schemas.microsoft.com/office/powerpoint/2010/main">
        <mc:Choice Requires="p14">
          <p:contentPart p14:bwMode="auto" r:id="rId13">
            <p14:nvContentPartPr>
              <p14:cNvPr id="24" name="Ink 23">
                <a:extLst>
                  <a:ext uri="{FF2B5EF4-FFF2-40B4-BE49-F238E27FC236}">
                    <a16:creationId xmlns:a16="http://schemas.microsoft.com/office/drawing/2014/main" id="{F20194CF-5B23-14B1-E23A-DF0960BD8ACE}"/>
                  </a:ext>
                </a:extLst>
              </p14:cNvPr>
              <p14:cNvContentPartPr/>
              <p14:nvPr/>
            </p14:nvContentPartPr>
            <p14:xfrm>
              <a:off x="4142579" y="1885790"/>
              <a:ext cx="1281600" cy="2900880"/>
            </p14:xfrm>
          </p:contentPart>
        </mc:Choice>
        <mc:Fallback xmlns="">
          <p:pic>
            <p:nvPicPr>
              <p:cNvPr id="24" name="Ink 23">
                <a:extLst>
                  <a:ext uri="{FF2B5EF4-FFF2-40B4-BE49-F238E27FC236}">
                    <a16:creationId xmlns:a16="http://schemas.microsoft.com/office/drawing/2014/main" id="{F20194CF-5B23-14B1-E23A-DF0960BD8ACE}"/>
                  </a:ext>
                </a:extLst>
              </p:cNvPr>
              <p:cNvPicPr/>
              <p:nvPr/>
            </p:nvPicPr>
            <p:blipFill>
              <a:blip r:embed="rId14"/>
              <a:stretch>
                <a:fillRect/>
              </a:stretch>
            </p:blipFill>
            <p:spPr>
              <a:xfrm>
                <a:off x="4133939" y="1877150"/>
                <a:ext cx="1299240" cy="2918520"/>
              </a:xfrm>
              <a:prstGeom prst="rect">
                <a:avLst/>
              </a:prstGeom>
            </p:spPr>
          </p:pic>
        </mc:Fallback>
      </mc:AlternateContent>
      <p:sp>
        <p:nvSpPr>
          <p:cNvPr id="26" name="TextBox 25">
            <a:extLst>
              <a:ext uri="{FF2B5EF4-FFF2-40B4-BE49-F238E27FC236}">
                <a16:creationId xmlns:a16="http://schemas.microsoft.com/office/drawing/2014/main" id="{A5A535FA-1AC9-C364-22DA-FF65F1514ED7}"/>
              </a:ext>
            </a:extLst>
          </p:cNvPr>
          <p:cNvSpPr txBox="1"/>
          <p:nvPr/>
        </p:nvSpPr>
        <p:spPr>
          <a:xfrm>
            <a:off x="5642603" y="4656833"/>
            <a:ext cx="6263258" cy="307777"/>
          </a:xfrm>
          <a:prstGeom prst="rect">
            <a:avLst/>
          </a:prstGeom>
          <a:noFill/>
        </p:spPr>
        <p:txBody>
          <a:bodyPr wrap="square" rtlCol="0">
            <a:spAutoFit/>
          </a:bodyPr>
          <a:lstStyle/>
          <a:p>
            <a:r>
              <a:rPr lang="en-US" sz="1400"/>
              <a:t>in real space, the closed circular path looks like this, in a plane perpendicular to B.</a:t>
            </a:r>
          </a:p>
        </p:txBody>
      </p:sp>
      <p:graphicFrame>
        <p:nvGraphicFramePr>
          <p:cNvPr id="27" name="Object 26">
            <a:extLst>
              <a:ext uri="{FF2B5EF4-FFF2-40B4-BE49-F238E27FC236}">
                <a16:creationId xmlns:a16="http://schemas.microsoft.com/office/drawing/2014/main" id="{EFCFCF19-D176-59E1-D95C-3DE54E2A0472}"/>
              </a:ext>
            </a:extLst>
          </p:cNvPr>
          <p:cNvGraphicFramePr>
            <a:graphicFrameLocks noChangeAspect="1"/>
          </p:cNvGraphicFramePr>
          <p:nvPr>
            <p:extLst>
              <p:ext uri="{D42A27DB-BD31-4B8C-83A1-F6EECF244321}">
                <p14:modId xmlns:p14="http://schemas.microsoft.com/office/powerpoint/2010/main" val="960343044"/>
              </p:ext>
            </p:extLst>
          </p:nvPr>
        </p:nvGraphicFramePr>
        <p:xfrm>
          <a:off x="5715944" y="5524741"/>
          <a:ext cx="2864949" cy="523220"/>
        </p:xfrm>
        <a:graphic>
          <a:graphicData uri="http://schemas.openxmlformats.org/presentationml/2006/ole">
            <mc:AlternateContent xmlns:mc="http://schemas.openxmlformats.org/markup-compatibility/2006">
              <mc:Choice xmlns:v="urn:schemas-microsoft-com:vml" Requires="v">
                <p:oleObj name="Equation" r:id="rId15" imgW="2138187" imgH="390504" progId="Equation.DSMT4">
                  <p:embed/>
                </p:oleObj>
              </mc:Choice>
              <mc:Fallback>
                <p:oleObj name="Equation" r:id="rId15" imgW="2138187" imgH="390504" progId="Equation.DSMT4">
                  <p:embed/>
                  <p:pic>
                    <p:nvPicPr>
                      <p:cNvPr id="0" name=""/>
                      <p:cNvPicPr/>
                      <p:nvPr/>
                    </p:nvPicPr>
                    <p:blipFill>
                      <a:blip r:embed="rId16"/>
                      <a:stretch>
                        <a:fillRect/>
                      </a:stretch>
                    </p:blipFill>
                    <p:spPr>
                      <a:xfrm>
                        <a:off x="5715944" y="5524741"/>
                        <a:ext cx="2864949" cy="523220"/>
                      </a:xfrm>
                      <a:prstGeom prst="rect">
                        <a:avLst/>
                      </a:prstGeom>
                    </p:spPr>
                  </p:pic>
                </p:oleObj>
              </mc:Fallback>
            </mc:AlternateContent>
          </a:graphicData>
        </a:graphic>
      </p:graphicFrame>
      <p:pic>
        <p:nvPicPr>
          <p:cNvPr id="28" name="Picture 27" descr="Shape&#10;&#10;Description automatically generated">
            <a:extLst>
              <a:ext uri="{FF2B5EF4-FFF2-40B4-BE49-F238E27FC236}">
                <a16:creationId xmlns:a16="http://schemas.microsoft.com/office/drawing/2014/main" id="{9FF99E33-E22C-7293-C9D4-456F669C20A1}"/>
              </a:ext>
            </a:extLst>
          </p:cNvPr>
          <p:cNvPicPr>
            <a:picLocks noChangeAspect="1"/>
          </p:cNvPicPr>
          <p:nvPr/>
        </p:nvPicPr>
        <p:blipFill rotWithShape="1">
          <a:blip r:embed="rId17"/>
          <a:srcRect l="1911" t="9845" r="1637" b="6203"/>
          <a:stretch/>
        </p:blipFill>
        <p:spPr bwMode="auto">
          <a:xfrm>
            <a:off x="8987256" y="5258312"/>
            <a:ext cx="2473843" cy="1096241"/>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426153506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2502478" y="174597"/>
            <a:ext cx="6933753" cy="621596"/>
          </a:xfrm>
        </p:spPr>
        <p:txBody>
          <a:bodyPr>
            <a:normAutofit fontScale="90000"/>
          </a:bodyPr>
          <a:lstStyle/>
          <a:p>
            <a:r>
              <a:rPr lang="en-US" sz="3600" b="1" u="sng">
                <a:latin typeface="+mn-lt"/>
              </a:rPr>
              <a:t>Electrons – Nonequilibrium Properties</a:t>
            </a:r>
            <a:endParaRPr lang="en-US" b="1" u="sng">
              <a:latin typeface="+mn-lt"/>
            </a:endParaRPr>
          </a:p>
        </p:txBody>
      </p:sp>
      <p:sp>
        <p:nvSpPr>
          <p:cNvPr id="4" name="TextBox 3">
            <a:extLst>
              <a:ext uri="{FF2B5EF4-FFF2-40B4-BE49-F238E27FC236}">
                <a16:creationId xmlns:a16="http://schemas.microsoft.com/office/drawing/2014/main" id="{A7C675F6-9770-4C04-AC09-833D90C3E673}"/>
              </a:ext>
            </a:extLst>
          </p:cNvPr>
          <p:cNvSpPr txBox="1"/>
          <p:nvPr/>
        </p:nvSpPr>
        <p:spPr>
          <a:xfrm>
            <a:off x="280611" y="1026215"/>
            <a:ext cx="4820858" cy="553998"/>
          </a:xfrm>
          <a:prstGeom prst="rect">
            <a:avLst/>
          </a:prstGeom>
          <a:noFill/>
        </p:spPr>
        <p:txBody>
          <a:bodyPr wrap="square" rtlCol="0">
            <a:spAutoFit/>
          </a:bodyPr>
          <a:lstStyle/>
          <a:p>
            <a:r>
              <a:rPr lang="en-US" sz="1600" b="1"/>
              <a:t>Conductivity</a:t>
            </a:r>
            <a:endParaRPr lang="en-US" sz="1400" b="1"/>
          </a:p>
          <a:p>
            <a:r>
              <a:rPr lang="en-US" sz="1400"/>
              <a:t>So noting how the distribution function evolves with time,</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7" name="Object 6">
            <a:extLst>
              <a:ext uri="{FF2B5EF4-FFF2-40B4-BE49-F238E27FC236}">
                <a16:creationId xmlns:a16="http://schemas.microsoft.com/office/drawing/2014/main" id="{AE5EBECD-9ADB-4600-AEEC-C9AEEB8AF3E4}"/>
              </a:ext>
            </a:extLst>
          </p:cNvPr>
          <p:cNvGraphicFramePr>
            <a:graphicFrameLocks noChangeAspect="1"/>
          </p:cNvGraphicFramePr>
          <p:nvPr/>
        </p:nvGraphicFramePr>
        <p:xfrm>
          <a:off x="455947" y="1768665"/>
          <a:ext cx="2528887" cy="509587"/>
        </p:xfrm>
        <a:graphic>
          <a:graphicData uri="http://schemas.openxmlformats.org/presentationml/2006/ole">
            <mc:AlternateContent xmlns:mc="http://schemas.openxmlformats.org/markup-compatibility/2006">
              <mc:Choice xmlns:v="urn:schemas-microsoft-com:vml" Requires="v">
                <p:oleObj name="Equation" r:id="rId2" imgW="1968480" imgH="393480" progId="Equation.DSMT4">
                  <p:embed/>
                </p:oleObj>
              </mc:Choice>
              <mc:Fallback>
                <p:oleObj name="Equation" r:id="rId2" imgW="1968480" imgH="393480" progId="Equation.DSMT4">
                  <p:embed/>
                  <p:pic>
                    <p:nvPicPr>
                      <p:cNvPr id="7" name="Object 6">
                        <a:extLst>
                          <a:ext uri="{FF2B5EF4-FFF2-40B4-BE49-F238E27FC236}">
                            <a16:creationId xmlns:a16="http://schemas.microsoft.com/office/drawing/2014/main" id="{AE5EBECD-9ADB-4600-AEEC-C9AEEB8AF3E4}"/>
                          </a:ext>
                        </a:extLst>
                      </p:cNvPr>
                      <p:cNvPicPr>
                        <a:picLocks noChangeAspect="1" noChangeArrowheads="1"/>
                      </p:cNvPicPr>
                      <p:nvPr/>
                    </p:nvPicPr>
                    <p:blipFill>
                      <a:blip r:embed="rId3"/>
                      <a:srcRect/>
                      <a:stretch>
                        <a:fillRect/>
                      </a:stretch>
                    </p:blipFill>
                    <p:spPr bwMode="auto">
                      <a:xfrm>
                        <a:off x="455947" y="1768665"/>
                        <a:ext cx="2528887" cy="509587"/>
                      </a:xfrm>
                      <a:prstGeom prst="rect">
                        <a:avLst/>
                      </a:prstGeom>
                      <a:noFill/>
                    </p:spPr>
                  </p:pic>
                </p:oleObj>
              </mc:Fallback>
            </mc:AlternateContent>
          </a:graphicData>
        </a:graphic>
      </p:graphicFrame>
      <p:sp>
        <p:nvSpPr>
          <p:cNvPr id="10" name="Freeform: Shape 9">
            <a:extLst>
              <a:ext uri="{FF2B5EF4-FFF2-40B4-BE49-F238E27FC236}">
                <a16:creationId xmlns:a16="http://schemas.microsoft.com/office/drawing/2014/main" id="{D8F17D4C-C505-43A5-87BD-61AAEC674D88}"/>
              </a:ext>
            </a:extLst>
          </p:cNvPr>
          <p:cNvSpPr/>
          <p:nvPr/>
        </p:nvSpPr>
        <p:spPr>
          <a:xfrm flipH="1">
            <a:off x="584462" y="2394409"/>
            <a:ext cx="226243" cy="307778"/>
          </a:xfrm>
          <a:custGeom>
            <a:avLst/>
            <a:gdLst>
              <a:gd name="connsiteX0" fmla="*/ 0 w 65988"/>
              <a:gd name="connsiteY0" fmla="*/ 0 h 688157"/>
              <a:gd name="connsiteX1" fmla="*/ 9427 w 65988"/>
              <a:gd name="connsiteY1" fmla="*/ 216817 h 688157"/>
              <a:gd name="connsiteX2" fmla="*/ 18854 w 65988"/>
              <a:gd name="connsiteY2" fmla="*/ 311085 h 688157"/>
              <a:gd name="connsiteX3" fmla="*/ 37707 w 65988"/>
              <a:gd name="connsiteY3" fmla="*/ 509048 h 688157"/>
              <a:gd name="connsiteX4" fmla="*/ 47134 w 65988"/>
              <a:gd name="connsiteY4" fmla="*/ 584462 h 688157"/>
              <a:gd name="connsiteX5" fmla="*/ 65988 w 65988"/>
              <a:gd name="connsiteY5" fmla="*/ 688157 h 688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988" h="688157">
                <a:moveTo>
                  <a:pt x="0" y="0"/>
                </a:moveTo>
                <a:cubicBezTo>
                  <a:pt x="3142" y="72272"/>
                  <a:pt x="5051" y="144609"/>
                  <a:pt x="9427" y="216817"/>
                </a:cubicBezTo>
                <a:cubicBezTo>
                  <a:pt x="11337" y="248339"/>
                  <a:pt x="15812" y="279652"/>
                  <a:pt x="18854" y="311085"/>
                </a:cubicBezTo>
                <a:cubicBezTo>
                  <a:pt x="25239" y="377063"/>
                  <a:pt x="29485" y="443274"/>
                  <a:pt x="37707" y="509048"/>
                </a:cubicBezTo>
                <a:cubicBezTo>
                  <a:pt x="40849" y="534186"/>
                  <a:pt x="44174" y="559302"/>
                  <a:pt x="47134" y="584462"/>
                </a:cubicBezTo>
                <a:cubicBezTo>
                  <a:pt x="58122" y="677856"/>
                  <a:pt x="43642" y="643465"/>
                  <a:pt x="65988" y="688157"/>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Shape 10">
            <a:extLst>
              <a:ext uri="{FF2B5EF4-FFF2-40B4-BE49-F238E27FC236}">
                <a16:creationId xmlns:a16="http://schemas.microsoft.com/office/drawing/2014/main" id="{E24649FA-454B-4D60-B64C-4F4749646890}"/>
              </a:ext>
            </a:extLst>
          </p:cNvPr>
          <p:cNvSpPr/>
          <p:nvPr/>
        </p:nvSpPr>
        <p:spPr>
          <a:xfrm>
            <a:off x="1517715" y="2356701"/>
            <a:ext cx="405353" cy="345486"/>
          </a:xfrm>
          <a:custGeom>
            <a:avLst/>
            <a:gdLst>
              <a:gd name="connsiteX0" fmla="*/ 0 w 603316"/>
              <a:gd name="connsiteY0" fmla="*/ 0 h 613290"/>
              <a:gd name="connsiteX1" fmla="*/ 9427 w 603316"/>
              <a:gd name="connsiteY1" fmla="*/ 56561 h 613290"/>
              <a:gd name="connsiteX2" fmla="*/ 28281 w 603316"/>
              <a:gd name="connsiteY2" fmla="*/ 84841 h 613290"/>
              <a:gd name="connsiteX3" fmla="*/ 47134 w 603316"/>
              <a:gd name="connsiteY3" fmla="*/ 122548 h 613290"/>
              <a:gd name="connsiteX4" fmla="*/ 150829 w 603316"/>
              <a:gd name="connsiteY4" fmla="*/ 216817 h 613290"/>
              <a:gd name="connsiteX5" fmla="*/ 179110 w 603316"/>
              <a:gd name="connsiteY5" fmla="*/ 235670 h 613290"/>
              <a:gd name="connsiteX6" fmla="*/ 245097 w 603316"/>
              <a:gd name="connsiteY6" fmla="*/ 273377 h 613290"/>
              <a:gd name="connsiteX7" fmla="*/ 273378 w 603316"/>
              <a:gd name="connsiteY7" fmla="*/ 301658 h 613290"/>
              <a:gd name="connsiteX8" fmla="*/ 329939 w 603316"/>
              <a:gd name="connsiteY8" fmla="*/ 339365 h 613290"/>
              <a:gd name="connsiteX9" fmla="*/ 386499 w 603316"/>
              <a:gd name="connsiteY9" fmla="*/ 377072 h 613290"/>
              <a:gd name="connsiteX10" fmla="*/ 452487 w 603316"/>
              <a:gd name="connsiteY10" fmla="*/ 433633 h 613290"/>
              <a:gd name="connsiteX11" fmla="*/ 471341 w 603316"/>
              <a:gd name="connsiteY11" fmla="*/ 461913 h 613290"/>
              <a:gd name="connsiteX12" fmla="*/ 490194 w 603316"/>
              <a:gd name="connsiteY12" fmla="*/ 518474 h 613290"/>
              <a:gd name="connsiteX13" fmla="*/ 499621 w 603316"/>
              <a:gd name="connsiteY13" fmla="*/ 546755 h 613290"/>
              <a:gd name="connsiteX14" fmla="*/ 584462 w 603316"/>
              <a:gd name="connsiteY14" fmla="*/ 612742 h 613290"/>
              <a:gd name="connsiteX15" fmla="*/ 603316 w 603316"/>
              <a:gd name="connsiteY15" fmla="*/ 612742 h 613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03316" h="613290">
                <a:moveTo>
                  <a:pt x="0" y="0"/>
                </a:moveTo>
                <a:cubicBezTo>
                  <a:pt x="3142" y="18854"/>
                  <a:pt x="3383" y="38428"/>
                  <a:pt x="9427" y="56561"/>
                </a:cubicBezTo>
                <a:cubicBezTo>
                  <a:pt x="13010" y="67309"/>
                  <a:pt x="22660" y="75004"/>
                  <a:pt x="28281" y="84841"/>
                </a:cubicBezTo>
                <a:cubicBezTo>
                  <a:pt x="35253" y="97042"/>
                  <a:pt x="38235" y="111672"/>
                  <a:pt x="47134" y="122548"/>
                </a:cubicBezTo>
                <a:cubicBezTo>
                  <a:pt x="81782" y="164896"/>
                  <a:pt x="109677" y="187423"/>
                  <a:pt x="150829" y="216817"/>
                </a:cubicBezTo>
                <a:cubicBezTo>
                  <a:pt x="160048" y="223402"/>
                  <a:pt x="170406" y="228417"/>
                  <a:pt x="179110" y="235670"/>
                </a:cubicBezTo>
                <a:cubicBezTo>
                  <a:pt x="227251" y="275787"/>
                  <a:pt x="184058" y="258119"/>
                  <a:pt x="245097" y="273377"/>
                </a:cubicBezTo>
                <a:cubicBezTo>
                  <a:pt x="254524" y="282804"/>
                  <a:pt x="262855" y="293473"/>
                  <a:pt x="273378" y="301658"/>
                </a:cubicBezTo>
                <a:cubicBezTo>
                  <a:pt x="291264" y="315569"/>
                  <a:pt x="313917" y="323343"/>
                  <a:pt x="329939" y="339365"/>
                </a:cubicBezTo>
                <a:cubicBezTo>
                  <a:pt x="365245" y="374671"/>
                  <a:pt x="345572" y="363429"/>
                  <a:pt x="386499" y="377072"/>
                </a:cubicBezTo>
                <a:cubicBezTo>
                  <a:pt x="414241" y="397878"/>
                  <a:pt x="430603" y="407372"/>
                  <a:pt x="452487" y="433633"/>
                </a:cubicBezTo>
                <a:cubicBezTo>
                  <a:pt x="459740" y="442337"/>
                  <a:pt x="465056" y="452486"/>
                  <a:pt x="471341" y="461913"/>
                </a:cubicBezTo>
                <a:lnTo>
                  <a:pt x="490194" y="518474"/>
                </a:lnTo>
                <a:cubicBezTo>
                  <a:pt x="493336" y="527901"/>
                  <a:pt x="492594" y="539729"/>
                  <a:pt x="499621" y="546755"/>
                </a:cubicBezTo>
                <a:cubicBezTo>
                  <a:pt x="539247" y="586380"/>
                  <a:pt x="539817" y="603813"/>
                  <a:pt x="584462" y="612742"/>
                </a:cubicBezTo>
                <a:cubicBezTo>
                  <a:pt x="590625" y="613975"/>
                  <a:pt x="597031" y="612742"/>
                  <a:pt x="603316" y="612742"/>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5" name="Object 14">
            <a:extLst>
              <a:ext uri="{FF2B5EF4-FFF2-40B4-BE49-F238E27FC236}">
                <a16:creationId xmlns:a16="http://schemas.microsoft.com/office/drawing/2014/main" id="{49451E10-A40D-4D0C-BFBD-24A461C171A7}"/>
              </a:ext>
            </a:extLst>
          </p:cNvPr>
          <p:cNvGraphicFramePr>
            <a:graphicFrameLocks noChangeAspect="1"/>
          </p:cNvGraphicFramePr>
          <p:nvPr/>
        </p:nvGraphicFramePr>
        <p:xfrm>
          <a:off x="2148221" y="2554680"/>
          <a:ext cx="1673225" cy="298450"/>
        </p:xfrm>
        <a:graphic>
          <a:graphicData uri="http://schemas.openxmlformats.org/presentationml/2006/ole">
            <mc:AlternateContent xmlns:mc="http://schemas.openxmlformats.org/markup-compatibility/2006">
              <mc:Choice xmlns:v="urn:schemas-microsoft-com:vml" Requires="v">
                <p:oleObj name="Equation" r:id="rId4" imgW="1409400" imgH="253800" progId="Equation.DSMT4">
                  <p:embed/>
                </p:oleObj>
              </mc:Choice>
              <mc:Fallback>
                <p:oleObj name="Equation" r:id="rId4" imgW="1409400" imgH="253800" progId="Equation.DSMT4">
                  <p:embed/>
                  <p:pic>
                    <p:nvPicPr>
                      <p:cNvPr id="15" name="Object 14">
                        <a:extLst>
                          <a:ext uri="{FF2B5EF4-FFF2-40B4-BE49-F238E27FC236}">
                            <a16:creationId xmlns:a16="http://schemas.microsoft.com/office/drawing/2014/main" id="{49451E10-A40D-4D0C-BFBD-24A461C171A7}"/>
                          </a:ext>
                        </a:extLst>
                      </p:cNvPr>
                      <p:cNvPicPr>
                        <a:picLocks noChangeAspect="1" noChangeArrowheads="1"/>
                      </p:cNvPicPr>
                      <p:nvPr/>
                    </p:nvPicPr>
                    <p:blipFill>
                      <a:blip r:embed="rId5"/>
                      <a:srcRect/>
                      <a:stretch>
                        <a:fillRect/>
                      </a:stretch>
                    </p:blipFill>
                    <p:spPr bwMode="auto">
                      <a:xfrm>
                        <a:off x="2148221" y="2554680"/>
                        <a:ext cx="1673225" cy="298450"/>
                      </a:xfrm>
                      <a:prstGeom prst="rect">
                        <a:avLst/>
                      </a:prstGeom>
                      <a:solidFill>
                        <a:srgbClr val="CCFFCC"/>
                      </a:solidFill>
                    </p:spPr>
                  </p:pic>
                </p:oleObj>
              </mc:Fallback>
            </mc:AlternateContent>
          </a:graphicData>
        </a:graphic>
      </p:graphicFrame>
      <p:graphicFrame>
        <p:nvGraphicFramePr>
          <p:cNvPr id="17" name="Object 16">
            <a:extLst>
              <a:ext uri="{FF2B5EF4-FFF2-40B4-BE49-F238E27FC236}">
                <a16:creationId xmlns:a16="http://schemas.microsoft.com/office/drawing/2014/main" id="{927BBABA-A7F5-449D-898E-F7C2C01EBE82}"/>
              </a:ext>
            </a:extLst>
          </p:cNvPr>
          <p:cNvGraphicFramePr>
            <a:graphicFrameLocks noChangeAspect="1"/>
          </p:cNvGraphicFramePr>
          <p:nvPr/>
        </p:nvGraphicFramePr>
        <p:xfrm>
          <a:off x="319168" y="2858449"/>
          <a:ext cx="474982" cy="231186"/>
        </p:xfrm>
        <a:graphic>
          <a:graphicData uri="http://schemas.openxmlformats.org/presentationml/2006/ole">
            <mc:AlternateContent xmlns:mc="http://schemas.openxmlformats.org/markup-compatibility/2006">
              <mc:Choice xmlns:v="urn:schemas-microsoft-com:vml" Requires="v">
                <p:oleObj name="Equation" r:id="rId6" imgW="355320" imgH="177480" progId="Equation.DSMT4">
                  <p:embed/>
                </p:oleObj>
              </mc:Choice>
              <mc:Fallback>
                <p:oleObj name="Equation" r:id="rId6" imgW="355320" imgH="177480" progId="Equation.DSMT4">
                  <p:embed/>
                  <p:pic>
                    <p:nvPicPr>
                      <p:cNvPr id="17" name="Object 16">
                        <a:extLst>
                          <a:ext uri="{FF2B5EF4-FFF2-40B4-BE49-F238E27FC236}">
                            <a16:creationId xmlns:a16="http://schemas.microsoft.com/office/drawing/2014/main" id="{927BBABA-A7F5-449D-898E-F7C2C01EBE82}"/>
                          </a:ext>
                        </a:extLst>
                      </p:cNvPr>
                      <p:cNvPicPr>
                        <a:picLocks noChangeAspect="1" noChangeArrowheads="1"/>
                      </p:cNvPicPr>
                      <p:nvPr/>
                    </p:nvPicPr>
                    <p:blipFill>
                      <a:blip r:embed="rId7"/>
                      <a:srcRect/>
                      <a:stretch>
                        <a:fillRect/>
                      </a:stretch>
                    </p:blipFill>
                    <p:spPr bwMode="auto">
                      <a:xfrm>
                        <a:off x="319168" y="2858449"/>
                        <a:ext cx="474982" cy="231186"/>
                      </a:xfrm>
                      <a:prstGeom prst="rect">
                        <a:avLst/>
                      </a:prstGeom>
                      <a:solidFill>
                        <a:srgbClr val="CCFFCC"/>
                      </a:solidFill>
                    </p:spPr>
                  </p:pic>
                </p:oleObj>
              </mc:Fallback>
            </mc:AlternateContent>
          </a:graphicData>
        </a:graphic>
      </p:graphicFrame>
      <p:sp>
        <p:nvSpPr>
          <p:cNvPr id="3" name="TextBox 2">
            <a:extLst>
              <a:ext uri="{FF2B5EF4-FFF2-40B4-BE49-F238E27FC236}">
                <a16:creationId xmlns:a16="http://schemas.microsoft.com/office/drawing/2014/main" id="{64E0C4D0-A50B-5885-A1FC-FBCE7A1181FF}"/>
              </a:ext>
            </a:extLst>
          </p:cNvPr>
          <p:cNvSpPr txBox="1"/>
          <p:nvPr/>
        </p:nvSpPr>
        <p:spPr>
          <a:xfrm>
            <a:off x="6122829" y="1210881"/>
            <a:ext cx="4820858" cy="738664"/>
          </a:xfrm>
          <a:prstGeom prst="rect">
            <a:avLst/>
          </a:prstGeom>
          <a:noFill/>
        </p:spPr>
        <p:txBody>
          <a:bodyPr wrap="square" rtlCol="0">
            <a:spAutoFit/>
          </a:bodyPr>
          <a:lstStyle/>
          <a:p>
            <a:r>
              <a:rPr lang="en-US" sz="1400"/>
              <a:t>In the plane perpendicular to the magnetic field, the electron will travel a drifting circular path, illustrated below.  drift velocity is given down there too.  </a:t>
            </a:r>
          </a:p>
        </p:txBody>
      </p:sp>
      <p:sp>
        <p:nvSpPr>
          <p:cNvPr id="12" name="TextBox 11">
            <a:extLst>
              <a:ext uri="{FF2B5EF4-FFF2-40B4-BE49-F238E27FC236}">
                <a16:creationId xmlns:a16="http://schemas.microsoft.com/office/drawing/2014/main" id="{B723E63F-7C02-523D-CA06-342C5CAB8B68}"/>
              </a:ext>
            </a:extLst>
          </p:cNvPr>
          <p:cNvSpPr txBox="1"/>
          <p:nvPr/>
        </p:nvSpPr>
        <p:spPr>
          <a:xfrm>
            <a:off x="324154" y="3432033"/>
            <a:ext cx="4820858" cy="307777"/>
          </a:xfrm>
          <a:prstGeom prst="rect">
            <a:avLst/>
          </a:prstGeom>
          <a:noFill/>
        </p:spPr>
        <p:txBody>
          <a:bodyPr wrap="square" rtlCol="0">
            <a:spAutoFit/>
          </a:bodyPr>
          <a:lstStyle/>
          <a:p>
            <a:r>
              <a:rPr lang="en-US" sz="1400"/>
              <a:t>Now let’s consider the motion in a crossed E and B field.</a:t>
            </a:r>
          </a:p>
        </p:txBody>
      </p:sp>
      <p:graphicFrame>
        <p:nvGraphicFramePr>
          <p:cNvPr id="13" name="Object 12">
            <a:extLst>
              <a:ext uri="{FF2B5EF4-FFF2-40B4-BE49-F238E27FC236}">
                <a16:creationId xmlns:a16="http://schemas.microsoft.com/office/drawing/2014/main" id="{31DD8ACE-71B7-A45A-A608-FEA398D27143}"/>
              </a:ext>
            </a:extLst>
          </p:cNvPr>
          <p:cNvGraphicFramePr>
            <a:graphicFrameLocks noChangeAspect="1"/>
          </p:cNvGraphicFramePr>
          <p:nvPr/>
        </p:nvGraphicFramePr>
        <p:xfrm>
          <a:off x="1005677" y="2725289"/>
          <a:ext cx="837960" cy="499553"/>
        </p:xfrm>
        <a:graphic>
          <a:graphicData uri="http://schemas.openxmlformats.org/presentationml/2006/ole">
            <mc:AlternateContent xmlns:mc="http://schemas.openxmlformats.org/markup-compatibility/2006">
              <mc:Choice xmlns:v="urn:schemas-microsoft-com:vml" Requires="v">
                <p:oleObj name="Equation" r:id="rId8" imgW="660240" imgH="393480" progId="Equation.DSMT4">
                  <p:embed/>
                </p:oleObj>
              </mc:Choice>
              <mc:Fallback>
                <p:oleObj name="Equation" r:id="rId8" imgW="660240" imgH="393480" progId="Equation.DSMT4">
                  <p:embed/>
                  <p:pic>
                    <p:nvPicPr>
                      <p:cNvPr id="13" name="Object 12">
                        <a:extLst>
                          <a:ext uri="{FF2B5EF4-FFF2-40B4-BE49-F238E27FC236}">
                            <a16:creationId xmlns:a16="http://schemas.microsoft.com/office/drawing/2014/main" id="{31DD8ACE-71B7-A45A-A608-FEA398D27143}"/>
                          </a:ext>
                        </a:extLst>
                      </p:cNvPr>
                      <p:cNvPicPr/>
                      <p:nvPr/>
                    </p:nvPicPr>
                    <p:blipFill>
                      <a:blip r:embed="rId9"/>
                      <a:stretch>
                        <a:fillRect/>
                      </a:stretch>
                    </p:blipFill>
                    <p:spPr>
                      <a:xfrm>
                        <a:off x="1005677" y="2725289"/>
                        <a:ext cx="837960" cy="499553"/>
                      </a:xfrm>
                      <a:prstGeom prst="rect">
                        <a:avLst/>
                      </a:prstGeom>
                    </p:spPr>
                  </p:pic>
                </p:oleObj>
              </mc:Fallback>
            </mc:AlternateContent>
          </a:graphicData>
        </a:graphic>
      </p:graphicFrame>
      <p:pic>
        <p:nvPicPr>
          <p:cNvPr id="6" name="Picture 5" descr="Chart, surface chart&#10;&#10;Description automatically generated">
            <a:extLst>
              <a:ext uri="{FF2B5EF4-FFF2-40B4-BE49-F238E27FC236}">
                <a16:creationId xmlns:a16="http://schemas.microsoft.com/office/drawing/2014/main" id="{1BB4EC32-A18C-7137-BFE3-DC1D91BAE78F}"/>
              </a:ext>
            </a:extLst>
          </p:cNvPr>
          <p:cNvPicPr>
            <a:picLocks noChangeAspect="1"/>
          </p:cNvPicPr>
          <p:nvPr/>
        </p:nvPicPr>
        <p:blipFill rotWithShape="1">
          <a:blip r:embed="rId10"/>
          <a:srcRect r="-841" b="3660"/>
          <a:stretch/>
        </p:blipFill>
        <p:spPr bwMode="auto">
          <a:xfrm>
            <a:off x="319168" y="4076986"/>
            <a:ext cx="3472627" cy="2047264"/>
          </a:xfrm>
          <a:prstGeom prst="rect">
            <a:avLst/>
          </a:prstGeom>
          <a:ln>
            <a:noFill/>
          </a:ln>
          <a:extLst>
            <a:ext uri="{53640926-AAD7-44D8-BBD7-CCE9431645EC}">
              <a14:shadowObscured xmlns:a14="http://schemas.microsoft.com/office/drawing/2010/main"/>
            </a:ext>
          </a:extLst>
        </p:spPr>
      </p:pic>
      <p:pic>
        <p:nvPicPr>
          <p:cNvPr id="16" name="Picture 15">
            <a:extLst>
              <a:ext uri="{FF2B5EF4-FFF2-40B4-BE49-F238E27FC236}">
                <a16:creationId xmlns:a16="http://schemas.microsoft.com/office/drawing/2014/main" id="{5913A647-CCD7-2C40-3AE3-4386359B4E41}"/>
              </a:ext>
            </a:extLst>
          </p:cNvPr>
          <p:cNvPicPr>
            <a:picLocks noChangeAspect="1"/>
          </p:cNvPicPr>
          <p:nvPr/>
        </p:nvPicPr>
        <p:blipFill>
          <a:blip r:embed="rId11"/>
          <a:stretch>
            <a:fillRect/>
          </a:stretch>
        </p:blipFill>
        <p:spPr>
          <a:xfrm>
            <a:off x="6122829" y="2219831"/>
            <a:ext cx="2625090" cy="883920"/>
          </a:xfrm>
          <a:prstGeom prst="rect">
            <a:avLst/>
          </a:prstGeom>
        </p:spPr>
      </p:pic>
      <p:graphicFrame>
        <p:nvGraphicFramePr>
          <p:cNvPr id="18" name="Object 17">
            <a:extLst>
              <a:ext uri="{FF2B5EF4-FFF2-40B4-BE49-F238E27FC236}">
                <a16:creationId xmlns:a16="http://schemas.microsoft.com/office/drawing/2014/main" id="{4D602279-F497-B4C3-42F2-7C5B0FA2B58B}"/>
              </a:ext>
            </a:extLst>
          </p:cNvPr>
          <p:cNvGraphicFramePr>
            <a:graphicFrameLocks noChangeAspect="1"/>
          </p:cNvGraphicFramePr>
          <p:nvPr>
            <p:extLst>
              <p:ext uri="{D42A27DB-BD31-4B8C-83A1-F6EECF244321}">
                <p14:modId xmlns:p14="http://schemas.microsoft.com/office/powerpoint/2010/main" val="1536114494"/>
              </p:ext>
            </p:extLst>
          </p:nvPr>
        </p:nvGraphicFramePr>
        <p:xfrm>
          <a:off x="6257386" y="3394219"/>
          <a:ext cx="5478667" cy="456556"/>
        </p:xfrm>
        <a:graphic>
          <a:graphicData uri="http://schemas.openxmlformats.org/presentationml/2006/ole">
            <mc:AlternateContent xmlns:mc="http://schemas.openxmlformats.org/markup-compatibility/2006">
              <mc:Choice xmlns:v="urn:schemas-microsoft-com:vml" Requires="v">
                <p:oleObj name="Equation" r:id="rId12" imgW="4686550" imgH="390504" progId="Equation.DSMT4">
                  <p:embed/>
                </p:oleObj>
              </mc:Choice>
              <mc:Fallback>
                <p:oleObj name="Equation" r:id="rId12" imgW="4686550" imgH="390504" progId="Equation.DSMT4">
                  <p:embed/>
                  <p:pic>
                    <p:nvPicPr>
                      <p:cNvPr id="0" name=""/>
                      <p:cNvPicPr/>
                      <p:nvPr/>
                    </p:nvPicPr>
                    <p:blipFill>
                      <a:blip r:embed="rId13"/>
                      <a:stretch>
                        <a:fillRect/>
                      </a:stretch>
                    </p:blipFill>
                    <p:spPr>
                      <a:xfrm>
                        <a:off x="6257386" y="3394219"/>
                        <a:ext cx="5478667" cy="456556"/>
                      </a:xfrm>
                      <a:prstGeom prst="rect">
                        <a:avLst/>
                      </a:prstGeom>
                    </p:spPr>
                  </p:pic>
                </p:oleObj>
              </mc:Fallback>
            </mc:AlternateContent>
          </a:graphicData>
        </a:graphic>
      </p:graphicFrame>
      <mc:AlternateContent xmlns:mc="http://schemas.openxmlformats.org/markup-compatibility/2006" xmlns:p14="http://schemas.microsoft.com/office/powerpoint/2010/main">
        <mc:Choice Requires="p14">
          <p:contentPart p14:bwMode="auto" r:id="rId14">
            <p14:nvContentPartPr>
              <p14:cNvPr id="19" name="Ink 18">
                <a:extLst>
                  <a:ext uri="{FF2B5EF4-FFF2-40B4-BE49-F238E27FC236}">
                    <a16:creationId xmlns:a16="http://schemas.microsoft.com/office/drawing/2014/main" id="{69645AAB-E7AC-81D5-DE83-04CE0BF60821}"/>
                  </a:ext>
                </a:extLst>
              </p14:cNvPr>
              <p14:cNvContentPartPr/>
              <p14:nvPr/>
            </p14:nvContentPartPr>
            <p14:xfrm>
              <a:off x="4419599" y="1810235"/>
              <a:ext cx="1281600" cy="2900880"/>
            </p14:xfrm>
          </p:contentPart>
        </mc:Choice>
        <mc:Fallback xmlns="">
          <p:pic>
            <p:nvPicPr>
              <p:cNvPr id="19" name="Ink 18">
                <a:extLst>
                  <a:ext uri="{FF2B5EF4-FFF2-40B4-BE49-F238E27FC236}">
                    <a16:creationId xmlns:a16="http://schemas.microsoft.com/office/drawing/2014/main" id="{69645AAB-E7AC-81D5-DE83-04CE0BF60821}"/>
                  </a:ext>
                </a:extLst>
              </p:cNvPr>
              <p:cNvPicPr/>
              <p:nvPr/>
            </p:nvPicPr>
            <p:blipFill>
              <a:blip r:embed="rId15"/>
              <a:stretch>
                <a:fillRect/>
              </a:stretch>
            </p:blipFill>
            <p:spPr>
              <a:xfrm>
                <a:off x="4410959" y="1801595"/>
                <a:ext cx="1299240" cy="2918520"/>
              </a:xfrm>
              <a:prstGeom prst="rect">
                <a:avLst/>
              </a:prstGeom>
            </p:spPr>
          </p:pic>
        </mc:Fallback>
      </mc:AlternateContent>
    </p:spTree>
    <p:extLst>
      <p:ext uri="{BB962C8B-B14F-4D97-AF65-F5344CB8AC3E}">
        <p14:creationId xmlns:p14="http://schemas.microsoft.com/office/powerpoint/2010/main" val="253725080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2502478" y="174597"/>
            <a:ext cx="6933753" cy="621596"/>
          </a:xfrm>
        </p:spPr>
        <p:txBody>
          <a:bodyPr>
            <a:normAutofit fontScale="90000"/>
          </a:bodyPr>
          <a:lstStyle/>
          <a:p>
            <a:r>
              <a:rPr lang="en-US" sz="3600" b="1" u="sng">
                <a:latin typeface="+mn-lt"/>
              </a:rPr>
              <a:t>Electrons – Nonequilibrium Properties</a:t>
            </a:r>
            <a:endParaRPr lang="en-US" b="1" u="sng">
              <a:latin typeface="+mn-lt"/>
            </a:endParaRPr>
          </a:p>
        </p:txBody>
      </p:sp>
      <p:sp>
        <p:nvSpPr>
          <p:cNvPr id="4" name="TextBox 3">
            <a:extLst>
              <a:ext uri="{FF2B5EF4-FFF2-40B4-BE49-F238E27FC236}">
                <a16:creationId xmlns:a16="http://schemas.microsoft.com/office/drawing/2014/main" id="{A7C675F6-9770-4C04-AC09-833D90C3E673}"/>
              </a:ext>
            </a:extLst>
          </p:cNvPr>
          <p:cNvSpPr txBox="1"/>
          <p:nvPr/>
        </p:nvSpPr>
        <p:spPr>
          <a:xfrm>
            <a:off x="280611" y="1156844"/>
            <a:ext cx="5420588" cy="769441"/>
          </a:xfrm>
          <a:prstGeom prst="rect">
            <a:avLst/>
          </a:prstGeom>
          <a:noFill/>
        </p:spPr>
        <p:txBody>
          <a:bodyPr wrap="square" rtlCol="0">
            <a:spAutoFit/>
          </a:bodyPr>
          <a:lstStyle/>
          <a:p>
            <a:r>
              <a:rPr lang="en-US" sz="1600" b="1"/>
              <a:t>Conductivity in terms of holes</a:t>
            </a:r>
            <a:endParaRPr lang="en-US" sz="1400" b="1"/>
          </a:p>
          <a:p>
            <a:r>
              <a:rPr lang="en-US" sz="1400"/>
              <a:t>As we saw when looking at excitations, when we have a nearly filled band, its more convenient to look at conduction in terms of holes.  </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4" name="Object 13">
            <a:extLst>
              <a:ext uri="{FF2B5EF4-FFF2-40B4-BE49-F238E27FC236}">
                <a16:creationId xmlns:a16="http://schemas.microsoft.com/office/drawing/2014/main" id="{8E092B4C-1828-EC3F-87E3-80BA3BCD2520}"/>
              </a:ext>
            </a:extLst>
          </p:cNvPr>
          <p:cNvGraphicFramePr>
            <a:graphicFrameLocks noChangeAspect="1"/>
          </p:cNvGraphicFramePr>
          <p:nvPr>
            <p:extLst>
              <p:ext uri="{D42A27DB-BD31-4B8C-83A1-F6EECF244321}">
                <p14:modId xmlns:p14="http://schemas.microsoft.com/office/powerpoint/2010/main" val="1218300789"/>
              </p:ext>
            </p:extLst>
          </p:nvPr>
        </p:nvGraphicFramePr>
        <p:xfrm>
          <a:off x="280611" y="2107609"/>
          <a:ext cx="3171716" cy="2424154"/>
        </p:xfrm>
        <a:graphic>
          <a:graphicData uri="http://schemas.openxmlformats.org/presentationml/2006/ole">
            <mc:AlternateContent xmlns:mc="http://schemas.openxmlformats.org/markup-compatibility/2006">
              <mc:Choice xmlns:v="urn:schemas-microsoft-com:vml" Requires="v">
                <p:oleObj name="Bitmap Image" r:id="rId2" imgW="4449524" imgH="2865368" progId="PBrush">
                  <p:embed/>
                </p:oleObj>
              </mc:Choice>
              <mc:Fallback>
                <p:oleObj name="Bitmap Image" r:id="rId2" imgW="4449524" imgH="2865368" progId="PBrush">
                  <p:embed/>
                  <p:pic>
                    <p:nvPicPr>
                      <p:cNvPr id="0" name="Object 1"/>
                      <p:cNvPicPr>
                        <a:picLocks noChangeAspect="1" noChangeArrowheads="1"/>
                      </p:cNvPicPr>
                      <p:nvPr/>
                    </p:nvPicPr>
                    <p:blipFill>
                      <a:blip r:embed="rId3">
                        <a:extLst>
                          <a:ext uri="{28A0092B-C50C-407E-A947-70E740481C1C}">
                            <a14:useLocalDpi xmlns:a14="http://schemas.microsoft.com/office/drawing/2010/main" val="0"/>
                          </a:ext>
                        </a:extLst>
                      </a:blip>
                      <a:srcRect l="6975" t="2716" r="8746" b="-2155"/>
                      <a:stretch>
                        <a:fillRect/>
                      </a:stretch>
                    </p:blipFill>
                    <p:spPr bwMode="auto">
                      <a:xfrm>
                        <a:off x="280611" y="2107609"/>
                        <a:ext cx="3171716" cy="2424154"/>
                      </a:xfrm>
                      <a:prstGeom prst="rect">
                        <a:avLst/>
                      </a:prstGeom>
                      <a:noFill/>
                    </p:spPr>
                  </p:pic>
                </p:oleObj>
              </mc:Fallback>
            </mc:AlternateContent>
          </a:graphicData>
        </a:graphic>
      </p:graphicFrame>
      <p:graphicFrame>
        <p:nvGraphicFramePr>
          <p:cNvPr id="20" name="Object 19">
            <a:extLst>
              <a:ext uri="{FF2B5EF4-FFF2-40B4-BE49-F238E27FC236}">
                <a16:creationId xmlns:a16="http://schemas.microsoft.com/office/drawing/2014/main" id="{AD62AE18-F3F5-A387-C1CF-C93A551C55D2}"/>
              </a:ext>
            </a:extLst>
          </p:cNvPr>
          <p:cNvGraphicFramePr>
            <a:graphicFrameLocks noChangeAspect="1"/>
          </p:cNvGraphicFramePr>
          <p:nvPr>
            <p:extLst>
              <p:ext uri="{D42A27DB-BD31-4B8C-83A1-F6EECF244321}">
                <p14:modId xmlns:p14="http://schemas.microsoft.com/office/powerpoint/2010/main" val="3096877759"/>
              </p:ext>
            </p:extLst>
          </p:nvPr>
        </p:nvGraphicFramePr>
        <p:xfrm>
          <a:off x="3969754" y="2025677"/>
          <a:ext cx="4325159" cy="2589109"/>
        </p:xfrm>
        <a:graphic>
          <a:graphicData uri="http://schemas.openxmlformats.org/presentationml/2006/ole">
            <mc:AlternateContent xmlns:mc="http://schemas.openxmlformats.org/markup-compatibility/2006">
              <mc:Choice xmlns:v="urn:schemas-microsoft-com:vml" Requires="v">
                <p:oleObj name="Equation" r:id="rId4" imgW="3670200" imgH="2197080" progId="Equation.DSMT4">
                  <p:embed/>
                </p:oleObj>
              </mc:Choice>
              <mc:Fallback>
                <p:oleObj name="Equation" r:id="rId4" imgW="3670200" imgH="2197080" progId="Equation.DSMT4">
                  <p:embed/>
                  <p:pic>
                    <p:nvPicPr>
                      <p:cNvPr id="0" name=""/>
                      <p:cNvPicPr/>
                      <p:nvPr/>
                    </p:nvPicPr>
                    <p:blipFill>
                      <a:blip r:embed="rId5"/>
                      <a:stretch>
                        <a:fillRect/>
                      </a:stretch>
                    </p:blipFill>
                    <p:spPr>
                      <a:xfrm>
                        <a:off x="3969754" y="2025677"/>
                        <a:ext cx="4325159" cy="2589109"/>
                      </a:xfrm>
                      <a:prstGeom prst="rect">
                        <a:avLst/>
                      </a:prstGeom>
                    </p:spPr>
                  </p:pic>
                </p:oleObj>
              </mc:Fallback>
            </mc:AlternateContent>
          </a:graphicData>
        </a:graphic>
      </p:graphicFrame>
      <p:sp>
        <p:nvSpPr>
          <p:cNvPr id="22" name="TextBox 21">
            <a:extLst>
              <a:ext uri="{FF2B5EF4-FFF2-40B4-BE49-F238E27FC236}">
                <a16:creationId xmlns:a16="http://schemas.microsoft.com/office/drawing/2014/main" id="{66D8BFDC-2DD4-97AA-B7EB-DA4464EACE1A}"/>
              </a:ext>
            </a:extLst>
          </p:cNvPr>
          <p:cNvSpPr txBox="1"/>
          <p:nvPr/>
        </p:nvSpPr>
        <p:spPr>
          <a:xfrm>
            <a:off x="280611" y="4796110"/>
            <a:ext cx="7566434" cy="1015663"/>
          </a:xfrm>
          <a:prstGeom prst="rect">
            <a:avLst/>
          </a:prstGeom>
          <a:noFill/>
        </p:spPr>
        <p:txBody>
          <a:bodyPr wrap="square" rtlCol="0">
            <a:spAutoFit/>
          </a:bodyPr>
          <a:lstStyle/>
          <a:p>
            <a:r>
              <a:rPr lang="en-US" sz="1400"/>
              <a:t>so holes behave as though they had positive charge.  But be aware that their velocity, and dynamics, is the same as that of an electron occupying the same place.</a:t>
            </a:r>
            <a:r>
              <a:rPr lang="en-US"/>
              <a:t> </a:t>
            </a:r>
            <a:r>
              <a:rPr lang="en-US" sz="1400"/>
              <a:t>So for instance, if we apply an E field to the right, the new configuration will look like this to the right.  And can see that either way we look at it – as electrons or positrons – the current will be to the right.  </a:t>
            </a:r>
            <a:endParaRPr lang="en-US"/>
          </a:p>
        </p:txBody>
      </p:sp>
      <p:pic>
        <p:nvPicPr>
          <p:cNvPr id="23" name="Picture 22" descr="Chart, line chart&#10;&#10;Description automatically generated">
            <a:extLst>
              <a:ext uri="{FF2B5EF4-FFF2-40B4-BE49-F238E27FC236}">
                <a16:creationId xmlns:a16="http://schemas.microsoft.com/office/drawing/2014/main" id="{2D6A45B0-1688-2ECB-A551-05BFF06DE077}"/>
              </a:ext>
            </a:extLst>
          </p:cNvPr>
          <p:cNvPicPr>
            <a:picLocks noChangeAspect="1"/>
          </p:cNvPicPr>
          <p:nvPr/>
        </p:nvPicPr>
        <p:blipFill>
          <a:blip r:embed="rId6"/>
          <a:stretch>
            <a:fillRect/>
          </a:stretch>
        </p:blipFill>
        <p:spPr>
          <a:xfrm>
            <a:off x="8409765" y="4235528"/>
            <a:ext cx="3132202" cy="2288068"/>
          </a:xfrm>
          <a:prstGeom prst="rect">
            <a:avLst/>
          </a:prstGeom>
        </p:spPr>
      </p:pic>
    </p:spTree>
    <p:extLst>
      <p:ext uri="{BB962C8B-B14F-4D97-AF65-F5344CB8AC3E}">
        <p14:creationId xmlns:p14="http://schemas.microsoft.com/office/powerpoint/2010/main" val="6134310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B9A247-1AEB-499F-A485-9DEE50BEB332}"/>
              </a:ext>
            </a:extLst>
          </p:cNvPr>
          <p:cNvSpPr>
            <a:spLocks noGrp="1"/>
          </p:cNvSpPr>
          <p:nvPr>
            <p:ph type="title"/>
          </p:nvPr>
        </p:nvSpPr>
        <p:spPr>
          <a:xfrm>
            <a:off x="3603362" y="136732"/>
            <a:ext cx="5232663" cy="753913"/>
          </a:xfrm>
        </p:spPr>
        <p:txBody>
          <a:bodyPr>
            <a:normAutofit/>
          </a:bodyPr>
          <a:lstStyle/>
          <a:p>
            <a:r>
              <a:rPr lang="en-US" sz="3200" b="1" u="sng">
                <a:latin typeface="+mn-lt"/>
              </a:rPr>
              <a:t>Electrons – Crystal Interaction</a:t>
            </a:r>
          </a:p>
        </p:txBody>
      </p:sp>
      <p:graphicFrame>
        <p:nvGraphicFramePr>
          <p:cNvPr id="19" name="Object 18">
            <a:extLst>
              <a:ext uri="{FF2B5EF4-FFF2-40B4-BE49-F238E27FC236}">
                <a16:creationId xmlns:a16="http://schemas.microsoft.com/office/drawing/2014/main" id="{E6289592-71D7-4B07-ACF5-B70EB87B4DF2}"/>
              </a:ext>
            </a:extLst>
          </p:cNvPr>
          <p:cNvGraphicFramePr>
            <a:graphicFrameLocks noChangeAspect="1"/>
          </p:cNvGraphicFramePr>
          <p:nvPr>
            <p:extLst>
              <p:ext uri="{D42A27DB-BD31-4B8C-83A1-F6EECF244321}">
                <p14:modId xmlns:p14="http://schemas.microsoft.com/office/powerpoint/2010/main" val="3962680114"/>
              </p:ext>
            </p:extLst>
          </p:nvPr>
        </p:nvGraphicFramePr>
        <p:xfrm>
          <a:off x="431173" y="2351400"/>
          <a:ext cx="6848475" cy="714375"/>
        </p:xfrm>
        <a:graphic>
          <a:graphicData uri="http://schemas.openxmlformats.org/presentationml/2006/ole">
            <mc:AlternateContent xmlns:mc="http://schemas.openxmlformats.org/markup-compatibility/2006">
              <mc:Choice xmlns:v="urn:schemas-microsoft-com:vml" Requires="v">
                <p:oleObj name="Equation" r:id="rId2" imgW="5092560" imgH="533160" progId="Equation.DSMT4">
                  <p:embed/>
                </p:oleObj>
              </mc:Choice>
              <mc:Fallback>
                <p:oleObj name="Equation" r:id="rId2" imgW="5092560" imgH="533160" progId="Equation.DSMT4">
                  <p:embed/>
                  <p:pic>
                    <p:nvPicPr>
                      <p:cNvPr id="19" name="Object 18">
                        <a:extLst>
                          <a:ext uri="{FF2B5EF4-FFF2-40B4-BE49-F238E27FC236}">
                            <a16:creationId xmlns:a16="http://schemas.microsoft.com/office/drawing/2014/main" id="{E6289592-71D7-4B07-ACF5-B70EB87B4DF2}"/>
                          </a:ext>
                        </a:extLst>
                      </p:cNvPr>
                      <p:cNvPicPr>
                        <a:picLocks noChangeAspect="1" noChangeArrowheads="1"/>
                      </p:cNvPicPr>
                      <p:nvPr/>
                    </p:nvPicPr>
                    <p:blipFill>
                      <a:blip r:embed="rId3"/>
                      <a:srcRect/>
                      <a:stretch>
                        <a:fillRect/>
                      </a:stretch>
                    </p:blipFill>
                    <p:spPr bwMode="auto">
                      <a:xfrm>
                        <a:off x="431173" y="2351400"/>
                        <a:ext cx="6848475" cy="714375"/>
                      </a:xfrm>
                      <a:prstGeom prst="rect">
                        <a:avLst/>
                      </a:prstGeom>
                      <a:solidFill>
                        <a:srgbClr val="CCFFCC"/>
                      </a:solidFill>
                    </p:spPr>
                  </p:pic>
                </p:oleObj>
              </mc:Fallback>
            </mc:AlternateContent>
          </a:graphicData>
        </a:graphic>
      </p:graphicFrame>
      <p:sp>
        <p:nvSpPr>
          <p:cNvPr id="20" name="TextBox 19">
            <a:extLst>
              <a:ext uri="{FF2B5EF4-FFF2-40B4-BE49-F238E27FC236}">
                <a16:creationId xmlns:a16="http://schemas.microsoft.com/office/drawing/2014/main" id="{6C29AD58-690B-4A7A-9F94-C7DDE83CDC1A}"/>
              </a:ext>
            </a:extLst>
          </p:cNvPr>
          <p:cNvSpPr txBox="1"/>
          <p:nvPr/>
        </p:nvSpPr>
        <p:spPr>
          <a:xfrm>
            <a:off x="346468" y="4250320"/>
            <a:ext cx="2139885" cy="338554"/>
          </a:xfrm>
          <a:prstGeom prst="rect">
            <a:avLst/>
          </a:prstGeom>
          <a:noFill/>
        </p:spPr>
        <p:txBody>
          <a:bodyPr wrap="square" rtlCol="0">
            <a:spAutoFit/>
          </a:bodyPr>
          <a:lstStyle/>
          <a:p>
            <a:r>
              <a:rPr lang="en-US" sz="1600"/>
              <a:t>Ultimately implies:</a:t>
            </a:r>
            <a:endParaRPr lang="en-US"/>
          </a:p>
        </p:txBody>
      </p:sp>
      <p:graphicFrame>
        <p:nvGraphicFramePr>
          <p:cNvPr id="22" name="Object 21">
            <a:extLst>
              <a:ext uri="{FF2B5EF4-FFF2-40B4-BE49-F238E27FC236}">
                <a16:creationId xmlns:a16="http://schemas.microsoft.com/office/drawing/2014/main" id="{84F24317-B282-42E1-BC9F-04D623DFF0C9}"/>
              </a:ext>
            </a:extLst>
          </p:cNvPr>
          <p:cNvGraphicFramePr>
            <a:graphicFrameLocks noChangeAspect="1"/>
          </p:cNvGraphicFramePr>
          <p:nvPr>
            <p:extLst>
              <p:ext uri="{D42A27DB-BD31-4B8C-83A1-F6EECF244321}">
                <p14:modId xmlns:p14="http://schemas.microsoft.com/office/powerpoint/2010/main" val="2710243281"/>
              </p:ext>
            </p:extLst>
          </p:nvPr>
        </p:nvGraphicFramePr>
        <p:xfrm>
          <a:off x="431173" y="3754868"/>
          <a:ext cx="1763500" cy="329247"/>
        </p:xfrm>
        <a:graphic>
          <a:graphicData uri="http://schemas.openxmlformats.org/presentationml/2006/ole">
            <mc:AlternateContent xmlns:mc="http://schemas.openxmlformats.org/markup-compatibility/2006">
              <mc:Choice xmlns:v="urn:schemas-microsoft-com:vml" Requires="v">
                <p:oleObj name="Equation" r:id="rId4" imgW="1143000" imgH="215640" progId="Equation.DSMT4">
                  <p:embed/>
                </p:oleObj>
              </mc:Choice>
              <mc:Fallback>
                <p:oleObj name="Equation" r:id="rId4" imgW="1143000" imgH="215640" progId="Equation.DSMT4">
                  <p:embed/>
                  <p:pic>
                    <p:nvPicPr>
                      <p:cNvPr id="22" name="Object 21">
                        <a:extLst>
                          <a:ext uri="{FF2B5EF4-FFF2-40B4-BE49-F238E27FC236}">
                            <a16:creationId xmlns:a16="http://schemas.microsoft.com/office/drawing/2014/main" id="{84F24317-B282-42E1-BC9F-04D623DFF0C9}"/>
                          </a:ext>
                        </a:extLst>
                      </p:cNvPr>
                      <p:cNvPicPr>
                        <a:picLocks noChangeAspect="1" noChangeArrowheads="1"/>
                      </p:cNvPicPr>
                      <p:nvPr/>
                    </p:nvPicPr>
                    <p:blipFill>
                      <a:blip r:embed="rId5"/>
                      <a:srcRect/>
                      <a:stretch>
                        <a:fillRect/>
                      </a:stretch>
                    </p:blipFill>
                    <p:spPr bwMode="auto">
                      <a:xfrm>
                        <a:off x="431173" y="3754868"/>
                        <a:ext cx="1763500" cy="329247"/>
                      </a:xfrm>
                      <a:prstGeom prst="rect">
                        <a:avLst/>
                      </a:prstGeom>
                      <a:noFill/>
                    </p:spPr>
                  </p:pic>
                </p:oleObj>
              </mc:Fallback>
            </mc:AlternateContent>
          </a:graphicData>
        </a:graphic>
      </p:graphicFrame>
      <p:sp>
        <p:nvSpPr>
          <p:cNvPr id="23" name="TextBox 22">
            <a:extLst>
              <a:ext uri="{FF2B5EF4-FFF2-40B4-BE49-F238E27FC236}">
                <a16:creationId xmlns:a16="http://schemas.microsoft.com/office/drawing/2014/main" id="{BD645F05-FE49-4B4E-9C78-E820A0B08F15}"/>
              </a:ext>
            </a:extLst>
          </p:cNvPr>
          <p:cNvSpPr txBox="1"/>
          <p:nvPr/>
        </p:nvSpPr>
        <p:spPr>
          <a:xfrm>
            <a:off x="322981" y="3219195"/>
            <a:ext cx="3700494" cy="338554"/>
          </a:xfrm>
          <a:prstGeom prst="rect">
            <a:avLst/>
          </a:prstGeom>
          <a:noFill/>
        </p:spPr>
        <p:txBody>
          <a:bodyPr wrap="square" rtlCol="0">
            <a:spAutoFit/>
          </a:bodyPr>
          <a:lstStyle/>
          <a:p>
            <a:r>
              <a:rPr lang="en-US" sz="1600"/>
              <a:t>The RL vectors are defined by condition:</a:t>
            </a:r>
            <a:endParaRPr lang="en-US"/>
          </a:p>
        </p:txBody>
      </p:sp>
      <p:graphicFrame>
        <p:nvGraphicFramePr>
          <p:cNvPr id="25" name="Object 24">
            <a:extLst>
              <a:ext uri="{FF2B5EF4-FFF2-40B4-BE49-F238E27FC236}">
                <a16:creationId xmlns:a16="http://schemas.microsoft.com/office/drawing/2014/main" id="{1DE51E25-AB82-4F22-9AA0-3D6E73A34811}"/>
              </a:ext>
            </a:extLst>
          </p:cNvPr>
          <p:cNvGraphicFramePr>
            <a:graphicFrameLocks noChangeAspect="1"/>
          </p:cNvGraphicFramePr>
          <p:nvPr>
            <p:extLst>
              <p:ext uri="{D42A27DB-BD31-4B8C-83A1-F6EECF244321}">
                <p14:modId xmlns:p14="http://schemas.microsoft.com/office/powerpoint/2010/main" val="996799793"/>
              </p:ext>
            </p:extLst>
          </p:nvPr>
        </p:nvGraphicFramePr>
        <p:xfrm>
          <a:off x="431173" y="4750739"/>
          <a:ext cx="4821238" cy="539750"/>
        </p:xfrm>
        <a:graphic>
          <a:graphicData uri="http://schemas.openxmlformats.org/presentationml/2006/ole">
            <mc:AlternateContent xmlns:mc="http://schemas.openxmlformats.org/markup-compatibility/2006">
              <mc:Choice xmlns:v="urn:schemas-microsoft-com:vml" Requires="v">
                <p:oleObj name="Equation" r:id="rId6" imgW="3848040" imgH="431640" progId="Equation.DSMT4">
                  <p:embed/>
                </p:oleObj>
              </mc:Choice>
              <mc:Fallback>
                <p:oleObj name="Equation" r:id="rId6" imgW="3848040" imgH="431640" progId="Equation.DSMT4">
                  <p:embed/>
                  <p:pic>
                    <p:nvPicPr>
                      <p:cNvPr id="25" name="Object 24">
                        <a:extLst>
                          <a:ext uri="{FF2B5EF4-FFF2-40B4-BE49-F238E27FC236}">
                            <a16:creationId xmlns:a16="http://schemas.microsoft.com/office/drawing/2014/main" id="{1DE51E25-AB82-4F22-9AA0-3D6E73A34811}"/>
                          </a:ext>
                        </a:extLst>
                      </p:cNvPr>
                      <p:cNvPicPr>
                        <a:picLocks noChangeAspect="1" noChangeArrowheads="1"/>
                      </p:cNvPicPr>
                      <p:nvPr/>
                    </p:nvPicPr>
                    <p:blipFill>
                      <a:blip r:embed="rId7"/>
                      <a:srcRect/>
                      <a:stretch>
                        <a:fillRect/>
                      </a:stretch>
                    </p:blipFill>
                    <p:spPr bwMode="auto">
                      <a:xfrm>
                        <a:off x="431173" y="4750739"/>
                        <a:ext cx="4821238" cy="539750"/>
                      </a:xfrm>
                      <a:prstGeom prst="rect">
                        <a:avLst/>
                      </a:prstGeom>
                      <a:solidFill>
                        <a:srgbClr val="CCFFCC"/>
                      </a:solidFill>
                    </p:spPr>
                  </p:pic>
                </p:oleObj>
              </mc:Fallback>
            </mc:AlternateContent>
          </a:graphicData>
        </a:graphic>
      </p:graphicFrame>
      <p:sp>
        <p:nvSpPr>
          <p:cNvPr id="7" name="TextBox 6">
            <a:extLst>
              <a:ext uri="{FF2B5EF4-FFF2-40B4-BE49-F238E27FC236}">
                <a16:creationId xmlns:a16="http://schemas.microsoft.com/office/drawing/2014/main" id="{0314E19E-5E51-7A44-5730-5E14D8FDDB9A}"/>
              </a:ext>
            </a:extLst>
          </p:cNvPr>
          <p:cNvSpPr txBox="1"/>
          <p:nvPr/>
        </p:nvSpPr>
        <p:spPr>
          <a:xfrm>
            <a:off x="347814" y="1094431"/>
            <a:ext cx="11502064" cy="1077218"/>
          </a:xfrm>
          <a:prstGeom prst="rect">
            <a:avLst/>
          </a:prstGeom>
          <a:noFill/>
        </p:spPr>
        <p:txBody>
          <a:bodyPr wrap="square">
            <a:spAutoFit/>
          </a:bodyPr>
          <a:lstStyle/>
          <a:p>
            <a:pPr marL="0" marR="0">
              <a:spcBef>
                <a:spcPts val="0"/>
              </a:spcBef>
              <a:spcAft>
                <a:spcPts val="0"/>
              </a:spcAft>
            </a:pPr>
            <a:r>
              <a:rPr lang="en-US" sz="1600">
                <a:effectLst/>
                <a:latin typeface="Calibri" panose="020F0502020204030204" pitchFamily="34" charset="0"/>
                <a:ea typeface="Times New Roman" panose="02020603050405020304" pitchFamily="18" charset="0"/>
              </a:rPr>
              <a:t>So if the potential has the periodicity of the lattice, then it should be periodic over every primitive cell/volume.  Given this, we can make a Fourier expansion of the crystal potential, or any function periodic over the basis, in a set of plane waves with special wavevectors </a:t>
            </a:r>
            <a:r>
              <a:rPr lang="en-US" sz="1600" b="1">
                <a:effectLst/>
                <a:latin typeface="Calibri" panose="020F0502020204030204" pitchFamily="34" charset="0"/>
                <a:ea typeface="Times New Roman" panose="02020603050405020304" pitchFamily="18" charset="0"/>
              </a:rPr>
              <a:t>G</a:t>
            </a:r>
            <a:r>
              <a:rPr lang="en-US" sz="1600">
                <a:effectLst/>
                <a:latin typeface="Calibri" panose="020F0502020204030204" pitchFamily="34" charset="0"/>
                <a:ea typeface="Times New Roman" panose="02020603050405020304" pitchFamily="18" charset="0"/>
              </a:rPr>
              <a:t> which make waves with such wavevectors periodic over the lattice.  This set of special wavevectors is called the reciprocal lattice.  The primitive reciprocal lattice vectors are denoted,</a:t>
            </a:r>
            <a:endParaRPr lang="en-US" sz="1600">
              <a:effectLst/>
              <a:latin typeface="Times New Roman" panose="02020603050405020304" pitchFamily="18" charset="0"/>
              <a:ea typeface="Times New Roman" panose="02020603050405020304" pitchFamily="18" charset="0"/>
            </a:endParaRPr>
          </a:p>
        </p:txBody>
      </p:sp>
      <p:graphicFrame>
        <p:nvGraphicFramePr>
          <p:cNvPr id="8" name="Object 7">
            <a:extLst>
              <a:ext uri="{FF2B5EF4-FFF2-40B4-BE49-F238E27FC236}">
                <a16:creationId xmlns:a16="http://schemas.microsoft.com/office/drawing/2014/main" id="{4D93CD67-D237-9947-6CE9-522F5CBFCB36}"/>
              </a:ext>
            </a:extLst>
          </p:cNvPr>
          <p:cNvGraphicFramePr>
            <a:graphicFrameLocks noChangeAspect="1"/>
          </p:cNvGraphicFramePr>
          <p:nvPr>
            <p:extLst>
              <p:ext uri="{D42A27DB-BD31-4B8C-83A1-F6EECF244321}">
                <p14:modId xmlns:p14="http://schemas.microsoft.com/office/powerpoint/2010/main" val="2421321637"/>
              </p:ext>
            </p:extLst>
          </p:nvPr>
        </p:nvGraphicFramePr>
        <p:xfrm>
          <a:off x="431173" y="5916043"/>
          <a:ext cx="4821238" cy="567436"/>
        </p:xfrm>
        <a:graphic>
          <a:graphicData uri="http://schemas.openxmlformats.org/presentationml/2006/ole">
            <mc:AlternateContent xmlns:mc="http://schemas.openxmlformats.org/markup-compatibility/2006">
              <mc:Choice xmlns:v="urn:schemas-microsoft-com:vml" Requires="v">
                <p:oleObj name="Equation" r:id="rId8" imgW="3884401" imgH="457855" progId="Equation.DSMT4">
                  <p:embed/>
                </p:oleObj>
              </mc:Choice>
              <mc:Fallback>
                <p:oleObj name="Equation" r:id="rId8" imgW="3884401" imgH="457855" progId="Equation.DSMT4">
                  <p:embed/>
                  <p:pic>
                    <p:nvPicPr>
                      <p:cNvPr id="0" name=""/>
                      <p:cNvPicPr/>
                      <p:nvPr/>
                    </p:nvPicPr>
                    <p:blipFill>
                      <a:blip r:embed="rId9"/>
                      <a:stretch>
                        <a:fillRect/>
                      </a:stretch>
                    </p:blipFill>
                    <p:spPr>
                      <a:xfrm>
                        <a:off x="431173" y="5916043"/>
                        <a:ext cx="4821238" cy="567436"/>
                      </a:xfrm>
                      <a:prstGeom prst="rect">
                        <a:avLst/>
                      </a:prstGeom>
                    </p:spPr>
                  </p:pic>
                </p:oleObj>
              </mc:Fallback>
            </mc:AlternateContent>
          </a:graphicData>
        </a:graphic>
      </p:graphicFrame>
      <p:sp>
        <p:nvSpPr>
          <p:cNvPr id="10" name="TextBox 9">
            <a:extLst>
              <a:ext uri="{FF2B5EF4-FFF2-40B4-BE49-F238E27FC236}">
                <a16:creationId xmlns:a16="http://schemas.microsoft.com/office/drawing/2014/main" id="{3ACA3194-9854-155A-40E7-AF9D91DEE5E9}"/>
              </a:ext>
            </a:extLst>
          </p:cNvPr>
          <p:cNvSpPr txBox="1"/>
          <p:nvPr/>
        </p:nvSpPr>
        <p:spPr>
          <a:xfrm>
            <a:off x="346468" y="5432154"/>
            <a:ext cx="2396732" cy="338554"/>
          </a:xfrm>
          <a:prstGeom prst="rect">
            <a:avLst/>
          </a:prstGeom>
          <a:noFill/>
        </p:spPr>
        <p:txBody>
          <a:bodyPr wrap="square">
            <a:spAutoFit/>
          </a:bodyPr>
          <a:lstStyle/>
          <a:p>
            <a:r>
              <a:rPr lang="en-US" sz="1600"/>
              <a:t>and allows us to write:</a:t>
            </a:r>
            <a:endParaRPr lang="en-US"/>
          </a:p>
        </p:txBody>
      </p:sp>
      <p:graphicFrame>
        <p:nvGraphicFramePr>
          <p:cNvPr id="13" name="Object 12">
            <a:extLst>
              <a:ext uri="{FF2B5EF4-FFF2-40B4-BE49-F238E27FC236}">
                <a16:creationId xmlns:a16="http://schemas.microsoft.com/office/drawing/2014/main" id="{8EEF74EF-90DD-9B25-3574-B8D17D040366}"/>
              </a:ext>
            </a:extLst>
          </p:cNvPr>
          <p:cNvGraphicFramePr>
            <a:graphicFrameLocks noChangeAspect="1"/>
          </p:cNvGraphicFramePr>
          <p:nvPr>
            <p:extLst>
              <p:ext uri="{D42A27DB-BD31-4B8C-83A1-F6EECF244321}">
                <p14:modId xmlns:p14="http://schemas.microsoft.com/office/powerpoint/2010/main" val="137281029"/>
              </p:ext>
            </p:extLst>
          </p:nvPr>
        </p:nvGraphicFramePr>
        <p:xfrm>
          <a:off x="6906775" y="4111426"/>
          <a:ext cx="2430463" cy="2430463"/>
        </p:xfrm>
        <a:graphic>
          <a:graphicData uri="http://schemas.openxmlformats.org/presentationml/2006/ole">
            <mc:AlternateContent xmlns:mc="http://schemas.openxmlformats.org/markup-compatibility/2006">
              <mc:Choice xmlns:v="urn:schemas-microsoft-com:vml" Requires="v">
                <p:oleObj name="Bitmap Image" r:id="rId10" imgW="3101609" imgH="2812024" progId="PBrush">
                  <p:embed/>
                </p:oleObj>
              </mc:Choice>
              <mc:Fallback>
                <p:oleObj name="Bitmap Image" r:id="rId10" imgW="3101609" imgH="2812024" progId="PBrush">
                  <p:embed/>
                  <p:pic>
                    <p:nvPicPr>
                      <p:cNvPr id="0" name="Object 1"/>
                      <p:cNvPicPr>
                        <a:picLocks noChangeAspect="1" noChangeArrowheads="1"/>
                      </p:cNvPicPr>
                      <p:nvPr/>
                    </p:nvPicPr>
                    <p:blipFill>
                      <a:blip r:embed="rId11">
                        <a:extLst>
                          <a:ext uri="{28A0092B-C50C-407E-A947-70E740481C1C}">
                            <a14:useLocalDpi xmlns:a14="http://schemas.microsoft.com/office/drawing/2010/main" val="0"/>
                          </a:ext>
                        </a:extLst>
                      </a:blip>
                      <a:srcRect l="3540" t="-658" r="5254" b="-317"/>
                      <a:stretch>
                        <a:fillRect/>
                      </a:stretch>
                    </p:blipFill>
                    <p:spPr bwMode="auto">
                      <a:xfrm>
                        <a:off x="6906775" y="4111426"/>
                        <a:ext cx="2430463" cy="24304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4" name="TextBox 13">
            <a:extLst>
              <a:ext uri="{FF2B5EF4-FFF2-40B4-BE49-F238E27FC236}">
                <a16:creationId xmlns:a16="http://schemas.microsoft.com/office/drawing/2014/main" id="{C999446B-B0D2-8826-85E4-15E1A9D10AF3}"/>
              </a:ext>
            </a:extLst>
          </p:cNvPr>
          <p:cNvSpPr txBox="1"/>
          <p:nvPr/>
        </p:nvSpPr>
        <p:spPr>
          <a:xfrm>
            <a:off x="6805457" y="3173102"/>
            <a:ext cx="5063562" cy="830997"/>
          </a:xfrm>
          <a:prstGeom prst="rect">
            <a:avLst/>
          </a:prstGeom>
          <a:noFill/>
        </p:spPr>
        <p:txBody>
          <a:bodyPr wrap="square" rtlCol="0">
            <a:spAutoFit/>
          </a:bodyPr>
          <a:lstStyle/>
          <a:p>
            <a:r>
              <a:rPr lang="en-US" sz="1600"/>
              <a:t>Just as the Bravais lattice has a unit cell, either conventional or Wigner-Seitz, so does the RL.  The Wigner-Seitz cell, along with associated BZ’s is displayed below:</a:t>
            </a:r>
          </a:p>
        </p:txBody>
      </p:sp>
    </p:spTree>
    <p:extLst>
      <p:ext uri="{BB962C8B-B14F-4D97-AF65-F5344CB8AC3E}">
        <p14:creationId xmlns:p14="http://schemas.microsoft.com/office/powerpoint/2010/main" val="373346765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2502478" y="174597"/>
            <a:ext cx="6933753" cy="621596"/>
          </a:xfrm>
        </p:spPr>
        <p:txBody>
          <a:bodyPr>
            <a:normAutofit fontScale="90000"/>
          </a:bodyPr>
          <a:lstStyle/>
          <a:p>
            <a:r>
              <a:rPr lang="en-US" sz="3600" b="1" u="sng">
                <a:latin typeface="+mn-lt"/>
              </a:rPr>
              <a:t>Electrons – Nonequilibrium Properties</a:t>
            </a:r>
            <a:endParaRPr lang="en-US" b="1" u="sng">
              <a:latin typeface="+mn-lt"/>
            </a:endParaRP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9" name="TextBox 18">
            <a:extLst>
              <a:ext uri="{FF2B5EF4-FFF2-40B4-BE49-F238E27FC236}">
                <a16:creationId xmlns:a16="http://schemas.microsoft.com/office/drawing/2014/main" id="{3B2D2B93-A99A-429F-BC98-D2DF4640322B}"/>
              </a:ext>
            </a:extLst>
          </p:cNvPr>
          <p:cNvSpPr txBox="1"/>
          <p:nvPr/>
        </p:nvSpPr>
        <p:spPr>
          <a:xfrm>
            <a:off x="471410" y="1386338"/>
            <a:ext cx="10837292" cy="1200329"/>
          </a:xfrm>
          <a:prstGeom prst="rect">
            <a:avLst/>
          </a:prstGeom>
          <a:noFill/>
        </p:spPr>
        <p:txBody>
          <a:bodyPr wrap="square" rtlCol="0">
            <a:spAutoFit/>
          </a:bodyPr>
          <a:lstStyle/>
          <a:p>
            <a:r>
              <a:rPr lang="en-US" sz="1600" b="1"/>
              <a:t>Absorption</a:t>
            </a:r>
            <a:endParaRPr lang="en-US" sz="1400" b="1"/>
          </a:p>
          <a:p>
            <a:r>
              <a:rPr lang="en-US" sz="1400"/>
              <a:t>We cannot have absorption of photons by free electrons.  We can see this graphically by fact that electron would have to jump to state with difference in momentum </a:t>
            </a:r>
            <a:r>
              <a:rPr lang="en-US" sz="1400">
                <a:latin typeface="Calibri" panose="020F0502020204030204" pitchFamily="34" charset="0"/>
                <a:cs typeface="Calibri" panose="020F0502020204030204" pitchFamily="34" charset="0"/>
              </a:rPr>
              <a:t>ħ</a:t>
            </a:r>
            <a:r>
              <a:rPr lang="en-US" sz="1400"/>
              <a:t>k, and difference in energy </a:t>
            </a:r>
            <a:r>
              <a:rPr lang="en-US" sz="1400">
                <a:latin typeface="Calibri" panose="020F0502020204030204" pitchFamily="34" charset="0"/>
                <a:cs typeface="Calibri" panose="020F0502020204030204" pitchFamily="34" charset="0"/>
              </a:rPr>
              <a:t>ħ</a:t>
            </a:r>
            <a:r>
              <a:rPr lang="en-US" sz="1400"/>
              <a:t>kc.  This would that its initial and final state on the dispersion curve would be linked by a straight line with slope c.  But this cannot happen for a massive particle (below I drew a bunch of horizontal lines with width </a:t>
            </a:r>
            <a:r>
              <a:rPr lang="en-US" sz="1400">
                <a:latin typeface="Calibri" panose="020F0502020204030204" pitchFamily="34" charset="0"/>
                <a:cs typeface="Calibri" panose="020F0502020204030204" pitchFamily="34" charset="0"/>
              </a:rPr>
              <a:t>ħk, and height ħkc, and consequent slope c (they all have this slope); and can seen none of these lines can connect two points on the free electron dispersion curve).</a:t>
            </a:r>
            <a:r>
              <a:rPr lang="en-US" sz="1400"/>
              <a:t>.</a:t>
            </a:r>
          </a:p>
        </p:txBody>
      </p:sp>
      <p:pic>
        <p:nvPicPr>
          <p:cNvPr id="3" name="Picture 2">
            <a:extLst>
              <a:ext uri="{FF2B5EF4-FFF2-40B4-BE49-F238E27FC236}">
                <a16:creationId xmlns:a16="http://schemas.microsoft.com/office/drawing/2014/main" id="{1C884532-F9FA-F6FF-EC3A-06AF3B388975}"/>
              </a:ext>
            </a:extLst>
          </p:cNvPr>
          <p:cNvPicPr>
            <a:picLocks noChangeAspect="1"/>
          </p:cNvPicPr>
          <p:nvPr/>
        </p:nvPicPr>
        <p:blipFill>
          <a:blip r:embed="rId2"/>
          <a:stretch>
            <a:fillRect/>
          </a:stretch>
        </p:blipFill>
        <p:spPr>
          <a:xfrm>
            <a:off x="331451" y="3788830"/>
            <a:ext cx="3101609" cy="2438611"/>
          </a:xfrm>
          <a:prstGeom prst="rect">
            <a:avLst/>
          </a:prstGeom>
        </p:spPr>
      </p:pic>
      <p:graphicFrame>
        <p:nvGraphicFramePr>
          <p:cNvPr id="5" name="Object 4">
            <a:extLst>
              <a:ext uri="{FF2B5EF4-FFF2-40B4-BE49-F238E27FC236}">
                <a16:creationId xmlns:a16="http://schemas.microsoft.com/office/drawing/2014/main" id="{706CE0C3-F539-7EFC-278D-1C74CFB992A8}"/>
              </a:ext>
            </a:extLst>
          </p:cNvPr>
          <p:cNvGraphicFramePr>
            <a:graphicFrameLocks noChangeAspect="1"/>
          </p:cNvGraphicFramePr>
          <p:nvPr>
            <p:extLst>
              <p:ext uri="{D42A27DB-BD31-4B8C-83A1-F6EECF244321}">
                <p14:modId xmlns:p14="http://schemas.microsoft.com/office/powerpoint/2010/main" val="3741273299"/>
              </p:ext>
            </p:extLst>
          </p:nvPr>
        </p:nvGraphicFramePr>
        <p:xfrm>
          <a:off x="573313" y="2833688"/>
          <a:ext cx="1090613" cy="595312"/>
        </p:xfrm>
        <a:graphic>
          <a:graphicData uri="http://schemas.openxmlformats.org/presentationml/2006/ole">
            <mc:AlternateContent xmlns:mc="http://schemas.openxmlformats.org/markup-compatibility/2006">
              <mc:Choice xmlns:v="urn:schemas-microsoft-com:vml" Requires="v">
                <p:oleObj name="Equation" r:id="rId3" imgW="838080" imgH="457200" progId="Equation.DSMT4">
                  <p:embed/>
                </p:oleObj>
              </mc:Choice>
              <mc:Fallback>
                <p:oleObj name="Equation" r:id="rId3" imgW="838080" imgH="457200" progId="Equation.DSMT4">
                  <p:embed/>
                  <p:pic>
                    <p:nvPicPr>
                      <p:cNvPr id="0" name=""/>
                      <p:cNvPicPr/>
                      <p:nvPr/>
                    </p:nvPicPr>
                    <p:blipFill>
                      <a:blip r:embed="rId4"/>
                      <a:stretch>
                        <a:fillRect/>
                      </a:stretch>
                    </p:blipFill>
                    <p:spPr>
                      <a:xfrm>
                        <a:off x="573313" y="2833688"/>
                        <a:ext cx="1090613" cy="595312"/>
                      </a:xfrm>
                      <a:prstGeom prst="rect">
                        <a:avLst/>
                      </a:prstGeom>
                    </p:spPr>
                  </p:pic>
                </p:oleObj>
              </mc:Fallback>
            </mc:AlternateContent>
          </a:graphicData>
        </a:graphic>
      </p:graphicFrame>
    </p:spTree>
    <p:extLst>
      <p:ext uri="{BB962C8B-B14F-4D97-AF65-F5344CB8AC3E}">
        <p14:creationId xmlns:p14="http://schemas.microsoft.com/office/powerpoint/2010/main" val="252840553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2502478" y="174597"/>
            <a:ext cx="6933753" cy="621596"/>
          </a:xfrm>
        </p:spPr>
        <p:txBody>
          <a:bodyPr>
            <a:normAutofit fontScale="90000"/>
          </a:bodyPr>
          <a:lstStyle/>
          <a:p>
            <a:r>
              <a:rPr lang="en-US" sz="3600" b="1" u="sng">
                <a:latin typeface="+mn-lt"/>
              </a:rPr>
              <a:t>Electrons – Nonequilibrium Properties</a:t>
            </a:r>
            <a:endParaRPr lang="en-US" b="1" u="sng">
              <a:latin typeface="+mn-lt"/>
            </a:endParaRP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6" name="Object 15">
            <a:extLst>
              <a:ext uri="{FF2B5EF4-FFF2-40B4-BE49-F238E27FC236}">
                <a16:creationId xmlns:a16="http://schemas.microsoft.com/office/drawing/2014/main" id="{75D02138-1F0C-EBBC-523C-2F00BE90F2D1}"/>
              </a:ext>
            </a:extLst>
          </p:cNvPr>
          <p:cNvGraphicFramePr>
            <a:graphicFrameLocks noChangeAspect="1"/>
          </p:cNvGraphicFramePr>
          <p:nvPr>
            <p:extLst>
              <p:ext uri="{D42A27DB-BD31-4B8C-83A1-F6EECF244321}">
                <p14:modId xmlns:p14="http://schemas.microsoft.com/office/powerpoint/2010/main" val="972618587"/>
              </p:ext>
            </p:extLst>
          </p:nvPr>
        </p:nvGraphicFramePr>
        <p:xfrm>
          <a:off x="403736" y="1832917"/>
          <a:ext cx="1351384" cy="591231"/>
        </p:xfrm>
        <a:graphic>
          <a:graphicData uri="http://schemas.openxmlformats.org/presentationml/2006/ole">
            <mc:AlternateContent xmlns:mc="http://schemas.openxmlformats.org/markup-compatibility/2006">
              <mc:Choice xmlns:v="urn:schemas-microsoft-com:vml" Requires="v">
                <p:oleObj name="Equation" r:id="rId2" imgW="1066186" imgH="467229" progId="Equation.DSMT4">
                  <p:embed/>
                </p:oleObj>
              </mc:Choice>
              <mc:Fallback>
                <p:oleObj name="Equation" r:id="rId2" imgW="1066186" imgH="467229" progId="Equation.DSMT4">
                  <p:embed/>
                  <p:pic>
                    <p:nvPicPr>
                      <p:cNvPr id="16" name="Object 15">
                        <a:extLst>
                          <a:ext uri="{FF2B5EF4-FFF2-40B4-BE49-F238E27FC236}">
                            <a16:creationId xmlns:a16="http://schemas.microsoft.com/office/drawing/2014/main" id="{75D02138-1F0C-EBBC-523C-2F00BE90F2D1}"/>
                          </a:ext>
                        </a:extLst>
                      </p:cNvPr>
                      <p:cNvPicPr/>
                      <p:nvPr/>
                    </p:nvPicPr>
                    <p:blipFill>
                      <a:blip r:embed="rId3"/>
                      <a:stretch>
                        <a:fillRect/>
                      </a:stretch>
                    </p:blipFill>
                    <p:spPr>
                      <a:xfrm>
                        <a:off x="403736" y="1832917"/>
                        <a:ext cx="1351384" cy="591231"/>
                      </a:xfrm>
                      <a:prstGeom prst="rect">
                        <a:avLst/>
                      </a:prstGeom>
                    </p:spPr>
                  </p:pic>
                </p:oleObj>
              </mc:Fallback>
            </mc:AlternateContent>
          </a:graphicData>
        </a:graphic>
      </p:graphicFrame>
      <p:sp>
        <p:nvSpPr>
          <p:cNvPr id="20" name="TextBox 19">
            <a:extLst>
              <a:ext uri="{FF2B5EF4-FFF2-40B4-BE49-F238E27FC236}">
                <a16:creationId xmlns:a16="http://schemas.microsoft.com/office/drawing/2014/main" id="{9E9133DE-4D73-1F6D-E6A2-91D67813DFA1}"/>
              </a:ext>
            </a:extLst>
          </p:cNvPr>
          <p:cNvSpPr txBox="1"/>
          <p:nvPr/>
        </p:nvSpPr>
        <p:spPr>
          <a:xfrm>
            <a:off x="317240" y="1236724"/>
            <a:ext cx="6853334" cy="307777"/>
          </a:xfrm>
          <a:prstGeom prst="rect">
            <a:avLst/>
          </a:prstGeom>
          <a:noFill/>
        </p:spPr>
        <p:txBody>
          <a:bodyPr wrap="square" rtlCol="0">
            <a:spAutoFit/>
          </a:bodyPr>
          <a:lstStyle/>
          <a:p>
            <a:r>
              <a:rPr lang="en-US" sz="1400"/>
              <a:t>In a periodic potential, only crystal momentum is conserved (and that, only up to RLV). </a:t>
            </a:r>
          </a:p>
        </p:txBody>
      </p:sp>
      <p:sp>
        <p:nvSpPr>
          <p:cNvPr id="22" name="TextBox 21">
            <a:extLst>
              <a:ext uri="{FF2B5EF4-FFF2-40B4-BE49-F238E27FC236}">
                <a16:creationId xmlns:a16="http://schemas.microsoft.com/office/drawing/2014/main" id="{E7017E9B-BFF4-A3F1-6D41-BA5B76BB9398}"/>
              </a:ext>
            </a:extLst>
          </p:cNvPr>
          <p:cNvSpPr txBox="1"/>
          <p:nvPr/>
        </p:nvSpPr>
        <p:spPr>
          <a:xfrm>
            <a:off x="2610719" y="1866922"/>
            <a:ext cx="2266375" cy="523220"/>
          </a:xfrm>
          <a:prstGeom prst="rect">
            <a:avLst/>
          </a:prstGeom>
          <a:noFill/>
        </p:spPr>
        <p:txBody>
          <a:bodyPr wrap="square" rtlCol="0">
            <a:spAutoFit/>
          </a:bodyPr>
          <a:lstStyle/>
          <a:p>
            <a:r>
              <a:rPr lang="en-US" sz="1400"/>
              <a:t>In the reduced zone scheme, it’d look like this:</a:t>
            </a:r>
            <a:endParaRPr lang="en-US" sz="1600"/>
          </a:p>
        </p:txBody>
      </p:sp>
      <p:pic>
        <p:nvPicPr>
          <p:cNvPr id="4" name="Picture 3">
            <a:extLst>
              <a:ext uri="{FF2B5EF4-FFF2-40B4-BE49-F238E27FC236}">
                <a16:creationId xmlns:a16="http://schemas.microsoft.com/office/drawing/2014/main" id="{09D3D176-D9CA-21A3-2E14-2671F8022AAD}"/>
              </a:ext>
            </a:extLst>
          </p:cNvPr>
          <p:cNvPicPr>
            <a:picLocks noChangeAspect="1"/>
          </p:cNvPicPr>
          <p:nvPr/>
        </p:nvPicPr>
        <p:blipFill>
          <a:blip r:embed="rId4"/>
          <a:stretch>
            <a:fillRect/>
          </a:stretch>
        </p:blipFill>
        <p:spPr>
          <a:xfrm>
            <a:off x="2226370" y="3155344"/>
            <a:ext cx="3035072" cy="2484594"/>
          </a:xfrm>
          <a:prstGeom prst="rect">
            <a:avLst/>
          </a:prstGeom>
        </p:spPr>
      </p:pic>
      <p:pic>
        <p:nvPicPr>
          <p:cNvPr id="7" name="Picture 6">
            <a:extLst>
              <a:ext uri="{FF2B5EF4-FFF2-40B4-BE49-F238E27FC236}">
                <a16:creationId xmlns:a16="http://schemas.microsoft.com/office/drawing/2014/main" id="{562FBA9E-CC5F-78BB-B268-CD02DE56062F}"/>
              </a:ext>
            </a:extLst>
          </p:cNvPr>
          <p:cNvPicPr>
            <a:picLocks noChangeAspect="1"/>
          </p:cNvPicPr>
          <p:nvPr/>
        </p:nvPicPr>
        <p:blipFill>
          <a:blip r:embed="rId5"/>
          <a:stretch>
            <a:fillRect/>
          </a:stretch>
        </p:blipFill>
        <p:spPr>
          <a:xfrm>
            <a:off x="6407749" y="3327457"/>
            <a:ext cx="2903472" cy="2293819"/>
          </a:xfrm>
          <a:prstGeom prst="rect">
            <a:avLst/>
          </a:prstGeom>
        </p:spPr>
      </p:pic>
      <p:sp>
        <p:nvSpPr>
          <p:cNvPr id="10" name="TextBox 9">
            <a:extLst>
              <a:ext uri="{FF2B5EF4-FFF2-40B4-BE49-F238E27FC236}">
                <a16:creationId xmlns:a16="http://schemas.microsoft.com/office/drawing/2014/main" id="{6FE0537F-03F9-878A-9EBA-6A94AA63A7C4}"/>
              </a:ext>
            </a:extLst>
          </p:cNvPr>
          <p:cNvSpPr txBox="1"/>
          <p:nvPr/>
        </p:nvSpPr>
        <p:spPr>
          <a:xfrm>
            <a:off x="6750108" y="1832917"/>
            <a:ext cx="4002466" cy="1169551"/>
          </a:xfrm>
          <a:prstGeom prst="rect">
            <a:avLst/>
          </a:prstGeom>
          <a:noFill/>
        </p:spPr>
        <p:txBody>
          <a:bodyPr wrap="square" rtlCol="0">
            <a:spAutoFit/>
          </a:bodyPr>
          <a:lstStyle/>
          <a:p>
            <a:r>
              <a:rPr lang="en-US" sz="1400"/>
              <a:t>And in the reduced zone scheme, it’d practically look like this, because the slope of the photon line is so steep compared to the electron dispersion curve.  So basically we need only worry about energy conservation, graphically.</a:t>
            </a:r>
            <a:endParaRPr lang="en-US" sz="1600"/>
          </a:p>
        </p:txBody>
      </p:sp>
      <p:sp>
        <p:nvSpPr>
          <p:cNvPr id="3" name="TextBox 2">
            <a:extLst>
              <a:ext uri="{FF2B5EF4-FFF2-40B4-BE49-F238E27FC236}">
                <a16:creationId xmlns:a16="http://schemas.microsoft.com/office/drawing/2014/main" id="{045C3CC7-2CB7-B488-4295-1E6A6B78B427}"/>
              </a:ext>
            </a:extLst>
          </p:cNvPr>
          <p:cNvSpPr txBox="1"/>
          <p:nvPr/>
        </p:nvSpPr>
        <p:spPr>
          <a:xfrm>
            <a:off x="362337" y="3429000"/>
            <a:ext cx="1604866" cy="1323439"/>
          </a:xfrm>
          <a:prstGeom prst="rect">
            <a:avLst/>
          </a:prstGeom>
          <a:solidFill>
            <a:schemeClr val="accent4">
              <a:lumMod val="20000"/>
              <a:lumOff val="80000"/>
            </a:schemeClr>
          </a:solidFill>
        </p:spPr>
        <p:txBody>
          <a:bodyPr wrap="square" rtlCol="0">
            <a:spAutoFit/>
          </a:bodyPr>
          <a:lstStyle/>
          <a:p>
            <a:r>
              <a:rPr lang="en-US" sz="1600"/>
              <a:t>note G = 0 for these processes, so these are not Umklapp processes.</a:t>
            </a:r>
          </a:p>
        </p:txBody>
      </p:sp>
    </p:spTree>
    <p:extLst>
      <p:ext uri="{BB962C8B-B14F-4D97-AF65-F5344CB8AC3E}">
        <p14:creationId xmlns:p14="http://schemas.microsoft.com/office/powerpoint/2010/main" val="37970090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diagram of a physics equation&#10;&#10;Description automatically generated">
            <a:extLst>
              <a:ext uri="{FF2B5EF4-FFF2-40B4-BE49-F238E27FC236}">
                <a16:creationId xmlns:a16="http://schemas.microsoft.com/office/drawing/2014/main" id="{487B2D22-8C24-97D1-71AD-427B08197E0D}"/>
              </a:ext>
            </a:extLst>
          </p:cNvPr>
          <p:cNvPicPr>
            <a:picLocks noChangeAspect="1"/>
          </p:cNvPicPr>
          <p:nvPr/>
        </p:nvPicPr>
        <p:blipFill>
          <a:blip r:embed="rId2"/>
          <a:stretch>
            <a:fillRect/>
          </a:stretch>
        </p:blipFill>
        <p:spPr>
          <a:xfrm>
            <a:off x="416649" y="2415862"/>
            <a:ext cx="3278274" cy="2194479"/>
          </a:xfrm>
          <a:prstGeom prst="rect">
            <a:avLst/>
          </a:prstGeom>
        </p:spPr>
      </p:pic>
      <p:sp>
        <p:nvSpPr>
          <p:cNvPr id="2" name="Title 1">
            <a:extLst>
              <a:ext uri="{FF2B5EF4-FFF2-40B4-BE49-F238E27FC236}">
                <a16:creationId xmlns:a16="http://schemas.microsoft.com/office/drawing/2014/main" id="{DE76D438-2708-4D14-A7CB-4914F169739F}"/>
              </a:ext>
            </a:extLst>
          </p:cNvPr>
          <p:cNvSpPr>
            <a:spLocks noGrp="1"/>
          </p:cNvSpPr>
          <p:nvPr>
            <p:ph type="ctrTitle"/>
          </p:nvPr>
        </p:nvSpPr>
        <p:spPr>
          <a:xfrm>
            <a:off x="3167389" y="146987"/>
            <a:ext cx="6167111" cy="612169"/>
          </a:xfrm>
        </p:spPr>
        <p:txBody>
          <a:bodyPr>
            <a:noAutofit/>
          </a:bodyPr>
          <a:lstStyle/>
          <a:p>
            <a:r>
              <a:rPr lang="en-US" sz="3200" b="1" u="sng">
                <a:latin typeface="+mn-lt"/>
              </a:rPr>
              <a:t>Nonequilibrium Properties (NF)</a:t>
            </a:r>
          </a:p>
        </p:txBody>
      </p:sp>
      <p:sp>
        <p:nvSpPr>
          <p:cNvPr id="3" name="TextBox 2">
            <a:extLst>
              <a:ext uri="{FF2B5EF4-FFF2-40B4-BE49-F238E27FC236}">
                <a16:creationId xmlns:a16="http://schemas.microsoft.com/office/drawing/2014/main" id="{CE69FF3B-880C-4389-8D43-307C4E406B55}"/>
              </a:ext>
            </a:extLst>
          </p:cNvPr>
          <p:cNvSpPr txBox="1"/>
          <p:nvPr/>
        </p:nvSpPr>
        <p:spPr>
          <a:xfrm>
            <a:off x="330690" y="1195886"/>
            <a:ext cx="2148559" cy="369332"/>
          </a:xfrm>
          <a:prstGeom prst="rect">
            <a:avLst/>
          </a:prstGeom>
          <a:noFill/>
        </p:spPr>
        <p:txBody>
          <a:bodyPr wrap="square" rtlCol="0">
            <a:spAutoFit/>
          </a:bodyPr>
          <a:lstStyle/>
          <a:p>
            <a:r>
              <a:rPr lang="en-US" b="1"/>
              <a:t>Absorption (X-ray)</a:t>
            </a:r>
            <a:endParaRPr lang="en-US" sz="1400" b="1"/>
          </a:p>
        </p:txBody>
      </p:sp>
      <p:sp>
        <p:nvSpPr>
          <p:cNvPr id="4" name="Rectangle 2">
            <a:extLst>
              <a:ext uri="{FF2B5EF4-FFF2-40B4-BE49-F238E27FC236}">
                <a16:creationId xmlns:a16="http://schemas.microsoft.com/office/drawing/2014/main" id="{80F8D3CB-F4DF-41D5-92EE-917F119710C9}"/>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TextBox 17">
            <a:extLst>
              <a:ext uri="{FF2B5EF4-FFF2-40B4-BE49-F238E27FC236}">
                <a16:creationId xmlns:a16="http://schemas.microsoft.com/office/drawing/2014/main" id="{6C3335C2-7E18-47C2-817E-6328C38EA3AF}"/>
              </a:ext>
            </a:extLst>
          </p:cNvPr>
          <p:cNvSpPr txBox="1"/>
          <p:nvPr/>
        </p:nvSpPr>
        <p:spPr>
          <a:xfrm>
            <a:off x="330690" y="1516711"/>
            <a:ext cx="11669632" cy="738664"/>
          </a:xfrm>
          <a:prstGeom prst="rect">
            <a:avLst/>
          </a:prstGeom>
          <a:noFill/>
        </p:spPr>
        <p:txBody>
          <a:bodyPr wrap="square" rtlCol="0">
            <a:spAutoFit/>
          </a:bodyPr>
          <a:lstStyle/>
          <a:p>
            <a:r>
              <a:rPr lang="en-US" sz="1400"/>
              <a:t>Let’s do a quantitative example from Mahan.  He considers absorption stemming from electrons transitioning from the valence band to the conduction band via sufficiently high energy photons (X-rays).  We’ll do a QM Golden rule calculation.  First we note that the absorption will result in a nearly direct transition (green arrow) because the photon momentum will be quite small in comparison to the BZ, at that energy.  </a:t>
            </a:r>
            <a:endParaRPr lang="en-US"/>
          </a:p>
        </p:txBody>
      </p:sp>
      <p:sp>
        <p:nvSpPr>
          <p:cNvPr id="21" name="Rectangle 162">
            <a:extLst>
              <a:ext uri="{FF2B5EF4-FFF2-40B4-BE49-F238E27FC236}">
                <a16:creationId xmlns:a16="http://schemas.microsoft.com/office/drawing/2014/main" id="{B5F59A47-2F0F-498E-9F54-2D07FF951E29}"/>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6" name="Object 5">
            <a:extLst>
              <a:ext uri="{FF2B5EF4-FFF2-40B4-BE49-F238E27FC236}">
                <a16:creationId xmlns:a16="http://schemas.microsoft.com/office/drawing/2014/main" id="{0DAE7A5D-DA29-8B71-9881-7E946100AEEA}"/>
              </a:ext>
            </a:extLst>
          </p:cNvPr>
          <p:cNvGraphicFramePr>
            <a:graphicFrameLocks noChangeAspect="1"/>
          </p:cNvGraphicFramePr>
          <p:nvPr>
            <p:extLst>
              <p:ext uri="{D42A27DB-BD31-4B8C-83A1-F6EECF244321}">
                <p14:modId xmlns:p14="http://schemas.microsoft.com/office/powerpoint/2010/main" val="450837468"/>
              </p:ext>
            </p:extLst>
          </p:nvPr>
        </p:nvGraphicFramePr>
        <p:xfrm>
          <a:off x="6624040" y="2457174"/>
          <a:ext cx="3151187" cy="608012"/>
        </p:xfrm>
        <a:graphic>
          <a:graphicData uri="http://schemas.openxmlformats.org/presentationml/2006/ole">
            <mc:AlternateContent xmlns:mc="http://schemas.openxmlformats.org/markup-compatibility/2006">
              <mc:Choice xmlns:v="urn:schemas-microsoft-com:vml" Requires="v">
                <p:oleObj name="Equation" r:id="rId3" imgW="2374560" imgH="457200" progId="Equation.DSMT4">
                  <p:embed/>
                </p:oleObj>
              </mc:Choice>
              <mc:Fallback>
                <p:oleObj name="Equation" r:id="rId3" imgW="2374560" imgH="457200" progId="Equation.DSMT4">
                  <p:embed/>
                  <p:pic>
                    <p:nvPicPr>
                      <p:cNvPr id="0" name=""/>
                      <p:cNvPicPr/>
                      <p:nvPr/>
                    </p:nvPicPr>
                    <p:blipFill>
                      <a:blip r:embed="rId4"/>
                      <a:stretch>
                        <a:fillRect/>
                      </a:stretch>
                    </p:blipFill>
                    <p:spPr>
                      <a:xfrm>
                        <a:off x="6624040" y="2457174"/>
                        <a:ext cx="3151187" cy="608012"/>
                      </a:xfrm>
                      <a:prstGeom prst="rect">
                        <a:avLst/>
                      </a:prstGeom>
                    </p:spPr>
                  </p:pic>
                </p:oleObj>
              </mc:Fallback>
            </mc:AlternateContent>
          </a:graphicData>
        </a:graphic>
      </p:graphicFrame>
      <p:sp>
        <p:nvSpPr>
          <p:cNvPr id="7" name="TextBox 6">
            <a:extLst>
              <a:ext uri="{FF2B5EF4-FFF2-40B4-BE49-F238E27FC236}">
                <a16:creationId xmlns:a16="http://schemas.microsoft.com/office/drawing/2014/main" id="{A0CA8126-9AC0-6CF1-D5D6-766B96A420A5}"/>
              </a:ext>
            </a:extLst>
          </p:cNvPr>
          <p:cNvSpPr txBox="1"/>
          <p:nvPr/>
        </p:nvSpPr>
        <p:spPr>
          <a:xfrm>
            <a:off x="3914737" y="2550870"/>
            <a:ext cx="1571255" cy="523220"/>
          </a:xfrm>
          <a:prstGeom prst="rect">
            <a:avLst/>
          </a:prstGeom>
          <a:noFill/>
        </p:spPr>
        <p:txBody>
          <a:bodyPr wrap="square" rtlCol="0">
            <a:spAutoFit/>
          </a:bodyPr>
          <a:lstStyle/>
          <a:p>
            <a:r>
              <a:rPr lang="en-US" sz="1400"/>
              <a:t>can approximate our H as:</a:t>
            </a:r>
            <a:endParaRPr lang="en-US" sz="1600"/>
          </a:p>
        </p:txBody>
      </p:sp>
      <p:graphicFrame>
        <p:nvGraphicFramePr>
          <p:cNvPr id="10" name="Object 9">
            <a:extLst>
              <a:ext uri="{FF2B5EF4-FFF2-40B4-BE49-F238E27FC236}">
                <a16:creationId xmlns:a16="http://schemas.microsoft.com/office/drawing/2014/main" id="{557FB6AA-0BD9-4579-36B6-31449A03606E}"/>
              </a:ext>
            </a:extLst>
          </p:cNvPr>
          <p:cNvGraphicFramePr>
            <a:graphicFrameLocks noChangeAspect="1"/>
          </p:cNvGraphicFramePr>
          <p:nvPr>
            <p:extLst>
              <p:ext uri="{D42A27DB-BD31-4B8C-83A1-F6EECF244321}">
                <p14:modId xmlns:p14="http://schemas.microsoft.com/office/powerpoint/2010/main" val="2743649776"/>
              </p:ext>
            </p:extLst>
          </p:nvPr>
        </p:nvGraphicFramePr>
        <p:xfrm>
          <a:off x="6624941" y="3360940"/>
          <a:ext cx="798513" cy="515938"/>
        </p:xfrm>
        <a:graphic>
          <a:graphicData uri="http://schemas.openxmlformats.org/presentationml/2006/ole">
            <mc:AlternateContent xmlns:mc="http://schemas.openxmlformats.org/markup-compatibility/2006">
              <mc:Choice xmlns:v="urn:schemas-microsoft-com:vml" Requires="v">
                <p:oleObj name="Equation" r:id="rId5" imgW="609480" imgH="393480" progId="Equation.DSMT4">
                  <p:embed/>
                </p:oleObj>
              </mc:Choice>
              <mc:Fallback>
                <p:oleObj name="Equation" r:id="rId5" imgW="609480" imgH="393480" progId="Equation.DSMT4">
                  <p:embed/>
                  <p:pic>
                    <p:nvPicPr>
                      <p:cNvPr id="0" name=""/>
                      <p:cNvPicPr/>
                      <p:nvPr/>
                    </p:nvPicPr>
                    <p:blipFill>
                      <a:blip r:embed="rId6"/>
                      <a:stretch>
                        <a:fillRect/>
                      </a:stretch>
                    </p:blipFill>
                    <p:spPr>
                      <a:xfrm>
                        <a:off x="6624941" y="3360940"/>
                        <a:ext cx="798513" cy="515938"/>
                      </a:xfrm>
                      <a:prstGeom prst="rect">
                        <a:avLst/>
                      </a:prstGeom>
                    </p:spPr>
                  </p:pic>
                </p:oleObj>
              </mc:Fallback>
            </mc:AlternateContent>
          </a:graphicData>
        </a:graphic>
      </p:graphicFrame>
      <p:sp>
        <p:nvSpPr>
          <p:cNvPr id="14" name="TextBox 13">
            <a:extLst>
              <a:ext uri="{FF2B5EF4-FFF2-40B4-BE49-F238E27FC236}">
                <a16:creationId xmlns:a16="http://schemas.microsoft.com/office/drawing/2014/main" id="{D4365ADC-5009-ABC8-B8D6-0D89E0CE8E7B}"/>
              </a:ext>
            </a:extLst>
          </p:cNvPr>
          <p:cNvSpPr txBox="1"/>
          <p:nvPr/>
        </p:nvSpPr>
        <p:spPr>
          <a:xfrm>
            <a:off x="3910069" y="3353658"/>
            <a:ext cx="2653607" cy="523220"/>
          </a:xfrm>
          <a:prstGeom prst="rect">
            <a:avLst/>
          </a:prstGeom>
          <a:noFill/>
        </p:spPr>
        <p:txBody>
          <a:bodyPr wrap="square" rtlCol="0">
            <a:spAutoFit/>
          </a:bodyPr>
          <a:lstStyle/>
          <a:p>
            <a:r>
              <a:rPr lang="en-US" sz="1400"/>
              <a:t>In the Coulomb + Temporal gauge, we can write:</a:t>
            </a:r>
            <a:endParaRPr lang="en-US" sz="1600"/>
          </a:p>
        </p:txBody>
      </p:sp>
      <p:graphicFrame>
        <p:nvGraphicFramePr>
          <p:cNvPr id="16" name="Object 15">
            <a:extLst>
              <a:ext uri="{FF2B5EF4-FFF2-40B4-BE49-F238E27FC236}">
                <a16:creationId xmlns:a16="http://schemas.microsoft.com/office/drawing/2014/main" id="{0801C164-F1DF-DF0F-610C-7F5EEF37521B}"/>
              </a:ext>
            </a:extLst>
          </p:cNvPr>
          <p:cNvGraphicFramePr>
            <a:graphicFrameLocks noChangeAspect="1"/>
          </p:cNvGraphicFramePr>
          <p:nvPr>
            <p:extLst>
              <p:ext uri="{D42A27DB-BD31-4B8C-83A1-F6EECF244321}">
                <p14:modId xmlns:p14="http://schemas.microsoft.com/office/powerpoint/2010/main" val="3456281708"/>
              </p:ext>
            </p:extLst>
          </p:nvPr>
        </p:nvGraphicFramePr>
        <p:xfrm>
          <a:off x="8101013" y="3349625"/>
          <a:ext cx="1431925" cy="515938"/>
        </p:xfrm>
        <a:graphic>
          <a:graphicData uri="http://schemas.openxmlformats.org/presentationml/2006/ole">
            <mc:AlternateContent xmlns:mc="http://schemas.openxmlformats.org/markup-compatibility/2006">
              <mc:Choice xmlns:v="urn:schemas-microsoft-com:vml" Requires="v">
                <p:oleObj name="Equation" r:id="rId7" imgW="1091880" imgH="393480" progId="Equation.DSMT4">
                  <p:embed/>
                </p:oleObj>
              </mc:Choice>
              <mc:Fallback>
                <p:oleObj name="Equation" r:id="rId7" imgW="1091880" imgH="393480" progId="Equation.DSMT4">
                  <p:embed/>
                  <p:pic>
                    <p:nvPicPr>
                      <p:cNvPr id="0" name=""/>
                      <p:cNvPicPr/>
                      <p:nvPr/>
                    </p:nvPicPr>
                    <p:blipFill>
                      <a:blip r:embed="rId8"/>
                      <a:stretch>
                        <a:fillRect/>
                      </a:stretch>
                    </p:blipFill>
                    <p:spPr>
                      <a:xfrm>
                        <a:off x="8101013" y="3349625"/>
                        <a:ext cx="1431925" cy="515938"/>
                      </a:xfrm>
                      <a:prstGeom prst="rect">
                        <a:avLst/>
                      </a:prstGeom>
                    </p:spPr>
                  </p:pic>
                </p:oleObj>
              </mc:Fallback>
            </mc:AlternateContent>
          </a:graphicData>
        </a:graphic>
      </p:graphicFrame>
      <p:sp>
        <p:nvSpPr>
          <p:cNvPr id="22" name="TextBox 21">
            <a:extLst>
              <a:ext uri="{FF2B5EF4-FFF2-40B4-BE49-F238E27FC236}">
                <a16:creationId xmlns:a16="http://schemas.microsoft.com/office/drawing/2014/main" id="{2B039C39-0B5E-8796-B315-7131A81F4440}"/>
              </a:ext>
            </a:extLst>
          </p:cNvPr>
          <p:cNvSpPr txBox="1"/>
          <p:nvPr/>
        </p:nvSpPr>
        <p:spPr>
          <a:xfrm>
            <a:off x="7641641" y="3435283"/>
            <a:ext cx="583477" cy="307777"/>
          </a:xfrm>
          <a:prstGeom prst="rect">
            <a:avLst/>
          </a:prstGeom>
          <a:noFill/>
        </p:spPr>
        <p:txBody>
          <a:bodyPr wrap="square" rtlCol="0">
            <a:spAutoFit/>
          </a:bodyPr>
          <a:lstStyle/>
          <a:p>
            <a:r>
              <a:rPr lang="en-US" sz="1400"/>
              <a:t>so,</a:t>
            </a:r>
            <a:endParaRPr lang="en-US" sz="1600"/>
          </a:p>
        </p:txBody>
      </p:sp>
      <p:sp>
        <p:nvSpPr>
          <p:cNvPr id="24" name="TextBox 23">
            <a:extLst>
              <a:ext uri="{FF2B5EF4-FFF2-40B4-BE49-F238E27FC236}">
                <a16:creationId xmlns:a16="http://schemas.microsoft.com/office/drawing/2014/main" id="{100A4AC6-D2B8-4EE3-9D79-DBF7DA8D240E}"/>
              </a:ext>
            </a:extLst>
          </p:cNvPr>
          <p:cNvSpPr txBox="1"/>
          <p:nvPr/>
        </p:nvSpPr>
        <p:spPr>
          <a:xfrm>
            <a:off x="3910071" y="4155176"/>
            <a:ext cx="2185930" cy="954107"/>
          </a:xfrm>
          <a:prstGeom prst="rect">
            <a:avLst/>
          </a:prstGeom>
          <a:noFill/>
        </p:spPr>
        <p:txBody>
          <a:bodyPr wrap="square" rtlCol="0">
            <a:spAutoFit/>
          </a:bodyPr>
          <a:lstStyle/>
          <a:p>
            <a:r>
              <a:rPr lang="en-US" sz="1400"/>
              <a:t>Then referring to QM/Time-Dependent Folder, the transition rate is given by the Golden rule,</a:t>
            </a:r>
            <a:endParaRPr lang="en-US" sz="1600"/>
          </a:p>
        </p:txBody>
      </p:sp>
      <p:graphicFrame>
        <p:nvGraphicFramePr>
          <p:cNvPr id="27" name="Object 26">
            <a:extLst>
              <a:ext uri="{FF2B5EF4-FFF2-40B4-BE49-F238E27FC236}">
                <a16:creationId xmlns:a16="http://schemas.microsoft.com/office/drawing/2014/main" id="{40554F22-BA45-26DD-BB4A-8599FB7036BD}"/>
              </a:ext>
            </a:extLst>
          </p:cNvPr>
          <p:cNvGraphicFramePr>
            <a:graphicFrameLocks noChangeAspect="1"/>
          </p:cNvGraphicFramePr>
          <p:nvPr>
            <p:extLst>
              <p:ext uri="{D42A27DB-BD31-4B8C-83A1-F6EECF244321}">
                <p14:modId xmlns:p14="http://schemas.microsoft.com/office/powerpoint/2010/main" val="1689025301"/>
              </p:ext>
            </p:extLst>
          </p:nvPr>
        </p:nvGraphicFramePr>
        <p:xfrm>
          <a:off x="6231864" y="4236267"/>
          <a:ext cx="5768458" cy="608012"/>
        </p:xfrm>
        <a:graphic>
          <a:graphicData uri="http://schemas.openxmlformats.org/presentationml/2006/ole">
            <mc:AlternateContent xmlns:mc="http://schemas.openxmlformats.org/markup-compatibility/2006">
              <mc:Choice xmlns:v="urn:schemas-microsoft-com:vml" Requires="v">
                <p:oleObj name="Equation" r:id="rId9" imgW="4789022" imgH="505444" progId="Equation.DSMT4">
                  <p:embed/>
                </p:oleObj>
              </mc:Choice>
              <mc:Fallback>
                <p:oleObj name="Equation" r:id="rId9" imgW="4789022" imgH="505444" progId="Equation.DSMT4">
                  <p:embed/>
                  <p:pic>
                    <p:nvPicPr>
                      <p:cNvPr id="0" name=""/>
                      <p:cNvPicPr/>
                      <p:nvPr/>
                    </p:nvPicPr>
                    <p:blipFill>
                      <a:blip r:embed="rId10"/>
                      <a:stretch>
                        <a:fillRect/>
                      </a:stretch>
                    </p:blipFill>
                    <p:spPr>
                      <a:xfrm>
                        <a:off x="6231864" y="4236267"/>
                        <a:ext cx="5768458" cy="608012"/>
                      </a:xfrm>
                      <a:prstGeom prst="rect">
                        <a:avLst/>
                      </a:prstGeom>
                    </p:spPr>
                  </p:pic>
                </p:oleObj>
              </mc:Fallback>
            </mc:AlternateContent>
          </a:graphicData>
        </a:graphic>
      </p:graphicFrame>
      <p:graphicFrame>
        <p:nvGraphicFramePr>
          <p:cNvPr id="29" name="Object 28">
            <a:extLst>
              <a:ext uri="{FF2B5EF4-FFF2-40B4-BE49-F238E27FC236}">
                <a16:creationId xmlns:a16="http://schemas.microsoft.com/office/drawing/2014/main" id="{2A4182EF-1067-CA59-24A5-17C4691A59CB}"/>
              </a:ext>
            </a:extLst>
          </p:cNvPr>
          <p:cNvGraphicFramePr>
            <a:graphicFrameLocks noChangeAspect="1"/>
          </p:cNvGraphicFramePr>
          <p:nvPr>
            <p:extLst>
              <p:ext uri="{D42A27DB-BD31-4B8C-83A1-F6EECF244321}">
                <p14:modId xmlns:p14="http://schemas.microsoft.com/office/powerpoint/2010/main" val="139097043"/>
              </p:ext>
            </p:extLst>
          </p:nvPr>
        </p:nvGraphicFramePr>
        <p:xfrm>
          <a:off x="6004324" y="5341772"/>
          <a:ext cx="5938536" cy="523219"/>
        </p:xfrm>
        <a:graphic>
          <a:graphicData uri="http://schemas.openxmlformats.org/presentationml/2006/ole">
            <mc:AlternateContent xmlns:mc="http://schemas.openxmlformats.org/markup-compatibility/2006">
              <mc:Choice xmlns:v="urn:schemas-microsoft-com:vml" Requires="v">
                <p:oleObj name="Equation" r:id="rId11" imgW="5765760" imgH="507960" progId="Equation.DSMT4">
                  <p:embed/>
                </p:oleObj>
              </mc:Choice>
              <mc:Fallback>
                <p:oleObj name="Equation" r:id="rId11" imgW="5765760" imgH="507960" progId="Equation.DSMT4">
                  <p:embed/>
                  <p:pic>
                    <p:nvPicPr>
                      <p:cNvPr id="0" name=""/>
                      <p:cNvPicPr/>
                      <p:nvPr/>
                    </p:nvPicPr>
                    <p:blipFill>
                      <a:blip r:embed="rId12"/>
                      <a:stretch>
                        <a:fillRect/>
                      </a:stretch>
                    </p:blipFill>
                    <p:spPr>
                      <a:xfrm>
                        <a:off x="6004324" y="5341772"/>
                        <a:ext cx="5938536" cy="523219"/>
                      </a:xfrm>
                      <a:prstGeom prst="rect">
                        <a:avLst/>
                      </a:prstGeom>
                    </p:spPr>
                  </p:pic>
                </p:oleObj>
              </mc:Fallback>
            </mc:AlternateContent>
          </a:graphicData>
        </a:graphic>
      </p:graphicFrame>
      <p:sp>
        <p:nvSpPr>
          <p:cNvPr id="30" name="TextBox 29">
            <a:extLst>
              <a:ext uri="{FF2B5EF4-FFF2-40B4-BE49-F238E27FC236}">
                <a16:creationId xmlns:a16="http://schemas.microsoft.com/office/drawing/2014/main" id="{64ABC402-3552-A9F5-678E-A61D9DA6E84D}"/>
              </a:ext>
            </a:extLst>
          </p:cNvPr>
          <p:cNvSpPr txBox="1"/>
          <p:nvPr/>
        </p:nvSpPr>
        <p:spPr>
          <a:xfrm>
            <a:off x="3979576" y="5340585"/>
            <a:ext cx="2185930" cy="523220"/>
          </a:xfrm>
          <a:prstGeom prst="rect">
            <a:avLst/>
          </a:prstGeom>
          <a:noFill/>
        </p:spPr>
        <p:txBody>
          <a:bodyPr wrap="square" rtlCol="0">
            <a:spAutoFit/>
          </a:bodyPr>
          <a:lstStyle/>
          <a:p>
            <a:r>
              <a:rPr lang="en-US" sz="1400"/>
              <a:t>The power absorption  would be:</a:t>
            </a:r>
            <a:endParaRPr lang="en-US" sz="1600"/>
          </a:p>
        </p:txBody>
      </p:sp>
    </p:spTree>
    <p:extLst>
      <p:ext uri="{BB962C8B-B14F-4D97-AF65-F5344CB8AC3E}">
        <p14:creationId xmlns:p14="http://schemas.microsoft.com/office/powerpoint/2010/main" val="342382019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76D438-2708-4D14-A7CB-4914F169739F}"/>
              </a:ext>
            </a:extLst>
          </p:cNvPr>
          <p:cNvSpPr>
            <a:spLocks noGrp="1"/>
          </p:cNvSpPr>
          <p:nvPr>
            <p:ph type="ctrTitle"/>
          </p:nvPr>
        </p:nvSpPr>
        <p:spPr>
          <a:xfrm>
            <a:off x="3167389" y="146987"/>
            <a:ext cx="6167111" cy="612169"/>
          </a:xfrm>
        </p:spPr>
        <p:txBody>
          <a:bodyPr>
            <a:noAutofit/>
          </a:bodyPr>
          <a:lstStyle/>
          <a:p>
            <a:r>
              <a:rPr lang="en-US" sz="3200" b="1" u="sng">
                <a:latin typeface="+mn-lt"/>
              </a:rPr>
              <a:t>Nonequilibrium Properties (NF)</a:t>
            </a:r>
          </a:p>
        </p:txBody>
      </p:sp>
      <p:sp>
        <p:nvSpPr>
          <p:cNvPr id="3" name="TextBox 2">
            <a:extLst>
              <a:ext uri="{FF2B5EF4-FFF2-40B4-BE49-F238E27FC236}">
                <a16:creationId xmlns:a16="http://schemas.microsoft.com/office/drawing/2014/main" id="{CE69FF3B-880C-4389-8D43-307C4E406B55}"/>
              </a:ext>
            </a:extLst>
          </p:cNvPr>
          <p:cNvSpPr txBox="1"/>
          <p:nvPr/>
        </p:nvSpPr>
        <p:spPr>
          <a:xfrm>
            <a:off x="312028" y="1009276"/>
            <a:ext cx="2148559" cy="369332"/>
          </a:xfrm>
          <a:prstGeom prst="rect">
            <a:avLst/>
          </a:prstGeom>
          <a:noFill/>
        </p:spPr>
        <p:txBody>
          <a:bodyPr wrap="square" rtlCol="0">
            <a:spAutoFit/>
          </a:bodyPr>
          <a:lstStyle/>
          <a:p>
            <a:r>
              <a:rPr lang="en-US" b="1"/>
              <a:t>Absorption (X-ray)</a:t>
            </a:r>
            <a:endParaRPr lang="en-US" sz="1400" b="1"/>
          </a:p>
        </p:txBody>
      </p:sp>
      <p:sp>
        <p:nvSpPr>
          <p:cNvPr id="4" name="Rectangle 2">
            <a:extLst>
              <a:ext uri="{FF2B5EF4-FFF2-40B4-BE49-F238E27FC236}">
                <a16:creationId xmlns:a16="http://schemas.microsoft.com/office/drawing/2014/main" id="{80F8D3CB-F4DF-41D5-92EE-917F119710C9}"/>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TextBox 17">
            <a:extLst>
              <a:ext uri="{FF2B5EF4-FFF2-40B4-BE49-F238E27FC236}">
                <a16:creationId xmlns:a16="http://schemas.microsoft.com/office/drawing/2014/main" id="{6C3335C2-7E18-47C2-817E-6328C38EA3AF}"/>
              </a:ext>
            </a:extLst>
          </p:cNvPr>
          <p:cNvSpPr txBox="1"/>
          <p:nvPr/>
        </p:nvSpPr>
        <p:spPr>
          <a:xfrm>
            <a:off x="327461" y="1367478"/>
            <a:ext cx="4188555" cy="307777"/>
          </a:xfrm>
          <a:prstGeom prst="rect">
            <a:avLst/>
          </a:prstGeom>
          <a:noFill/>
        </p:spPr>
        <p:txBody>
          <a:bodyPr wrap="square" rtlCol="0">
            <a:spAutoFit/>
          </a:bodyPr>
          <a:lstStyle/>
          <a:p>
            <a:r>
              <a:rPr lang="en-US" sz="1400"/>
              <a:t>From this we can extract the absorptivity, defined via:</a:t>
            </a:r>
            <a:endParaRPr lang="en-US"/>
          </a:p>
        </p:txBody>
      </p:sp>
      <p:sp>
        <p:nvSpPr>
          <p:cNvPr id="21" name="Rectangle 162">
            <a:extLst>
              <a:ext uri="{FF2B5EF4-FFF2-40B4-BE49-F238E27FC236}">
                <a16:creationId xmlns:a16="http://schemas.microsoft.com/office/drawing/2014/main" id="{B5F59A47-2F0F-498E-9F54-2D07FF951E29}"/>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31" name="Object 30">
            <a:extLst>
              <a:ext uri="{FF2B5EF4-FFF2-40B4-BE49-F238E27FC236}">
                <a16:creationId xmlns:a16="http://schemas.microsoft.com/office/drawing/2014/main" id="{9B2B1E8D-F785-5B0B-CB26-4FAB820AF63D}"/>
              </a:ext>
            </a:extLst>
          </p:cNvPr>
          <p:cNvGraphicFramePr>
            <a:graphicFrameLocks noChangeAspect="1"/>
          </p:cNvGraphicFramePr>
          <p:nvPr>
            <p:extLst>
              <p:ext uri="{D42A27DB-BD31-4B8C-83A1-F6EECF244321}">
                <p14:modId xmlns:p14="http://schemas.microsoft.com/office/powerpoint/2010/main" val="1541402895"/>
              </p:ext>
            </p:extLst>
          </p:nvPr>
        </p:nvGraphicFramePr>
        <p:xfrm>
          <a:off x="448711" y="1828351"/>
          <a:ext cx="2817003" cy="596563"/>
        </p:xfrm>
        <a:graphic>
          <a:graphicData uri="http://schemas.openxmlformats.org/presentationml/2006/ole">
            <mc:AlternateContent xmlns:mc="http://schemas.openxmlformats.org/markup-compatibility/2006">
              <mc:Choice xmlns:v="urn:schemas-microsoft-com:vml" Requires="v">
                <p:oleObj name="Equation" r:id="rId2" imgW="2158920" imgH="457200" progId="Equation.DSMT4">
                  <p:embed/>
                </p:oleObj>
              </mc:Choice>
              <mc:Fallback>
                <p:oleObj name="Equation" r:id="rId2" imgW="2158920" imgH="457200" progId="Equation.DSMT4">
                  <p:embed/>
                  <p:pic>
                    <p:nvPicPr>
                      <p:cNvPr id="31" name="Object 30">
                        <a:extLst>
                          <a:ext uri="{FF2B5EF4-FFF2-40B4-BE49-F238E27FC236}">
                            <a16:creationId xmlns:a16="http://schemas.microsoft.com/office/drawing/2014/main" id="{9B2B1E8D-F785-5B0B-CB26-4FAB820AF63D}"/>
                          </a:ext>
                        </a:extLst>
                      </p:cNvPr>
                      <p:cNvPicPr/>
                      <p:nvPr/>
                    </p:nvPicPr>
                    <p:blipFill>
                      <a:blip r:embed="rId3"/>
                      <a:stretch>
                        <a:fillRect/>
                      </a:stretch>
                    </p:blipFill>
                    <p:spPr>
                      <a:xfrm>
                        <a:off x="448711" y="1828351"/>
                        <a:ext cx="2817003" cy="596563"/>
                      </a:xfrm>
                      <a:prstGeom prst="rect">
                        <a:avLst/>
                      </a:prstGeom>
                    </p:spPr>
                  </p:pic>
                </p:oleObj>
              </mc:Fallback>
            </mc:AlternateContent>
          </a:graphicData>
        </a:graphic>
      </p:graphicFrame>
      <p:sp>
        <p:nvSpPr>
          <p:cNvPr id="9" name="TextBox 8">
            <a:extLst>
              <a:ext uri="{FF2B5EF4-FFF2-40B4-BE49-F238E27FC236}">
                <a16:creationId xmlns:a16="http://schemas.microsoft.com/office/drawing/2014/main" id="{9EE696F1-ED5C-2E1D-8D36-7475BB43837A}"/>
              </a:ext>
            </a:extLst>
          </p:cNvPr>
          <p:cNvSpPr txBox="1"/>
          <p:nvPr/>
        </p:nvSpPr>
        <p:spPr>
          <a:xfrm>
            <a:off x="366309" y="2671437"/>
            <a:ext cx="772025" cy="307777"/>
          </a:xfrm>
          <a:prstGeom prst="rect">
            <a:avLst/>
          </a:prstGeom>
          <a:noFill/>
        </p:spPr>
        <p:txBody>
          <a:bodyPr wrap="square" rtlCol="0">
            <a:spAutoFit/>
          </a:bodyPr>
          <a:lstStyle/>
          <a:p>
            <a:r>
              <a:rPr lang="en-US" sz="1400"/>
              <a:t>to get:</a:t>
            </a:r>
            <a:endParaRPr lang="en-US"/>
          </a:p>
        </p:txBody>
      </p:sp>
      <p:graphicFrame>
        <p:nvGraphicFramePr>
          <p:cNvPr id="11" name="Object 10">
            <a:extLst>
              <a:ext uri="{FF2B5EF4-FFF2-40B4-BE49-F238E27FC236}">
                <a16:creationId xmlns:a16="http://schemas.microsoft.com/office/drawing/2014/main" id="{74CE82A6-EA2D-35E2-5A03-3CBED12D8F87}"/>
              </a:ext>
            </a:extLst>
          </p:cNvPr>
          <p:cNvGraphicFramePr>
            <a:graphicFrameLocks noChangeAspect="1"/>
          </p:cNvGraphicFramePr>
          <p:nvPr>
            <p:extLst>
              <p:ext uri="{D42A27DB-BD31-4B8C-83A1-F6EECF244321}">
                <p14:modId xmlns:p14="http://schemas.microsoft.com/office/powerpoint/2010/main" val="2724352708"/>
              </p:ext>
            </p:extLst>
          </p:nvPr>
        </p:nvGraphicFramePr>
        <p:xfrm>
          <a:off x="448711" y="3091028"/>
          <a:ext cx="5886774" cy="631790"/>
        </p:xfrm>
        <a:graphic>
          <a:graphicData uri="http://schemas.openxmlformats.org/presentationml/2006/ole">
            <mc:AlternateContent xmlns:mc="http://schemas.openxmlformats.org/markup-compatibility/2006">
              <mc:Choice xmlns:v="urn:schemas-microsoft-com:vml" Requires="v">
                <p:oleObj name="Equation" r:id="rId4" imgW="4703022" imgH="505444" progId="Equation.DSMT4">
                  <p:embed/>
                </p:oleObj>
              </mc:Choice>
              <mc:Fallback>
                <p:oleObj name="Equation" r:id="rId4" imgW="4703022" imgH="505444" progId="Equation.DSMT4">
                  <p:embed/>
                  <p:pic>
                    <p:nvPicPr>
                      <p:cNvPr id="0" name=""/>
                      <p:cNvPicPr/>
                      <p:nvPr/>
                    </p:nvPicPr>
                    <p:blipFill>
                      <a:blip r:embed="rId5"/>
                      <a:stretch>
                        <a:fillRect/>
                      </a:stretch>
                    </p:blipFill>
                    <p:spPr>
                      <a:xfrm>
                        <a:off x="448711" y="3091028"/>
                        <a:ext cx="5886774" cy="631790"/>
                      </a:xfrm>
                      <a:prstGeom prst="rect">
                        <a:avLst/>
                      </a:prstGeom>
                    </p:spPr>
                  </p:pic>
                </p:oleObj>
              </mc:Fallback>
            </mc:AlternateContent>
          </a:graphicData>
        </a:graphic>
      </p:graphicFrame>
      <p:sp>
        <p:nvSpPr>
          <p:cNvPr id="12" name="TextBox 11">
            <a:extLst>
              <a:ext uri="{FF2B5EF4-FFF2-40B4-BE49-F238E27FC236}">
                <a16:creationId xmlns:a16="http://schemas.microsoft.com/office/drawing/2014/main" id="{6F5072AB-1B62-3195-7494-CE4C1A3CCFA4}"/>
              </a:ext>
            </a:extLst>
          </p:cNvPr>
          <p:cNvSpPr txBox="1"/>
          <p:nvPr/>
        </p:nvSpPr>
        <p:spPr>
          <a:xfrm>
            <a:off x="366308" y="4016458"/>
            <a:ext cx="5521307" cy="523220"/>
          </a:xfrm>
          <a:prstGeom prst="rect">
            <a:avLst/>
          </a:prstGeom>
          <a:noFill/>
        </p:spPr>
        <p:txBody>
          <a:bodyPr wrap="square" rtlCol="0">
            <a:spAutoFit/>
          </a:bodyPr>
          <a:lstStyle/>
          <a:p>
            <a:r>
              <a:rPr lang="en-US" sz="1400"/>
              <a:t>assuming the matrix element is diagonal, w</a:t>
            </a:r>
            <a:r>
              <a:rPr lang="en-US" sz="1400" baseline="-25000"/>
              <a:t>k</a:t>
            </a:r>
            <a:r>
              <a:rPr lang="en-US" sz="1400"/>
              <a:t> </a:t>
            </a:r>
            <a:r>
              <a:rPr lang="en-US" sz="1400">
                <a:latin typeface="Calibri" panose="020F0502020204030204" pitchFamily="34" charset="0"/>
                <a:ea typeface="Calibri" panose="020F0502020204030204" pitchFamily="34" charset="0"/>
                <a:cs typeface="Calibri" panose="020F0502020204030204" pitchFamily="34" charset="0"/>
              </a:rPr>
              <a:t>≈ w</a:t>
            </a:r>
            <a:r>
              <a:rPr lang="en-US" sz="1400" baseline="-25000">
                <a:latin typeface="Calibri" panose="020F0502020204030204" pitchFamily="34" charset="0"/>
                <a:ea typeface="Calibri" panose="020F0502020204030204" pitchFamily="34" charset="0"/>
                <a:cs typeface="Calibri" panose="020F0502020204030204" pitchFamily="34" charset="0"/>
              </a:rPr>
              <a:t>0</a:t>
            </a:r>
            <a:r>
              <a:rPr lang="en-US" sz="1400"/>
              <a:t>,  and taking T = 0, we can work out the integral to get:</a:t>
            </a:r>
            <a:endParaRPr lang="en-US"/>
          </a:p>
        </p:txBody>
      </p:sp>
      <p:graphicFrame>
        <p:nvGraphicFramePr>
          <p:cNvPr id="13" name="Object 12">
            <a:extLst>
              <a:ext uri="{FF2B5EF4-FFF2-40B4-BE49-F238E27FC236}">
                <a16:creationId xmlns:a16="http://schemas.microsoft.com/office/drawing/2014/main" id="{CDCCACCA-0EA4-2809-3C34-62937A411F51}"/>
              </a:ext>
            </a:extLst>
          </p:cNvPr>
          <p:cNvGraphicFramePr>
            <a:graphicFrameLocks noChangeAspect="1"/>
          </p:cNvGraphicFramePr>
          <p:nvPr>
            <p:extLst>
              <p:ext uri="{D42A27DB-BD31-4B8C-83A1-F6EECF244321}">
                <p14:modId xmlns:p14="http://schemas.microsoft.com/office/powerpoint/2010/main" val="2589947988"/>
              </p:ext>
            </p:extLst>
          </p:nvPr>
        </p:nvGraphicFramePr>
        <p:xfrm>
          <a:off x="446088" y="4689475"/>
          <a:ext cx="3960812" cy="619125"/>
        </p:xfrm>
        <a:graphic>
          <a:graphicData uri="http://schemas.openxmlformats.org/presentationml/2006/ole">
            <mc:AlternateContent xmlns:mc="http://schemas.openxmlformats.org/markup-compatibility/2006">
              <mc:Choice xmlns:v="urn:schemas-microsoft-com:vml" Requires="v">
                <p:oleObj name="Equation" r:id="rId6" imgW="3251160" imgH="507960" progId="Equation.DSMT4">
                  <p:embed/>
                </p:oleObj>
              </mc:Choice>
              <mc:Fallback>
                <p:oleObj name="Equation" r:id="rId6" imgW="3251160" imgH="507960" progId="Equation.DSMT4">
                  <p:embed/>
                  <p:pic>
                    <p:nvPicPr>
                      <p:cNvPr id="0" name=""/>
                      <p:cNvPicPr/>
                      <p:nvPr/>
                    </p:nvPicPr>
                    <p:blipFill>
                      <a:blip r:embed="rId7"/>
                      <a:stretch>
                        <a:fillRect/>
                      </a:stretch>
                    </p:blipFill>
                    <p:spPr>
                      <a:xfrm>
                        <a:off x="446088" y="4689475"/>
                        <a:ext cx="3960812" cy="619125"/>
                      </a:xfrm>
                      <a:prstGeom prst="rect">
                        <a:avLst/>
                      </a:prstGeom>
                      <a:solidFill>
                        <a:srgbClr val="CCFFCC"/>
                      </a:solidFill>
                    </p:spPr>
                  </p:pic>
                </p:oleObj>
              </mc:Fallback>
            </mc:AlternateContent>
          </a:graphicData>
        </a:graphic>
      </p:graphicFrame>
      <p:sp>
        <p:nvSpPr>
          <p:cNvPr id="15" name="TextBox 14">
            <a:extLst>
              <a:ext uri="{FF2B5EF4-FFF2-40B4-BE49-F238E27FC236}">
                <a16:creationId xmlns:a16="http://schemas.microsoft.com/office/drawing/2014/main" id="{C52DA5A6-9AED-890B-FDEA-99AD0299D32C}"/>
              </a:ext>
            </a:extLst>
          </p:cNvPr>
          <p:cNvSpPr txBox="1"/>
          <p:nvPr/>
        </p:nvSpPr>
        <p:spPr>
          <a:xfrm>
            <a:off x="366308" y="5522616"/>
            <a:ext cx="1919692" cy="307777"/>
          </a:xfrm>
          <a:prstGeom prst="rect">
            <a:avLst/>
          </a:prstGeom>
          <a:noFill/>
        </p:spPr>
        <p:txBody>
          <a:bodyPr wrap="square" rtlCol="0">
            <a:spAutoFit/>
          </a:bodyPr>
          <a:lstStyle/>
          <a:p>
            <a:r>
              <a:rPr lang="en-US" sz="1400"/>
              <a:t>which looks like this:</a:t>
            </a:r>
            <a:endParaRPr lang="en-US"/>
          </a:p>
        </p:txBody>
      </p:sp>
      <p:pic>
        <p:nvPicPr>
          <p:cNvPr id="17" name="Picture 16" descr="A graph of a function&#10;&#10;Description automatically generated">
            <a:extLst>
              <a:ext uri="{FF2B5EF4-FFF2-40B4-BE49-F238E27FC236}">
                <a16:creationId xmlns:a16="http://schemas.microsoft.com/office/drawing/2014/main" id="{76B37ACF-DEA5-6C34-B50D-1B54C5F4EAD2}"/>
              </a:ext>
            </a:extLst>
          </p:cNvPr>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5804824" y="4314284"/>
            <a:ext cx="4045751" cy="2304061"/>
          </a:xfrm>
          <a:prstGeom prst="rect">
            <a:avLst/>
          </a:prstGeom>
          <a:noFill/>
          <a:ln>
            <a:noFill/>
          </a:ln>
        </p:spPr>
      </p:pic>
    </p:spTree>
    <p:extLst>
      <p:ext uri="{BB962C8B-B14F-4D97-AF65-F5344CB8AC3E}">
        <p14:creationId xmlns:p14="http://schemas.microsoft.com/office/powerpoint/2010/main" val="412407704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A7C675F6-9770-4C04-AC09-833D90C3E673}"/>
              </a:ext>
            </a:extLst>
          </p:cNvPr>
          <p:cNvSpPr txBox="1"/>
          <p:nvPr/>
        </p:nvSpPr>
        <p:spPr>
          <a:xfrm>
            <a:off x="423421" y="1229458"/>
            <a:ext cx="7926252" cy="307777"/>
          </a:xfrm>
          <a:prstGeom prst="rect">
            <a:avLst/>
          </a:prstGeom>
          <a:noFill/>
        </p:spPr>
        <p:txBody>
          <a:bodyPr wrap="square" rtlCol="0">
            <a:spAutoFit/>
          </a:bodyPr>
          <a:lstStyle/>
          <a:p>
            <a:r>
              <a:rPr lang="en-US" sz="1400"/>
              <a:t>So we already worked out their Hamiltonian in the QM file, but….focusing on the blue part now,</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TextBox 9">
            <a:extLst>
              <a:ext uri="{FF2B5EF4-FFF2-40B4-BE49-F238E27FC236}">
                <a16:creationId xmlns:a16="http://schemas.microsoft.com/office/drawing/2014/main" id="{6970A5E2-7FC9-4D97-B799-F006E212A52F}"/>
              </a:ext>
            </a:extLst>
          </p:cNvPr>
          <p:cNvSpPr txBox="1"/>
          <p:nvPr/>
        </p:nvSpPr>
        <p:spPr>
          <a:xfrm>
            <a:off x="4135790" y="193731"/>
            <a:ext cx="3493072" cy="584775"/>
          </a:xfrm>
          <a:prstGeom prst="rect">
            <a:avLst/>
          </a:prstGeom>
          <a:noFill/>
        </p:spPr>
        <p:txBody>
          <a:bodyPr wrap="none" rtlCol="0">
            <a:spAutoFit/>
          </a:bodyPr>
          <a:lstStyle/>
          <a:p>
            <a:r>
              <a:rPr lang="en-US" sz="3200" b="1" u="sng"/>
              <a:t>Phonon-Interaction</a:t>
            </a:r>
            <a:endParaRPr lang="en-US" b="1" u="sng"/>
          </a:p>
        </p:txBody>
      </p:sp>
      <p:graphicFrame>
        <p:nvGraphicFramePr>
          <p:cNvPr id="3" name="Object 2">
            <a:extLst>
              <a:ext uri="{FF2B5EF4-FFF2-40B4-BE49-F238E27FC236}">
                <a16:creationId xmlns:a16="http://schemas.microsoft.com/office/drawing/2014/main" id="{E425BEF2-2E85-4DC8-983B-7368B66A087E}"/>
              </a:ext>
            </a:extLst>
          </p:cNvPr>
          <p:cNvGraphicFramePr>
            <a:graphicFrameLocks noChangeAspect="1"/>
          </p:cNvGraphicFramePr>
          <p:nvPr>
            <p:extLst>
              <p:ext uri="{D42A27DB-BD31-4B8C-83A1-F6EECF244321}">
                <p14:modId xmlns:p14="http://schemas.microsoft.com/office/powerpoint/2010/main" val="3049651705"/>
              </p:ext>
            </p:extLst>
          </p:nvPr>
        </p:nvGraphicFramePr>
        <p:xfrm>
          <a:off x="423421" y="1809107"/>
          <a:ext cx="9065812" cy="542747"/>
        </p:xfrm>
        <a:graphic>
          <a:graphicData uri="http://schemas.openxmlformats.org/presentationml/2006/ole">
            <mc:AlternateContent xmlns:mc="http://schemas.openxmlformats.org/markup-compatibility/2006">
              <mc:Choice xmlns:v="urn:schemas-microsoft-com:vml" Requires="v">
                <p:oleObj name="Equation" r:id="rId2" imgW="7657920" imgH="457200" progId="Equation.DSMT4">
                  <p:embed/>
                </p:oleObj>
              </mc:Choice>
              <mc:Fallback>
                <p:oleObj name="Equation" r:id="rId2" imgW="7657920" imgH="457200" progId="Equation.DSMT4">
                  <p:embed/>
                  <p:pic>
                    <p:nvPicPr>
                      <p:cNvPr id="0" name="Object 28"/>
                      <p:cNvPicPr>
                        <a:picLocks noChangeAspect="1" noChangeArrowheads="1"/>
                      </p:cNvPicPr>
                      <p:nvPr/>
                    </p:nvPicPr>
                    <p:blipFill>
                      <a:blip r:embed="rId3"/>
                      <a:srcRect/>
                      <a:stretch>
                        <a:fillRect/>
                      </a:stretch>
                    </p:blipFill>
                    <p:spPr bwMode="auto">
                      <a:xfrm>
                        <a:off x="423421" y="1809107"/>
                        <a:ext cx="9065812" cy="542747"/>
                      </a:xfrm>
                      <a:prstGeom prst="rect">
                        <a:avLst/>
                      </a:prstGeom>
                      <a:noFill/>
                    </p:spPr>
                  </p:pic>
                </p:oleObj>
              </mc:Fallback>
            </mc:AlternateContent>
          </a:graphicData>
        </a:graphic>
      </p:graphicFrame>
    </p:spTree>
    <p:extLst>
      <p:ext uri="{BB962C8B-B14F-4D97-AF65-F5344CB8AC3E}">
        <p14:creationId xmlns:p14="http://schemas.microsoft.com/office/powerpoint/2010/main" val="421646439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A7C675F6-9770-4C04-AC09-833D90C3E673}"/>
              </a:ext>
            </a:extLst>
          </p:cNvPr>
          <p:cNvSpPr txBox="1"/>
          <p:nvPr/>
        </p:nvSpPr>
        <p:spPr>
          <a:xfrm>
            <a:off x="483877" y="2092605"/>
            <a:ext cx="4536506" cy="307777"/>
          </a:xfrm>
          <a:prstGeom prst="rect">
            <a:avLst/>
          </a:prstGeom>
          <a:noFill/>
        </p:spPr>
        <p:txBody>
          <a:bodyPr wrap="square" rtlCol="0">
            <a:spAutoFit/>
          </a:bodyPr>
          <a:lstStyle/>
          <a:p>
            <a:r>
              <a:rPr lang="en-US" sz="1400"/>
              <a:t>One thing we can do is make a canonical transformation :</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5" name="Object 4">
            <a:extLst>
              <a:ext uri="{FF2B5EF4-FFF2-40B4-BE49-F238E27FC236}">
                <a16:creationId xmlns:a16="http://schemas.microsoft.com/office/drawing/2014/main" id="{32DAC30A-97F5-40E9-BCB5-78CE62C64011}"/>
              </a:ext>
            </a:extLst>
          </p:cNvPr>
          <p:cNvGraphicFramePr>
            <a:graphicFrameLocks noChangeAspect="1"/>
          </p:cNvGraphicFramePr>
          <p:nvPr>
            <p:extLst>
              <p:ext uri="{D42A27DB-BD31-4B8C-83A1-F6EECF244321}">
                <p14:modId xmlns:p14="http://schemas.microsoft.com/office/powerpoint/2010/main" val="1530062796"/>
              </p:ext>
            </p:extLst>
          </p:nvPr>
        </p:nvGraphicFramePr>
        <p:xfrm>
          <a:off x="7800620" y="4219178"/>
          <a:ext cx="2195513" cy="506413"/>
        </p:xfrm>
        <a:graphic>
          <a:graphicData uri="http://schemas.openxmlformats.org/presentationml/2006/ole">
            <mc:AlternateContent xmlns:mc="http://schemas.openxmlformats.org/markup-compatibility/2006">
              <mc:Choice xmlns:v="urn:schemas-microsoft-com:vml" Requires="v">
                <p:oleObj name="Equation" r:id="rId2" imgW="1600200" imgH="368280" progId="Equation.DSMT4">
                  <p:embed/>
                </p:oleObj>
              </mc:Choice>
              <mc:Fallback>
                <p:oleObj name="Equation" r:id="rId2" imgW="1600200" imgH="368280" progId="Equation.DSMT4">
                  <p:embed/>
                  <p:pic>
                    <p:nvPicPr>
                      <p:cNvPr id="5" name="Object 4">
                        <a:extLst>
                          <a:ext uri="{FF2B5EF4-FFF2-40B4-BE49-F238E27FC236}">
                            <a16:creationId xmlns:a16="http://schemas.microsoft.com/office/drawing/2014/main" id="{32DAC30A-97F5-40E9-BCB5-78CE62C64011}"/>
                          </a:ext>
                        </a:extLst>
                      </p:cNvPr>
                      <p:cNvPicPr>
                        <a:picLocks noChangeAspect="1" noChangeArrowheads="1"/>
                      </p:cNvPicPr>
                      <p:nvPr/>
                    </p:nvPicPr>
                    <p:blipFill>
                      <a:blip r:embed="rId3"/>
                      <a:srcRect/>
                      <a:stretch>
                        <a:fillRect/>
                      </a:stretch>
                    </p:blipFill>
                    <p:spPr bwMode="auto">
                      <a:xfrm>
                        <a:off x="7800620" y="4219178"/>
                        <a:ext cx="2195513" cy="506413"/>
                      </a:xfrm>
                      <a:prstGeom prst="rect">
                        <a:avLst/>
                      </a:prstGeom>
                      <a:solidFill>
                        <a:srgbClr val="CCFFCC"/>
                      </a:solidFill>
                    </p:spPr>
                  </p:pic>
                </p:oleObj>
              </mc:Fallback>
            </mc:AlternateContent>
          </a:graphicData>
        </a:graphic>
      </p:graphicFrame>
      <p:graphicFrame>
        <p:nvGraphicFramePr>
          <p:cNvPr id="14" name="Object 13">
            <a:extLst>
              <a:ext uri="{FF2B5EF4-FFF2-40B4-BE49-F238E27FC236}">
                <a16:creationId xmlns:a16="http://schemas.microsoft.com/office/drawing/2014/main" id="{D4617517-8BF4-48D2-9370-B698D521FAA1}"/>
              </a:ext>
            </a:extLst>
          </p:cNvPr>
          <p:cNvGraphicFramePr>
            <a:graphicFrameLocks noChangeAspect="1"/>
          </p:cNvGraphicFramePr>
          <p:nvPr>
            <p:extLst>
              <p:ext uri="{D42A27DB-BD31-4B8C-83A1-F6EECF244321}">
                <p14:modId xmlns:p14="http://schemas.microsoft.com/office/powerpoint/2010/main" val="735418818"/>
              </p:ext>
            </p:extLst>
          </p:nvPr>
        </p:nvGraphicFramePr>
        <p:xfrm>
          <a:off x="7845359" y="5452396"/>
          <a:ext cx="3513138" cy="1220788"/>
        </p:xfrm>
        <a:graphic>
          <a:graphicData uri="http://schemas.openxmlformats.org/presentationml/2006/ole">
            <mc:AlternateContent xmlns:mc="http://schemas.openxmlformats.org/markup-compatibility/2006">
              <mc:Choice xmlns:v="urn:schemas-microsoft-com:vml" Requires="v">
                <p:oleObj name="Equation" r:id="rId4" imgW="2692080" imgH="939600" progId="Equation.DSMT4">
                  <p:embed/>
                </p:oleObj>
              </mc:Choice>
              <mc:Fallback>
                <p:oleObj name="Equation" r:id="rId4" imgW="2692080" imgH="939600" progId="Equation.DSMT4">
                  <p:embed/>
                  <p:pic>
                    <p:nvPicPr>
                      <p:cNvPr id="14" name="Object 13">
                        <a:extLst>
                          <a:ext uri="{FF2B5EF4-FFF2-40B4-BE49-F238E27FC236}">
                            <a16:creationId xmlns:a16="http://schemas.microsoft.com/office/drawing/2014/main" id="{D4617517-8BF4-48D2-9370-B698D521FAA1}"/>
                          </a:ext>
                        </a:extLst>
                      </p:cNvPr>
                      <p:cNvPicPr>
                        <a:picLocks noChangeAspect="1" noChangeArrowheads="1"/>
                      </p:cNvPicPr>
                      <p:nvPr/>
                    </p:nvPicPr>
                    <p:blipFill>
                      <a:blip r:embed="rId5"/>
                      <a:srcRect/>
                      <a:stretch>
                        <a:fillRect/>
                      </a:stretch>
                    </p:blipFill>
                    <p:spPr bwMode="auto">
                      <a:xfrm>
                        <a:off x="7845359" y="5452396"/>
                        <a:ext cx="3513138" cy="1220788"/>
                      </a:xfrm>
                      <a:prstGeom prst="rect">
                        <a:avLst/>
                      </a:prstGeom>
                      <a:noFill/>
                    </p:spPr>
                  </p:pic>
                </p:oleObj>
              </mc:Fallback>
            </mc:AlternateContent>
          </a:graphicData>
        </a:graphic>
      </p:graphicFrame>
      <p:sp>
        <p:nvSpPr>
          <p:cNvPr id="10" name="TextBox 9">
            <a:extLst>
              <a:ext uri="{FF2B5EF4-FFF2-40B4-BE49-F238E27FC236}">
                <a16:creationId xmlns:a16="http://schemas.microsoft.com/office/drawing/2014/main" id="{6970A5E2-7FC9-4D97-B799-F006E212A52F}"/>
              </a:ext>
            </a:extLst>
          </p:cNvPr>
          <p:cNvSpPr txBox="1"/>
          <p:nvPr/>
        </p:nvSpPr>
        <p:spPr>
          <a:xfrm>
            <a:off x="4135790" y="193731"/>
            <a:ext cx="3466398" cy="584775"/>
          </a:xfrm>
          <a:prstGeom prst="rect">
            <a:avLst/>
          </a:prstGeom>
          <a:noFill/>
        </p:spPr>
        <p:txBody>
          <a:bodyPr wrap="none" rtlCol="0">
            <a:spAutoFit/>
          </a:bodyPr>
          <a:lstStyle/>
          <a:p>
            <a:r>
              <a:rPr lang="en-US" sz="3200" b="1" u="sng"/>
              <a:t>Phonon-Excitations</a:t>
            </a:r>
            <a:endParaRPr lang="en-US" b="1" u="sng"/>
          </a:p>
        </p:txBody>
      </p:sp>
      <p:graphicFrame>
        <p:nvGraphicFramePr>
          <p:cNvPr id="3" name="Object 2">
            <a:extLst>
              <a:ext uri="{FF2B5EF4-FFF2-40B4-BE49-F238E27FC236}">
                <a16:creationId xmlns:a16="http://schemas.microsoft.com/office/drawing/2014/main" id="{E425BEF2-2E85-4DC8-983B-7368B66A087E}"/>
              </a:ext>
            </a:extLst>
          </p:cNvPr>
          <p:cNvGraphicFramePr>
            <a:graphicFrameLocks noChangeAspect="1"/>
          </p:cNvGraphicFramePr>
          <p:nvPr>
            <p:extLst>
              <p:ext uri="{D42A27DB-BD31-4B8C-83A1-F6EECF244321}">
                <p14:modId xmlns:p14="http://schemas.microsoft.com/office/powerpoint/2010/main" val="3911662769"/>
              </p:ext>
            </p:extLst>
          </p:nvPr>
        </p:nvGraphicFramePr>
        <p:xfrm>
          <a:off x="570630" y="1414274"/>
          <a:ext cx="3992134" cy="567486"/>
        </p:xfrm>
        <a:graphic>
          <a:graphicData uri="http://schemas.openxmlformats.org/presentationml/2006/ole">
            <mc:AlternateContent xmlns:mc="http://schemas.openxmlformats.org/markup-compatibility/2006">
              <mc:Choice xmlns:v="urn:schemas-microsoft-com:vml" Requires="v">
                <p:oleObj name="Equation" r:id="rId6" imgW="3213000" imgH="457200" progId="Equation.DSMT4">
                  <p:embed/>
                </p:oleObj>
              </mc:Choice>
              <mc:Fallback>
                <p:oleObj name="Equation" r:id="rId6" imgW="3213000" imgH="457200" progId="Equation.DSMT4">
                  <p:embed/>
                  <p:pic>
                    <p:nvPicPr>
                      <p:cNvPr id="3" name="Object 2">
                        <a:extLst>
                          <a:ext uri="{FF2B5EF4-FFF2-40B4-BE49-F238E27FC236}">
                            <a16:creationId xmlns:a16="http://schemas.microsoft.com/office/drawing/2014/main" id="{E425BEF2-2E85-4DC8-983B-7368B66A087E}"/>
                          </a:ext>
                        </a:extLst>
                      </p:cNvPr>
                      <p:cNvPicPr>
                        <a:picLocks noChangeAspect="1" noChangeArrowheads="1"/>
                      </p:cNvPicPr>
                      <p:nvPr/>
                    </p:nvPicPr>
                    <p:blipFill>
                      <a:blip r:embed="rId7"/>
                      <a:srcRect/>
                      <a:stretch>
                        <a:fillRect/>
                      </a:stretch>
                    </p:blipFill>
                    <p:spPr bwMode="auto">
                      <a:xfrm>
                        <a:off x="570630" y="1414274"/>
                        <a:ext cx="3992134" cy="567486"/>
                      </a:xfrm>
                      <a:prstGeom prst="rect">
                        <a:avLst/>
                      </a:prstGeom>
                      <a:noFill/>
                    </p:spPr>
                  </p:pic>
                </p:oleObj>
              </mc:Fallback>
            </mc:AlternateContent>
          </a:graphicData>
        </a:graphic>
      </p:graphicFrame>
      <p:graphicFrame>
        <p:nvGraphicFramePr>
          <p:cNvPr id="2" name="Object 1">
            <a:extLst>
              <a:ext uri="{FF2B5EF4-FFF2-40B4-BE49-F238E27FC236}">
                <a16:creationId xmlns:a16="http://schemas.microsoft.com/office/drawing/2014/main" id="{C963D85C-4841-4BF0-AEDE-E668E480CFAF}"/>
              </a:ext>
            </a:extLst>
          </p:cNvPr>
          <p:cNvGraphicFramePr>
            <a:graphicFrameLocks noChangeAspect="1"/>
          </p:cNvGraphicFramePr>
          <p:nvPr>
            <p:extLst>
              <p:ext uri="{D42A27DB-BD31-4B8C-83A1-F6EECF244321}">
                <p14:modId xmlns:p14="http://schemas.microsoft.com/office/powerpoint/2010/main" val="374857007"/>
              </p:ext>
            </p:extLst>
          </p:nvPr>
        </p:nvGraphicFramePr>
        <p:xfrm>
          <a:off x="561196" y="2459124"/>
          <a:ext cx="4250752" cy="486934"/>
        </p:xfrm>
        <a:graphic>
          <a:graphicData uri="http://schemas.openxmlformats.org/presentationml/2006/ole">
            <mc:AlternateContent xmlns:mc="http://schemas.openxmlformats.org/markup-compatibility/2006">
              <mc:Choice xmlns:v="urn:schemas-microsoft-com:vml" Requires="v">
                <p:oleObj name="Equation" r:id="rId8" imgW="3741737" imgH="428655" progId="Equation.DSMT4">
                  <p:embed/>
                </p:oleObj>
              </mc:Choice>
              <mc:Fallback>
                <p:oleObj name="Equation" r:id="rId8" imgW="3741737" imgH="428655" progId="Equation.DSMT4">
                  <p:embed/>
                  <p:pic>
                    <p:nvPicPr>
                      <p:cNvPr id="0" name=""/>
                      <p:cNvPicPr/>
                      <p:nvPr/>
                    </p:nvPicPr>
                    <p:blipFill>
                      <a:blip r:embed="rId9"/>
                      <a:stretch>
                        <a:fillRect/>
                      </a:stretch>
                    </p:blipFill>
                    <p:spPr>
                      <a:xfrm>
                        <a:off x="561196" y="2459124"/>
                        <a:ext cx="4250752" cy="486934"/>
                      </a:xfrm>
                      <a:prstGeom prst="rect">
                        <a:avLst/>
                      </a:prstGeom>
                    </p:spPr>
                  </p:pic>
                </p:oleObj>
              </mc:Fallback>
            </mc:AlternateContent>
          </a:graphicData>
        </a:graphic>
      </p:graphicFrame>
      <p:graphicFrame>
        <p:nvGraphicFramePr>
          <p:cNvPr id="6" name="Object 5">
            <a:extLst>
              <a:ext uri="{FF2B5EF4-FFF2-40B4-BE49-F238E27FC236}">
                <a16:creationId xmlns:a16="http://schemas.microsoft.com/office/drawing/2014/main" id="{D5DE9783-776A-4187-B28C-F824AA59D1A3}"/>
              </a:ext>
            </a:extLst>
          </p:cNvPr>
          <p:cNvGraphicFramePr>
            <a:graphicFrameLocks noChangeAspect="1"/>
          </p:cNvGraphicFramePr>
          <p:nvPr>
            <p:extLst>
              <p:ext uri="{D42A27DB-BD31-4B8C-83A1-F6EECF244321}">
                <p14:modId xmlns:p14="http://schemas.microsoft.com/office/powerpoint/2010/main" val="153251337"/>
              </p:ext>
            </p:extLst>
          </p:nvPr>
        </p:nvGraphicFramePr>
        <p:xfrm>
          <a:off x="499119" y="3539569"/>
          <a:ext cx="6366745" cy="543448"/>
        </p:xfrm>
        <a:graphic>
          <a:graphicData uri="http://schemas.openxmlformats.org/presentationml/2006/ole">
            <mc:AlternateContent xmlns:mc="http://schemas.openxmlformats.org/markup-compatibility/2006">
              <mc:Choice xmlns:v="urn:schemas-microsoft-com:vml" Requires="v">
                <p:oleObj name="Equation" r:id="rId10" imgW="5194080" imgH="444240" progId="Equation.DSMT4">
                  <p:embed/>
                </p:oleObj>
              </mc:Choice>
              <mc:Fallback>
                <p:oleObj name="Equation" r:id="rId10" imgW="5194080" imgH="444240" progId="Equation.DSMT4">
                  <p:embed/>
                  <p:pic>
                    <p:nvPicPr>
                      <p:cNvPr id="0" name=""/>
                      <p:cNvPicPr/>
                      <p:nvPr/>
                    </p:nvPicPr>
                    <p:blipFill>
                      <a:blip r:embed="rId11"/>
                      <a:stretch>
                        <a:fillRect/>
                      </a:stretch>
                    </p:blipFill>
                    <p:spPr>
                      <a:xfrm>
                        <a:off x="499119" y="3539569"/>
                        <a:ext cx="6366745" cy="543448"/>
                      </a:xfrm>
                      <a:prstGeom prst="rect">
                        <a:avLst/>
                      </a:prstGeom>
                    </p:spPr>
                  </p:pic>
                </p:oleObj>
              </mc:Fallback>
            </mc:AlternateContent>
          </a:graphicData>
        </a:graphic>
      </p:graphicFrame>
      <p:sp>
        <p:nvSpPr>
          <p:cNvPr id="11" name="TextBox 10">
            <a:extLst>
              <a:ext uri="{FF2B5EF4-FFF2-40B4-BE49-F238E27FC236}">
                <a16:creationId xmlns:a16="http://schemas.microsoft.com/office/drawing/2014/main" id="{1E199661-9AE8-4C8F-B632-6E393C93FBC5}"/>
              </a:ext>
            </a:extLst>
          </p:cNvPr>
          <p:cNvSpPr txBox="1"/>
          <p:nvPr/>
        </p:nvSpPr>
        <p:spPr>
          <a:xfrm>
            <a:off x="483877" y="3064296"/>
            <a:ext cx="1406818" cy="307777"/>
          </a:xfrm>
          <a:prstGeom prst="rect">
            <a:avLst/>
          </a:prstGeom>
          <a:noFill/>
        </p:spPr>
        <p:txBody>
          <a:bodyPr wrap="square" rtlCol="0">
            <a:spAutoFit/>
          </a:bodyPr>
          <a:lstStyle/>
          <a:p>
            <a:r>
              <a:rPr lang="en-US" sz="1400"/>
              <a:t>And we come to:</a:t>
            </a:r>
          </a:p>
        </p:txBody>
      </p:sp>
      <p:sp>
        <p:nvSpPr>
          <p:cNvPr id="12" name="TextBox 11">
            <a:extLst>
              <a:ext uri="{FF2B5EF4-FFF2-40B4-BE49-F238E27FC236}">
                <a16:creationId xmlns:a16="http://schemas.microsoft.com/office/drawing/2014/main" id="{CB004240-8F38-49D8-9778-B481E6F8FC30}"/>
              </a:ext>
            </a:extLst>
          </p:cNvPr>
          <p:cNvSpPr txBox="1"/>
          <p:nvPr/>
        </p:nvSpPr>
        <p:spPr>
          <a:xfrm>
            <a:off x="486637" y="969873"/>
            <a:ext cx="6226761" cy="307777"/>
          </a:xfrm>
          <a:prstGeom prst="rect">
            <a:avLst/>
          </a:prstGeom>
          <a:noFill/>
        </p:spPr>
        <p:txBody>
          <a:bodyPr wrap="square" rtlCol="0">
            <a:spAutoFit/>
          </a:bodyPr>
          <a:lstStyle/>
          <a:p>
            <a:r>
              <a:rPr lang="en-US" sz="1400"/>
              <a:t>I see I’m kind of presuming there is no basis here, so just one atom per lattice site.</a:t>
            </a:r>
          </a:p>
        </p:txBody>
      </p:sp>
      <p:graphicFrame>
        <p:nvGraphicFramePr>
          <p:cNvPr id="7" name="Object 6">
            <a:extLst>
              <a:ext uri="{FF2B5EF4-FFF2-40B4-BE49-F238E27FC236}">
                <a16:creationId xmlns:a16="http://schemas.microsoft.com/office/drawing/2014/main" id="{E0153DF4-DD68-4A3B-8D24-F90EBE67CA05}"/>
              </a:ext>
            </a:extLst>
          </p:cNvPr>
          <p:cNvGraphicFramePr>
            <a:graphicFrameLocks noChangeAspect="1"/>
          </p:cNvGraphicFramePr>
          <p:nvPr>
            <p:extLst>
              <p:ext uri="{D42A27DB-BD31-4B8C-83A1-F6EECF244321}">
                <p14:modId xmlns:p14="http://schemas.microsoft.com/office/powerpoint/2010/main" val="868548345"/>
              </p:ext>
            </p:extLst>
          </p:nvPr>
        </p:nvGraphicFramePr>
        <p:xfrm>
          <a:off x="558523" y="5841524"/>
          <a:ext cx="3359352" cy="471488"/>
        </p:xfrm>
        <a:graphic>
          <a:graphicData uri="http://schemas.openxmlformats.org/presentationml/2006/ole">
            <mc:AlternateContent xmlns:mc="http://schemas.openxmlformats.org/markup-compatibility/2006">
              <mc:Choice xmlns:v="urn:schemas-microsoft-com:vml" Requires="v">
                <p:oleObj name="Equation" r:id="rId12" imgW="2443384" imgH="342996" progId="Equation.DSMT4">
                  <p:embed/>
                </p:oleObj>
              </mc:Choice>
              <mc:Fallback>
                <p:oleObj name="Equation" r:id="rId12" imgW="2443384" imgH="342996" progId="Equation.DSMT4">
                  <p:embed/>
                  <p:pic>
                    <p:nvPicPr>
                      <p:cNvPr id="0" name=""/>
                      <p:cNvPicPr/>
                      <p:nvPr/>
                    </p:nvPicPr>
                    <p:blipFill>
                      <a:blip r:embed="rId13"/>
                      <a:stretch>
                        <a:fillRect/>
                      </a:stretch>
                    </p:blipFill>
                    <p:spPr>
                      <a:xfrm>
                        <a:off x="558523" y="5841524"/>
                        <a:ext cx="3359352" cy="471488"/>
                      </a:xfrm>
                      <a:prstGeom prst="rect">
                        <a:avLst/>
                      </a:prstGeom>
                    </p:spPr>
                  </p:pic>
                </p:oleObj>
              </mc:Fallback>
            </mc:AlternateContent>
          </a:graphicData>
        </a:graphic>
      </p:graphicFrame>
      <p:sp>
        <p:nvSpPr>
          <p:cNvPr id="13" name="TextBox 12">
            <a:extLst>
              <a:ext uri="{FF2B5EF4-FFF2-40B4-BE49-F238E27FC236}">
                <a16:creationId xmlns:a16="http://schemas.microsoft.com/office/drawing/2014/main" id="{716458B4-CDB5-4A2B-A4B0-2A2CDC7133FC}"/>
              </a:ext>
            </a:extLst>
          </p:cNvPr>
          <p:cNvSpPr txBox="1"/>
          <p:nvPr/>
        </p:nvSpPr>
        <p:spPr>
          <a:xfrm>
            <a:off x="465015" y="4251883"/>
            <a:ext cx="4723522" cy="307777"/>
          </a:xfrm>
          <a:prstGeom prst="rect">
            <a:avLst/>
          </a:prstGeom>
          <a:noFill/>
        </p:spPr>
        <p:txBody>
          <a:bodyPr wrap="square" rtlCol="0">
            <a:spAutoFit/>
          </a:bodyPr>
          <a:lstStyle/>
          <a:p>
            <a:r>
              <a:rPr lang="en-US" sz="1400"/>
              <a:t>Let </a:t>
            </a:r>
            <a:r>
              <a:rPr lang="el-GR" sz="1400" b="1">
                <a:latin typeface="Calibri" panose="020F0502020204030204" pitchFamily="34" charset="0"/>
                <a:cs typeface="Calibri" panose="020F0502020204030204" pitchFamily="34" charset="0"/>
              </a:rPr>
              <a:t>ε</a:t>
            </a:r>
            <a:r>
              <a:rPr lang="en-US" sz="1400" b="1" baseline="-25000">
                <a:latin typeface="Calibri" panose="020F0502020204030204" pitchFamily="34" charset="0"/>
                <a:cs typeface="Calibri" panose="020F0502020204030204" pitchFamily="34" charset="0"/>
              </a:rPr>
              <a:t>k</a:t>
            </a:r>
            <a:r>
              <a:rPr lang="el-GR" sz="1400" baseline="-25000">
                <a:latin typeface="Calibri" panose="020F0502020204030204" pitchFamily="34" charset="0"/>
                <a:cs typeface="Calibri" panose="020F0502020204030204" pitchFamily="34" charset="0"/>
              </a:rPr>
              <a:t>λ</a:t>
            </a:r>
            <a:r>
              <a:rPr lang="en-US" sz="1400">
                <a:latin typeface="Calibri" panose="020F0502020204030204" pitchFamily="34" charset="0"/>
                <a:cs typeface="Calibri" panose="020F0502020204030204" pitchFamily="34" charset="0"/>
              </a:rPr>
              <a:t> be the eigenvectors of </a:t>
            </a:r>
            <a:r>
              <a:rPr lang="en-US" sz="1400" b="1">
                <a:latin typeface="Calibri" panose="020F0502020204030204" pitchFamily="34" charset="0"/>
                <a:cs typeface="Calibri" panose="020F0502020204030204" pitchFamily="34" charset="0"/>
              </a:rPr>
              <a:t>K</a:t>
            </a:r>
            <a:r>
              <a:rPr lang="en-US" sz="1400">
                <a:latin typeface="Calibri" panose="020F0502020204030204" pitchFamily="34" charset="0"/>
                <a:cs typeface="Calibri" panose="020F0502020204030204" pitchFamily="34" charset="0"/>
              </a:rPr>
              <a:t>(</a:t>
            </a:r>
            <a:r>
              <a:rPr lang="en-US" sz="1400" b="1">
                <a:latin typeface="Calibri" panose="020F0502020204030204" pitchFamily="34" charset="0"/>
                <a:cs typeface="Calibri" panose="020F0502020204030204" pitchFamily="34" charset="0"/>
              </a:rPr>
              <a:t>k</a:t>
            </a:r>
            <a:r>
              <a:rPr lang="en-US" sz="1400">
                <a:latin typeface="Calibri" panose="020F0502020204030204" pitchFamily="34" charset="0"/>
                <a:cs typeface="Calibri" panose="020F0502020204030204" pitchFamily="34" charset="0"/>
              </a:rPr>
              <a:t>), with eigenvalues </a:t>
            </a:r>
            <a:r>
              <a:rPr lang="el-GR" sz="1400">
                <a:latin typeface="Calibri" panose="020F0502020204030204" pitchFamily="34" charset="0"/>
                <a:cs typeface="Calibri" panose="020F0502020204030204" pitchFamily="34" charset="0"/>
              </a:rPr>
              <a:t>Ω</a:t>
            </a:r>
            <a:r>
              <a:rPr lang="en-US" sz="1400" b="1" baseline="-25000">
                <a:latin typeface="Calibri" panose="020F0502020204030204" pitchFamily="34" charset="0"/>
                <a:cs typeface="Calibri" panose="020F0502020204030204" pitchFamily="34" charset="0"/>
              </a:rPr>
              <a:t>k</a:t>
            </a:r>
            <a:r>
              <a:rPr lang="el-GR" sz="1400" baseline="-25000">
                <a:latin typeface="Calibri" panose="020F0502020204030204" pitchFamily="34" charset="0"/>
                <a:cs typeface="Calibri" panose="020F0502020204030204" pitchFamily="34" charset="0"/>
              </a:rPr>
              <a:t>λ</a:t>
            </a:r>
            <a:r>
              <a:rPr lang="en-US" sz="1400">
                <a:latin typeface="Calibri" panose="020F0502020204030204" pitchFamily="34" charset="0"/>
                <a:cs typeface="Calibri" panose="020F0502020204030204" pitchFamily="34" charset="0"/>
              </a:rPr>
              <a:t>.  </a:t>
            </a:r>
            <a:endParaRPr lang="en-US" sz="1400" baseline="-25000"/>
          </a:p>
        </p:txBody>
      </p:sp>
      <p:graphicFrame>
        <p:nvGraphicFramePr>
          <p:cNvPr id="9" name="Object 8">
            <a:extLst>
              <a:ext uri="{FF2B5EF4-FFF2-40B4-BE49-F238E27FC236}">
                <a16:creationId xmlns:a16="http://schemas.microsoft.com/office/drawing/2014/main" id="{52F55F32-2299-406C-9744-4BA745846F9A}"/>
              </a:ext>
            </a:extLst>
          </p:cNvPr>
          <p:cNvGraphicFramePr>
            <a:graphicFrameLocks noChangeAspect="1"/>
          </p:cNvGraphicFramePr>
          <p:nvPr>
            <p:extLst>
              <p:ext uri="{D42A27DB-BD31-4B8C-83A1-F6EECF244321}">
                <p14:modId xmlns:p14="http://schemas.microsoft.com/office/powerpoint/2010/main" val="298068366"/>
              </p:ext>
            </p:extLst>
          </p:nvPr>
        </p:nvGraphicFramePr>
        <p:xfrm>
          <a:off x="7629238" y="1526799"/>
          <a:ext cx="3448055" cy="547822"/>
        </p:xfrm>
        <a:graphic>
          <a:graphicData uri="http://schemas.openxmlformats.org/presentationml/2006/ole">
            <mc:AlternateContent xmlns:mc="http://schemas.openxmlformats.org/markup-compatibility/2006">
              <mc:Choice xmlns:v="urn:schemas-microsoft-com:vml" Requires="v">
                <p:oleObj name="Equation" r:id="rId14" imgW="2717640" imgH="431640" progId="Equation.DSMT4">
                  <p:embed/>
                </p:oleObj>
              </mc:Choice>
              <mc:Fallback>
                <p:oleObj name="Equation" r:id="rId14" imgW="2717640" imgH="431640" progId="Equation.DSMT4">
                  <p:embed/>
                  <p:pic>
                    <p:nvPicPr>
                      <p:cNvPr id="0" name=""/>
                      <p:cNvPicPr/>
                      <p:nvPr/>
                    </p:nvPicPr>
                    <p:blipFill>
                      <a:blip r:embed="rId15"/>
                      <a:stretch>
                        <a:fillRect/>
                      </a:stretch>
                    </p:blipFill>
                    <p:spPr>
                      <a:xfrm>
                        <a:off x="7629238" y="1526799"/>
                        <a:ext cx="3448055" cy="547822"/>
                      </a:xfrm>
                      <a:prstGeom prst="rect">
                        <a:avLst/>
                      </a:prstGeom>
                    </p:spPr>
                  </p:pic>
                </p:oleObj>
              </mc:Fallback>
            </mc:AlternateContent>
          </a:graphicData>
        </a:graphic>
      </p:graphicFrame>
      <p:sp>
        <p:nvSpPr>
          <p:cNvPr id="15" name="TextBox 14">
            <a:extLst>
              <a:ext uri="{FF2B5EF4-FFF2-40B4-BE49-F238E27FC236}">
                <a16:creationId xmlns:a16="http://schemas.microsoft.com/office/drawing/2014/main" id="{99FBC543-FDD2-46EA-9264-4B28CF6F879F}"/>
              </a:ext>
            </a:extLst>
          </p:cNvPr>
          <p:cNvSpPr txBox="1"/>
          <p:nvPr/>
        </p:nvSpPr>
        <p:spPr>
          <a:xfrm>
            <a:off x="7552503" y="993949"/>
            <a:ext cx="2224238" cy="307777"/>
          </a:xfrm>
          <a:prstGeom prst="rect">
            <a:avLst/>
          </a:prstGeom>
          <a:noFill/>
        </p:spPr>
        <p:txBody>
          <a:bodyPr wrap="square" rtlCol="0">
            <a:spAutoFit/>
          </a:bodyPr>
          <a:lstStyle/>
          <a:p>
            <a:r>
              <a:rPr lang="en-US" sz="1400"/>
              <a:t>Then we come to:</a:t>
            </a:r>
            <a:endParaRPr lang="en-US" sz="1400" baseline="-25000"/>
          </a:p>
        </p:txBody>
      </p:sp>
      <mc:AlternateContent xmlns:mc="http://schemas.openxmlformats.org/markup-compatibility/2006" xmlns:p14="http://schemas.microsoft.com/office/powerpoint/2010/main">
        <mc:Choice Requires="p14">
          <p:contentPart p14:bwMode="auto" r:id="rId16">
            <p14:nvContentPartPr>
              <p14:cNvPr id="16" name="Ink 15">
                <a:extLst>
                  <a:ext uri="{FF2B5EF4-FFF2-40B4-BE49-F238E27FC236}">
                    <a16:creationId xmlns:a16="http://schemas.microsoft.com/office/drawing/2014/main" id="{C68F82A9-8D7F-4A89-8890-3405F4784EE0}"/>
                  </a:ext>
                </a:extLst>
              </p14:cNvPr>
              <p14:cNvContentPartPr/>
              <p14:nvPr/>
            </p14:nvContentPartPr>
            <p14:xfrm>
              <a:off x="4429803" y="4390345"/>
              <a:ext cx="1181160" cy="1644120"/>
            </p14:xfrm>
          </p:contentPart>
        </mc:Choice>
        <mc:Fallback xmlns="">
          <p:pic>
            <p:nvPicPr>
              <p:cNvPr id="16" name="Ink 15">
                <a:extLst>
                  <a:ext uri="{FF2B5EF4-FFF2-40B4-BE49-F238E27FC236}">
                    <a16:creationId xmlns:a16="http://schemas.microsoft.com/office/drawing/2014/main" id="{C68F82A9-8D7F-4A89-8890-3405F4784EE0}"/>
                  </a:ext>
                </a:extLst>
              </p:cNvPr>
              <p:cNvPicPr/>
              <p:nvPr/>
            </p:nvPicPr>
            <p:blipFill>
              <a:blip r:embed="rId18"/>
              <a:stretch>
                <a:fillRect/>
              </a:stretch>
            </p:blipFill>
            <p:spPr>
              <a:xfrm>
                <a:off x="4420803" y="4381345"/>
                <a:ext cx="1198800" cy="166176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8" name="Ink 17">
                <a:extLst>
                  <a:ext uri="{FF2B5EF4-FFF2-40B4-BE49-F238E27FC236}">
                    <a16:creationId xmlns:a16="http://schemas.microsoft.com/office/drawing/2014/main" id="{BB69E4EE-57BF-43B9-B1B2-B8E68DD53213}"/>
                  </a:ext>
                </a:extLst>
              </p14:cNvPr>
              <p14:cNvContentPartPr/>
              <p14:nvPr/>
            </p14:nvContentPartPr>
            <p14:xfrm>
              <a:off x="5641512" y="1637298"/>
              <a:ext cx="954360" cy="1764360"/>
            </p14:xfrm>
          </p:contentPart>
        </mc:Choice>
        <mc:Fallback xmlns="">
          <p:pic>
            <p:nvPicPr>
              <p:cNvPr id="18" name="Ink 17">
                <a:extLst>
                  <a:ext uri="{FF2B5EF4-FFF2-40B4-BE49-F238E27FC236}">
                    <a16:creationId xmlns:a16="http://schemas.microsoft.com/office/drawing/2014/main" id="{BB69E4EE-57BF-43B9-B1B2-B8E68DD53213}"/>
                  </a:ext>
                </a:extLst>
              </p:cNvPr>
              <p:cNvPicPr/>
              <p:nvPr/>
            </p:nvPicPr>
            <p:blipFill>
              <a:blip r:embed="rId20"/>
              <a:stretch>
                <a:fillRect/>
              </a:stretch>
            </p:blipFill>
            <p:spPr>
              <a:xfrm>
                <a:off x="5632512" y="1628296"/>
                <a:ext cx="972000" cy="1782004"/>
              </a:xfrm>
              <a:prstGeom prst="rect">
                <a:avLst/>
              </a:prstGeom>
            </p:spPr>
          </p:pic>
        </mc:Fallback>
      </mc:AlternateContent>
      <p:graphicFrame>
        <p:nvGraphicFramePr>
          <p:cNvPr id="19" name="Object 18">
            <a:extLst>
              <a:ext uri="{FF2B5EF4-FFF2-40B4-BE49-F238E27FC236}">
                <a16:creationId xmlns:a16="http://schemas.microsoft.com/office/drawing/2014/main" id="{4D625BD5-97F9-445E-873B-59C9D0B45B80}"/>
              </a:ext>
            </a:extLst>
          </p:cNvPr>
          <p:cNvGraphicFramePr>
            <a:graphicFrameLocks noChangeAspect="1"/>
          </p:cNvGraphicFramePr>
          <p:nvPr>
            <p:extLst>
              <p:ext uri="{D42A27DB-BD31-4B8C-83A1-F6EECF244321}">
                <p14:modId xmlns:p14="http://schemas.microsoft.com/office/powerpoint/2010/main" val="1252054579"/>
              </p:ext>
            </p:extLst>
          </p:nvPr>
        </p:nvGraphicFramePr>
        <p:xfrm>
          <a:off x="7695428" y="2495685"/>
          <a:ext cx="2854832" cy="1273962"/>
        </p:xfrm>
        <a:graphic>
          <a:graphicData uri="http://schemas.openxmlformats.org/presentationml/2006/ole">
            <mc:AlternateContent xmlns:mc="http://schemas.openxmlformats.org/markup-compatibility/2006">
              <mc:Choice xmlns:v="urn:schemas-microsoft-com:vml" Requires="v">
                <p:oleObj name="Equation" r:id="rId21" imgW="2348145" imgH="1047342" progId="Equation.DSMT4">
                  <p:embed/>
                </p:oleObj>
              </mc:Choice>
              <mc:Fallback>
                <p:oleObj name="Equation" r:id="rId21" imgW="2348145" imgH="1047342" progId="Equation.DSMT4">
                  <p:embed/>
                  <p:pic>
                    <p:nvPicPr>
                      <p:cNvPr id="0" name=""/>
                      <p:cNvPicPr/>
                      <p:nvPr/>
                    </p:nvPicPr>
                    <p:blipFill>
                      <a:blip r:embed="rId22"/>
                      <a:stretch>
                        <a:fillRect/>
                      </a:stretch>
                    </p:blipFill>
                    <p:spPr>
                      <a:xfrm>
                        <a:off x="7695428" y="2495685"/>
                        <a:ext cx="2854832" cy="1273962"/>
                      </a:xfrm>
                      <a:prstGeom prst="rect">
                        <a:avLst/>
                      </a:prstGeom>
                    </p:spPr>
                  </p:pic>
                </p:oleObj>
              </mc:Fallback>
            </mc:AlternateContent>
          </a:graphicData>
        </a:graphic>
      </p:graphicFrame>
      <p:sp>
        <p:nvSpPr>
          <p:cNvPr id="20" name="TextBox 19">
            <a:extLst>
              <a:ext uri="{FF2B5EF4-FFF2-40B4-BE49-F238E27FC236}">
                <a16:creationId xmlns:a16="http://schemas.microsoft.com/office/drawing/2014/main" id="{36B61079-5C03-4820-91A4-4FAA17882672}"/>
              </a:ext>
            </a:extLst>
          </p:cNvPr>
          <p:cNvSpPr txBox="1"/>
          <p:nvPr/>
        </p:nvSpPr>
        <p:spPr>
          <a:xfrm>
            <a:off x="7606076" y="2097472"/>
            <a:ext cx="1995852" cy="307777"/>
          </a:xfrm>
          <a:prstGeom prst="rect">
            <a:avLst/>
          </a:prstGeom>
          <a:noFill/>
        </p:spPr>
        <p:txBody>
          <a:bodyPr wrap="square" rtlCol="0">
            <a:spAutoFit/>
          </a:bodyPr>
          <a:lstStyle/>
          <a:p>
            <a:r>
              <a:rPr lang="en-US" sz="1400"/>
              <a:t>still going…now define:</a:t>
            </a:r>
          </a:p>
        </p:txBody>
      </p:sp>
      <p:sp>
        <p:nvSpPr>
          <p:cNvPr id="21" name="TextBox 20">
            <a:extLst>
              <a:ext uri="{FF2B5EF4-FFF2-40B4-BE49-F238E27FC236}">
                <a16:creationId xmlns:a16="http://schemas.microsoft.com/office/drawing/2014/main" id="{31906436-A4C6-407D-B923-7901C94DBDD5}"/>
              </a:ext>
            </a:extLst>
          </p:cNvPr>
          <p:cNvSpPr txBox="1"/>
          <p:nvPr/>
        </p:nvSpPr>
        <p:spPr>
          <a:xfrm>
            <a:off x="7674620" y="3744955"/>
            <a:ext cx="1995852" cy="307777"/>
          </a:xfrm>
          <a:prstGeom prst="rect">
            <a:avLst/>
          </a:prstGeom>
          <a:noFill/>
        </p:spPr>
        <p:txBody>
          <a:bodyPr wrap="square" rtlCol="0">
            <a:spAutoFit/>
          </a:bodyPr>
          <a:lstStyle/>
          <a:p>
            <a:r>
              <a:rPr lang="en-US" sz="1400"/>
              <a:t>and we get:</a:t>
            </a:r>
          </a:p>
        </p:txBody>
      </p:sp>
      <p:sp>
        <p:nvSpPr>
          <p:cNvPr id="22" name="TextBox 21">
            <a:extLst>
              <a:ext uri="{FF2B5EF4-FFF2-40B4-BE49-F238E27FC236}">
                <a16:creationId xmlns:a16="http://schemas.microsoft.com/office/drawing/2014/main" id="{DB19E9A1-DE7D-47D6-AE4C-BE8981937FE5}"/>
              </a:ext>
            </a:extLst>
          </p:cNvPr>
          <p:cNvSpPr txBox="1"/>
          <p:nvPr/>
        </p:nvSpPr>
        <p:spPr>
          <a:xfrm>
            <a:off x="7759989" y="4929176"/>
            <a:ext cx="4033504" cy="523220"/>
          </a:xfrm>
          <a:prstGeom prst="rect">
            <a:avLst/>
          </a:prstGeom>
          <a:noFill/>
        </p:spPr>
        <p:txBody>
          <a:bodyPr wrap="square" rtlCol="0">
            <a:spAutoFit/>
          </a:bodyPr>
          <a:lstStyle/>
          <a:p>
            <a:r>
              <a:rPr lang="en-US" sz="1400"/>
              <a:t>Going back through all the substitutions and solving for x(R) and p(R), we would find:</a:t>
            </a:r>
          </a:p>
        </p:txBody>
      </p:sp>
      <p:graphicFrame>
        <p:nvGraphicFramePr>
          <p:cNvPr id="17" name="Object 16">
            <a:extLst>
              <a:ext uri="{FF2B5EF4-FFF2-40B4-BE49-F238E27FC236}">
                <a16:creationId xmlns:a16="http://schemas.microsoft.com/office/drawing/2014/main" id="{5DEB0075-71C7-FE16-87D4-A865353438DB}"/>
              </a:ext>
            </a:extLst>
          </p:cNvPr>
          <p:cNvGraphicFramePr>
            <a:graphicFrameLocks noChangeAspect="1"/>
          </p:cNvGraphicFramePr>
          <p:nvPr>
            <p:extLst>
              <p:ext uri="{D42A27DB-BD31-4B8C-83A1-F6EECF244321}">
                <p14:modId xmlns:p14="http://schemas.microsoft.com/office/powerpoint/2010/main" val="765033833"/>
              </p:ext>
            </p:extLst>
          </p:nvPr>
        </p:nvGraphicFramePr>
        <p:xfrm>
          <a:off x="558523" y="4802428"/>
          <a:ext cx="1956516" cy="346287"/>
        </p:xfrm>
        <a:graphic>
          <a:graphicData uri="http://schemas.openxmlformats.org/presentationml/2006/ole">
            <mc:AlternateContent xmlns:mc="http://schemas.openxmlformats.org/markup-compatibility/2006">
              <mc:Choice xmlns:v="urn:schemas-microsoft-com:vml" Requires="v">
                <p:oleObj name="Equation" r:id="rId23" imgW="1434960" imgH="253800" progId="Equation.DSMT4">
                  <p:embed/>
                </p:oleObj>
              </mc:Choice>
              <mc:Fallback>
                <p:oleObj name="Equation" r:id="rId23" imgW="1434960" imgH="253800" progId="Equation.DSMT4">
                  <p:embed/>
                  <p:pic>
                    <p:nvPicPr>
                      <p:cNvPr id="0" name=""/>
                      <p:cNvPicPr/>
                      <p:nvPr/>
                    </p:nvPicPr>
                    <p:blipFill>
                      <a:blip r:embed="rId24"/>
                      <a:stretch>
                        <a:fillRect/>
                      </a:stretch>
                    </p:blipFill>
                    <p:spPr>
                      <a:xfrm>
                        <a:off x="558523" y="4802428"/>
                        <a:ext cx="1956516" cy="346287"/>
                      </a:xfrm>
                      <a:prstGeom prst="rect">
                        <a:avLst/>
                      </a:prstGeom>
                    </p:spPr>
                  </p:pic>
                </p:oleObj>
              </mc:Fallback>
            </mc:AlternateContent>
          </a:graphicData>
        </a:graphic>
      </p:graphicFrame>
      <p:sp>
        <p:nvSpPr>
          <p:cNvPr id="24" name="TextBox 23">
            <a:extLst>
              <a:ext uri="{FF2B5EF4-FFF2-40B4-BE49-F238E27FC236}">
                <a16:creationId xmlns:a16="http://schemas.microsoft.com/office/drawing/2014/main" id="{F0AE2D92-B503-1BB0-58FF-C5511C35A174}"/>
              </a:ext>
            </a:extLst>
          </p:cNvPr>
          <p:cNvSpPr txBox="1"/>
          <p:nvPr/>
        </p:nvSpPr>
        <p:spPr>
          <a:xfrm>
            <a:off x="473153" y="5341231"/>
            <a:ext cx="1254877" cy="307777"/>
          </a:xfrm>
          <a:prstGeom prst="rect">
            <a:avLst/>
          </a:prstGeom>
          <a:noFill/>
        </p:spPr>
        <p:txBody>
          <a:bodyPr wrap="square">
            <a:spAutoFit/>
          </a:bodyPr>
          <a:lstStyle/>
          <a:p>
            <a:r>
              <a:rPr lang="en-US" sz="1400">
                <a:latin typeface="Calibri" panose="020F0502020204030204" pitchFamily="34" charset="0"/>
                <a:cs typeface="Calibri" panose="020F0502020204030204" pitchFamily="34" charset="0"/>
              </a:rPr>
              <a:t>And define:</a:t>
            </a:r>
            <a:endParaRPr lang="en-US" sz="1400"/>
          </a:p>
        </p:txBody>
      </p:sp>
    </p:spTree>
    <p:extLst>
      <p:ext uri="{BB962C8B-B14F-4D97-AF65-F5344CB8AC3E}">
        <p14:creationId xmlns:p14="http://schemas.microsoft.com/office/powerpoint/2010/main" val="367175378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A7C675F6-9770-4C04-AC09-833D90C3E673}"/>
              </a:ext>
            </a:extLst>
          </p:cNvPr>
          <p:cNvSpPr txBox="1"/>
          <p:nvPr/>
        </p:nvSpPr>
        <p:spPr>
          <a:xfrm>
            <a:off x="477839" y="978509"/>
            <a:ext cx="926088" cy="307777"/>
          </a:xfrm>
          <a:prstGeom prst="rect">
            <a:avLst/>
          </a:prstGeom>
          <a:noFill/>
        </p:spPr>
        <p:txBody>
          <a:bodyPr wrap="square" rtlCol="0">
            <a:spAutoFit/>
          </a:bodyPr>
          <a:lstStyle/>
          <a:p>
            <a:r>
              <a:rPr lang="en-US" sz="1400"/>
              <a:t>So…..</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5" name="Object 4">
            <a:extLst>
              <a:ext uri="{FF2B5EF4-FFF2-40B4-BE49-F238E27FC236}">
                <a16:creationId xmlns:a16="http://schemas.microsoft.com/office/drawing/2014/main" id="{32DAC30A-97F5-40E9-BCB5-78CE62C64011}"/>
              </a:ext>
            </a:extLst>
          </p:cNvPr>
          <p:cNvGraphicFramePr>
            <a:graphicFrameLocks noChangeAspect="1"/>
          </p:cNvGraphicFramePr>
          <p:nvPr>
            <p:extLst>
              <p:ext uri="{D42A27DB-BD31-4B8C-83A1-F6EECF244321}">
                <p14:modId xmlns:p14="http://schemas.microsoft.com/office/powerpoint/2010/main" val="352290626"/>
              </p:ext>
            </p:extLst>
          </p:nvPr>
        </p:nvGraphicFramePr>
        <p:xfrm>
          <a:off x="524019" y="1370253"/>
          <a:ext cx="2090738" cy="471488"/>
        </p:xfrm>
        <a:graphic>
          <a:graphicData uri="http://schemas.openxmlformats.org/presentationml/2006/ole">
            <mc:AlternateContent xmlns:mc="http://schemas.openxmlformats.org/markup-compatibility/2006">
              <mc:Choice xmlns:v="urn:schemas-microsoft-com:vml" Requires="v">
                <p:oleObj name="Equation" r:id="rId2" imgW="1523880" imgH="342720" progId="Equation.DSMT4">
                  <p:embed/>
                </p:oleObj>
              </mc:Choice>
              <mc:Fallback>
                <p:oleObj name="Equation" r:id="rId2" imgW="1523880" imgH="342720" progId="Equation.DSMT4">
                  <p:embed/>
                  <p:pic>
                    <p:nvPicPr>
                      <p:cNvPr id="5" name="Object 4">
                        <a:extLst>
                          <a:ext uri="{FF2B5EF4-FFF2-40B4-BE49-F238E27FC236}">
                            <a16:creationId xmlns:a16="http://schemas.microsoft.com/office/drawing/2014/main" id="{32DAC30A-97F5-40E9-BCB5-78CE62C64011}"/>
                          </a:ext>
                        </a:extLst>
                      </p:cNvPr>
                      <p:cNvPicPr>
                        <a:picLocks noChangeAspect="1" noChangeArrowheads="1"/>
                      </p:cNvPicPr>
                      <p:nvPr/>
                    </p:nvPicPr>
                    <p:blipFill>
                      <a:blip r:embed="rId3"/>
                      <a:srcRect/>
                      <a:stretch>
                        <a:fillRect/>
                      </a:stretch>
                    </p:blipFill>
                    <p:spPr bwMode="auto">
                      <a:xfrm>
                        <a:off x="524019" y="1370253"/>
                        <a:ext cx="2090738" cy="471488"/>
                      </a:xfrm>
                      <a:prstGeom prst="rect">
                        <a:avLst/>
                      </a:prstGeom>
                      <a:noFill/>
                    </p:spPr>
                  </p:pic>
                </p:oleObj>
              </mc:Fallback>
            </mc:AlternateContent>
          </a:graphicData>
        </a:graphic>
      </p:graphicFrame>
      <p:sp>
        <p:nvSpPr>
          <p:cNvPr id="10" name="TextBox 9">
            <a:extLst>
              <a:ext uri="{FF2B5EF4-FFF2-40B4-BE49-F238E27FC236}">
                <a16:creationId xmlns:a16="http://schemas.microsoft.com/office/drawing/2014/main" id="{6970A5E2-7FC9-4D97-B799-F006E212A52F}"/>
              </a:ext>
            </a:extLst>
          </p:cNvPr>
          <p:cNvSpPr txBox="1"/>
          <p:nvPr/>
        </p:nvSpPr>
        <p:spPr>
          <a:xfrm>
            <a:off x="4362801" y="77501"/>
            <a:ext cx="3466398" cy="584775"/>
          </a:xfrm>
          <a:prstGeom prst="rect">
            <a:avLst/>
          </a:prstGeom>
          <a:noFill/>
        </p:spPr>
        <p:txBody>
          <a:bodyPr wrap="none" rtlCol="0">
            <a:spAutoFit/>
          </a:bodyPr>
          <a:lstStyle/>
          <a:p>
            <a:r>
              <a:rPr lang="en-US" sz="3200" b="1" u="sng"/>
              <a:t>Phonon-Excitations</a:t>
            </a:r>
            <a:endParaRPr lang="en-US" b="1" u="sng"/>
          </a:p>
        </p:txBody>
      </p:sp>
      <p:sp>
        <p:nvSpPr>
          <p:cNvPr id="2" name="Rectangle 1">
            <a:extLst>
              <a:ext uri="{FF2B5EF4-FFF2-40B4-BE49-F238E27FC236}">
                <a16:creationId xmlns:a16="http://schemas.microsoft.com/office/drawing/2014/main" id="{26C015FB-DEE2-4296-B0CF-A7AE1F70151F}"/>
              </a:ext>
            </a:extLst>
          </p:cNvPr>
          <p:cNvSpPr/>
          <p:nvPr/>
        </p:nvSpPr>
        <p:spPr>
          <a:xfrm>
            <a:off x="423741" y="1833358"/>
            <a:ext cx="11668732" cy="2031325"/>
          </a:xfrm>
          <a:prstGeom prst="rect">
            <a:avLst/>
          </a:prstGeom>
        </p:spPr>
        <p:txBody>
          <a:bodyPr wrap="square">
            <a:spAutoFit/>
          </a:bodyPr>
          <a:lstStyle/>
          <a:p>
            <a:r>
              <a:rPr lang="en-US" sz="1400">
                <a:latin typeface="Calibri" panose="020F0502020204030204" pitchFamily="34" charset="0"/>
                <a:ea typeface="Calibri" panose="020F0502020204030204" pitchFamily="34" charset="0"/>
                <a:cs typeface="Calibri" panose="020F0502020204030204" pitchFamily="34" charset="0"/>
              </a:rPr>
              <a:t>Ω</a:t>
            </a:r>
            <a:r>
              <a:rPr lang="en-US" sz="1400" baseline="-25000">
                <a:latin typeface="Calibri" panose="020F0502020204030204" pitchFamily="34" charset="0"/>
                <a:ea typeface="Calibri" panose="020F0502020204030204" pitchFamily="34" charset="0"/>
                <a:cs typeface="Times New Roman" panose="02020603050405020304" pitchFamily="18" charset="0"/>
              </a:rPr>
              <a:t>ks</a:t>
            </a:r>
            <a:r>
              <a:rPr lang="en-US" sz="1400">
                <a:latin typeface="Calibri" panose="020F0502020204030204" pitchFamily="34" charset="0"/>
                <a:ea typeface="Calibri" panose="020F0502020204030204" pitchFamily="34" charset="0"/>
                <a:cs typeface="Times New Roman" panose="02020603050405020304" pitchFamily="18" charset="0"/>
              </a:rPr>
              <a:t> are the resonant frequencies of mode </a:t>
            </a:r>
            <a:r>
              <a:rPr lang="en-US" sz="1400" b="1">
                <a:latin typeface="Calibri" panose="020F0502020204030204" pitchFamily="34" charset="0"/>
                <a:ea typeface="Calibri" panose="020F0502020204030204" pitchFamily="34" charset="0"/>
                <a:cs typeface="Times New Roman" panose="02020603050405020304" pitchFamily="18" charset="0"/>
              </a:rPr>
              <a:t>k</a:t>
            </a:r>
            <a:r>
              <a:rPr lang="en-US" sz="1400">
                <a:latin typeface="Calibri" panose="020F0502020204030204" pitchFamily="34" charset="0"/>
                <a:ea typeface="Calibri" panose="020F0502020204030204" pitchFamily="34" charset="0"/>
                <a:cs typeface="Times New Roman" panose="02020603050405020304" pitchFamily="18" charset="0"/>
              </a:rPr>
              <a:t>.  And s labels the acoustic/optical branches.  In our example on previous page s = 3 for the three acoustic branches.  But in general, if there is a basis of p atoms per lattice site, then there will be s = 3p possible vectors associated with each </a:t>
            </a:r>
            <a:r>
              <a:rPr lang="en-US" sz="1400" b="1">
                <a:latin typeface="Calibri" panose="020F0502020204030204" pitchFamily="34" charset="0"/>
                <a:ea typeface="Calibri" panose="020F0502020204030204" pitchFamily="34" charset="0"/>
                <a:cs typeface="Times New Roman" panose="02020603050405020304" pitchFamily="18" charset="0"/>
              </a:rPr>
              <a:t>k</a:t>
            </a:r>
            <a:r>
              <a:rPr lang="en-US" sz="1400">
                <a:latin typeface="Calibri" panose="020F0502020204030204" pitchFamily="34" charset="0"/>
                <a:ea typeface="Calibri" panose="020F0502020204030204" pitchFamily="34" charset="0"/>
                <a:cs typeface="Times New Roman" panose="02020603050405020304" pitchFamily="18" charset="0"/>
              </a:rPr>
              <a:t> value.  And 3 of those modes are ‘acoustic’, i.e., associated with the oscillations of the basis as a whole.  The acoustic modes will be ‘optical-like’ (meaning the small k limit goes to the plasma oscillation frequency) if the ion interaction is unscreened, but they’ll go to zero if there say conduction electrons around to screen their interaction (but since we’re considering just free phonons as of yet, this won’t happen for us).  This is usually what we presume, at least for metals, and is what is displayed below.  The optical modes will always be ‘optical-like’.  </a:t>
            </a:r>
          </a:p>
          <a:p>
            <a:endParaRPr lang="en-US" sz="1400">
              <a:latin typeface="Calibri" panose="020F0502020204030204" pitchFamily="34" charset="0"/>
              <a:ea typeface="Calibri" panose="020F0502020204030204" pitchFamily="34" charset="0"/>
              <a:cs typeface="Times New Roman" panose="02020603050405020304" pitchFamily="18" charset="0"/>
            </a:endParaRPr>
          </a:p>
          <a:p>
            <a:r>
              <a:rPr lang="en-US" sz="1400">
                <a:latin typeface="Calibri" panose="020F0502020204030204" pitchFamily="34" charset="0"/>
                <a:ea typeface="Calibri" panose="020F0502020204030204" pitchFamily="34" charset="0"/>
                <a:cs typeface="Calibri" panose="020F0502020204030204" pitchFamily="34" charset="0"/>
              </a:rPr>
              <a:t>General excited state is specified by counting number of phonons in each allowed oscillation mode, i.e., in each allowed k, and each allowed branch s (or </a:t>
            </a:r>
            <a:r>
              <a:rPr lang="el-GR" sz="1400">
                <a:latin typeface="Calibri" panose="020F0502020204030204" pitchFamily="34" charset="0"/>
                <a:ea typeface="Calibri" panose="020F0502020204030204" pitchFamily="34" charset="0"/>
                <a:cs typeface="Calibri" panose="020F0502020204030204" pitchFamily="34" charset="0"/>
              </a:rPr>
              <a:t>λ</a:t>
            </a:r>
            <a:r>
              <a:rPr lang="en-US" sz="1400">
                <a:latin typeface="Calibri" panose="020F0502020204030204" pitchFamily="34" charset="0"/>
                <a:ea typeface="Calibri" panose="020F0502020204030204" pitchFamily="34" charset="0"/>
                <a:cs typeface="Calibri" panose="020F0502020204030204" pitchFamily="34" charset="0"/>
              </a:rPr>
              <a:t> – whatever I’m calling it):</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p:txBody>
      </p:sp>
      <p:graphicFrame>
        <p:nvGraphicFramePr>
          <p:cNvPr id="6" name="Object 5">
            <a:extLst>
              <a:ext uri="{FF2B5EF4-FFF2-40B4-BE49-F238E27FC236}">
                <a16:creationId xmlns:a16="http://schemas.microsoft.com/office/drawing/2014/main" id="{DA9DE04E-8AE3-415A-AC08-3A4297FA552E}"/>
              </a:ext>
            </a:extLst>
          </p:cNvPr>
          <p:cNvGraphicFramePr>
            <a:graphicFrameLocks noChangeAspect="1"/>
          </p:cNvGraphicFramePr>
          <p:nvPr>
            <p:extLst>
              <p:ext uri="{D42A27DB-BD31-4B8C-83A1-F6EECF244321}">
                <p14:modId xmlns:p14="http://schemas.microsoft.com/office/powerpoint/2010/main" val="2148592130"/>
              </p:ext>
            </p:extLst>
          </p:nvPr>
        </p:nvGraphicFramePr>
        <p:xfrm>
          <a:off x="536437" y="4032918"/>
          <a:ext cx="2030412" cy="1220788"/>
        </p:xfrm>
        <a:graphic>
          <a:graphicData uri="http://schemas.openxmlformats.org/presentationml/2006/ole">
            <mc:AlternateContent xmlns:mc="http://schemas.openxmlformats.org/markup-compatibility/2006">
              <mc:Choice xmlns:v="urn:schemas-microsoft-com:vml" Requires="v">
                <p:oleObj name="Equation" r:id="rId4" imgW="1384200" imgH="838080" progId="Equation.DSMT4">
                  <p:embed/>
                </p:oleObj>
              </mc:Choice>
              <mc:Fallback>
                <p:oleObj name="Equation" r:id="rId4" imgW="1384200" imgH="838080" progId="Equation.DSMT4">
                  <p:embed/>
                  <p:pic>
                    <p:nvPicPr>
                      <p:cNvPr id="6" name="Object 5">
                        <a:extLst>
                          <a:ext uri="{FF2B5EF4-FFF2-40B4-BE49-F238E27FC236}">
                            <a16:creationId xmlns:a16="http://schemas.microsoft.com/office/drawing/2014/main" id="{DA9DE04E-8AE3-415A-AC08-3A4297FA552E}"/>
                          </a:ext>
                        </a:extLst>
                      </p:cNvPr>
                      <p:cNvPicPr>
                        <a:picLocks noChangeAspect="1" noChangeArrowheads="1"/>
                      </p:cNvPicPr>
                      <p:nvPr/>
                    </p:nvPicPr>
                    <p:blipFill>
                      <a:blip r:embed="rId5"/>
                      <a:srcRect/>
                      <a:stretch>
                        <a:fillRect/>
                      </a:stretch>
                    </p:blipFill>
                    <p:spPr bwMode="auto">
                      <a:xfrm>
                        <a:off x="536437" y="4032918"/>
                        <a:ext cx="2030412" cy="1220788"/>
                      </a:xfrm>
                      <a:prstGeom prst="rect">
                        <a:avLst/>
                      </a:prstGeom>
                      <a:solidFill>
                        <a:srgbClr val="CCFFCC"/>
                      </a:solidFill>
                    </p:spPr>
                  </p:pic>
                </p:oleObj>
              </mc:Fallback>
            </mc:AlternateContent>
          </a:graphicData>
        </a:graphic>
      </p:graphicFrame>
      <mc:AlternateContent xmlns:mc="http://schemas.openxmlformats.org/markup-compatibility/2006" xmlns:p14="http://schemas.microsoft.com/office/powerpoint/2010/main">
        <mc:Choice Requires="p14">
          <p:contentPart p14:bwMode="auto" r:id="rId6">
            <p14:nvContentPartPr>
              <p14:cNvPr id="17" name="Ink 16">
                <a:extLst>
                  <a:ext uri="{FF2B5EF4-FFF2-40B4-BE49-F238E27FC236}">
                    <a16:creationId xmlns:a16="http://schemas.microsoft.com/office/drawing/2014/main" id="{73B8B0D2-7D61-48AC-8FA8-86DF090DF929}"/>
                  </a:ext>
                </a:extLst>
              </p14:cNvPr>
              <p14:cNvContentPartPr/>
              <p14:nvPr/>
            </p14:nvContentPartPr>
            <p14:xfrm>
              <a:off x="6856383" y="5035765"/>
              <a:ext cx="149040" cy="666360"/>
            </p14:xfrm>
          </p:contentPart>
        </mc:Choice>
        <mc:Fallback xmlns="">
          <p:pic>
            <p:nvPicPr>
              <p:cNvPr id="17" name="Ink 16">
                <a:extLst>
                  <a:ext uri="{FF2B5EF4-FFF2-40B4-BE49-F238E27FC236}">
                    <a16:creationId xmlns:a16="http://schemas.microsoft.com/office/drawing/2014/main" id="{73B8B0D2-7D61-48AC-8FA8-86DF090DF929}"/>
                  </a:ext>
                </a:extLst>
              </p:cNvPr>
              <p:cNvPicPr/>
              <p:nvPr/>
            </p:nvPicPr>
            <p:blipFill>
              <a:blip r:embed="rId7"/>
              <a:stretch>
                <a:fillRect/>
              </a:stretch>
            </p:blipFill>
            <p:spPr>
              <a:xfrm>
                <a:off x="6847383" y="5026765"/>
                <a:ext cx="166680" cy="68400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18" name="Ink 17">
                <a:extLst>
                  <a:ext uri="{FF2B5EF4-FFF2-40B4-BE49-F238E27FC236}">
                    <a16:creationId xmlns:a16="http://schemas.microsoft.com/office/drawing/2014/main" id="{0C55305D-2197-4CBF-A837-020F545B8CEE}"/>
                  </a:ext>
                </a:extLst>
              </p14:cNvPr>
              <p14:cNvContentPartPr/>
              <p14:nvPr/>
            </p14:nvContentPartPr>
            <p14:xfrm>
              <a:off x="6783083" y="4279214"/>
              <a:ext cx="90720" cy="585000"/>
            </p14:xfrm>
          </p:contentPart>
        </mc:Choice>
        <mc:Fallback xmlns="">
          <p:pic>
            <p:nvPicPr>
              <p:cNvPr id="18" name="Ink 17">
                <a:extLst>
                  <a:ext uri="{FF2B5EF4-FFF2-40B4-BE49-F238E27FC236}">
                    <a16:creationId xmlns:a16="http://schemas.microsoft.com/office/drawing/2014/main" id="{0C55305D-2197-4CBF-A837-020F545B8CEE}"/>
                  </a:ext>
                </a:extLst>
              </p:cNvPr>
              <p:cNvPicPr/>
              <p:nvPr/>
            </p:nvPicPr>
            <p:blipFill>
              <a:blip r:embed="rId9"/>
              <a:stretch>
                <a:fillRect/>
              </a:stretch>
            </p:blipFill>
            <p:spPr>
              <a:xfrm>
                <a:off x="6774083" y="4270214"/>
                <a:ext cx="108360" cy="602640"/>
              </a:xfrm>
              <a:prstGeom prst="rect">
                <a:avLst/>
              </a:prstGeom>
            </p:spPr>
          </p:pic>
        </mc:Fallback>
      </mc:AlternateContent>
      <p:sp>
        <p:nvSpPr>
          <p:cNvPr id="19" name="TextBox 18">
            <a:extLst>
              <a:ext uri="{FF2B5EF4-FFF2-40B4-BE49-F238E27FC236}">
                <a16:creationId xmlns:a16="http://schemas.microsoft.com/office/drawing/2014/main" id="{579F7D7F-4F41-4A9F-BAF2-23FD0552DF96}"/>
              </a:ext>
            </a:extLst>
          </p:cNvPr>
          <p:cNvSpPr txBox="1"/>
          <p:nvPr/>
        </p:nvSpPr>
        <p:spPr>
          <a:xfrm>
            <a:off x="7219558" y="5076557"/>
            <a:ext cx="997317" cy="584775"/>
          </a:xfrm>
          <a:prstGeom prst="rect">
            <a:avLst/>
          </a:prstGeom>
          <a:noFill/>
        </p:spPr>
        <p:txBody>
          <a:bodyPr wrap="square" rtlCol="0">
            <a:spAutoFit/>
          </a:bodyPr>
          <a:lstStyle/>
          <a:p>
            <a:r>
              <a:rPr lang="en-US" sz="1600"/>
              <a:t>acoustic modes</a:t>
            </a:r>
          </a:p>
        </p:txBody>
      </p:sp>
      <p:sp>
        <p:nvSpPr>
          <p:cNvPr id="22" name="TextBox 21">
            <a:extLst>
              <a:ext uri="{FF2B5EF4-FFF2-40B4-BE49-F238E27FC236}">
                <a16:creationId xmlns:a16="http://schemas.microsoft.com/office/drawing/2014/main" id="{1EAC1843-2FAF-4148-8617-8AA504E5E705}"/>
              </a:ext>
            </a:extLst>
          </p:cNvPr>
          <p:cNvSpPr txBox="1"/>
          <p:nvPr/>
        </p:nvSpPr>
        <p:spPr>
          <a:xfrm>
            <a:off x="7219558" y="4327788"/>
            <a:ext cx="997317" cy="584775"/>
          </a:xfrm>
          <a:prstGeom prst="rect">
            <a:avLst/>
          </a:prstGeom>
          <a:noFill/>
        </p:spPr>
        <p:txBody>
          <a:bodyPr wrap="square" rtlCol="0">
            <a:spAutoFit/>
          </a:bodyPr>
          <a:lstStyle/>
          <a:p>
            <a:r>
              <a:rPr lang="en-US" sz="1600"/>
              <a:t>optical modes</a:t>
            </a:r>
          </a:p>
        </p:txBody>
      </p:sp>
      <p:pic>
        <p:nvPicPr>
          <p:cNvPr id="7" name="Picture 6" descr="Chart, surface chart&#10;&#10;Description automatically generated">
            <a:extLst>
              <a:ext uri="{FF2B5EF4-FFF2-40B4-BE49-F238E27FC236}">
                <a16:creationId xmlns:a16="http://schemas.microsoft.com/office/drawing/2014/main" id="{356432CF-0F66-4966-9A3A-13E54B056156}"/>
              </a:ext>
            </a:extLst>
          </p:cNvPr>
          <p:cNvPicPr>
            <a:picLocks noChangeAspect="1"/>
          </p:cNvPicPr>
          <p:nvPr/>
        </p:nvPicPr>
        <p:blipFill>
          <a:blip r:embed="rId10"/>
          <a:stretch>
            <a:fillRect/>
          </a:stretch>
        </p:blipFill>
        <p:spPr>
          <a:xfrm>
            <a:off x="3068414" y="3864682"/>
            <a:ext cx="3726753" cy="2851091"/>
          </a:xfrm>
          <a:prstGeom prst="rect">
            <a:avLst/>
          </a:prstGeom>
        </p:spPr>
      </p:pic>
    </p:spTree>
    <p:extLst>
      <p:ext uri="{BB962C8B-B14F-4D97-AF65-F5344CB8AC3E}">
        <p14:creationId xmlns:p14="http://schemas.microsoft.com/office/powerpoint/2010/main" val="143665929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9" name="TextBox 18">
            <a:extLst>
              <a:ext uri="{FF2B5EF4-FFF2-40B4-BE49-F238E27FC236}">
                <a16:creationId xmlns:a16="http://schemas.microsoft.com/office/drawing/2014/main" id="{416BC5C8-BEA4-4E0E-B502-19C4EF784C89}"/>
              </a:ext>
            </a:extLst>
          </p:cNvPr>
          <p:cNvSpPr txBox="1"/>
          <p:nvPr/>
        </p:nvSpPr>
        <p:spPr>
          <a:xfrm>
            <a:off x="439299" y="1047317"/>
            <a:ext cx="2880867" cy="553998"/>
          </a:xfrm>
          <a:prstGeom prst="rect">
            <a:avLst/>
          </a:prstGeom>
          <a:noFill/>
        </p:spPr>
        <p:txBody>
          <a:bodyPr wrap="square" rtlCol="0">
            <a:spAutoFit/>
          </a:bodyPr>
          <a:lstStyle/>
          <a:p>
            <a:r>
              <a:rPr lang="en-US" sz="1600" b="1"/>
              <a:t>Specific Heat </a:t>
            </a:r>
          </a:p>
          <a:p>
            <a:r>
              <a:rPr lang="en-US" sz="1400"/>
              <a:t>is given by:</a:t>
            </a:r>
          </a:p>
        </p:txBody>
      </p:sp>
      <p:graphicFrame>
        <p:nvGraphicFramePr>
          <p:cNvPr id="23" name="Object 22">
            <a:extLst>
              <a:ext uri="{FF2B5EF4-FFF2-40B4-BE49-F238E27FC236}">
                <a16:creationId xmlns:a16="http://schemas.microsoft.com/office/drawing/2014/main" id="{0E371E5A-1312-4E32-A800-4D7CA6638CFB}"/>
              </a:ext>
            </a:extLst>
          </p:cNvPr>
          <p:cNvGraphicFramePr>
            <a:graphicFrameLocks noChangeAspect="1"/>
          </p:cNvGraphicFramePr>
          <p:nvPr>
            <p:extLst>
              <p:ext uri="{D42A27DB-BD31-4B8C-83A1-F6EECF244321}">
                <p14:modId xmlns:p14="http://schemas.microsoft.com/office/powerpoint/2010/main" val="3270968846"/>
              </p:ext>
            </p:extLst>
          </p:nvPr>
        </p:nvGraphicFramePr>
        <p:xfrm>
          <a:off x="517648" y="1653304"/>
          <a:ext cx="2724167" cy="569654"/>
        </p:xfrm>
        <a:graphic>
          <a:graphicData uri="http://schemas.openxmlformats.org/presentationml/2006/ole">
            <mc:AlternateContent xmlns:mc="http://schemas.openxmlformats.org/markup-compatibility/2006">
              <mc:Choice xmlns:v="urn:schemas-microsoft-com:vml" Requires="v">
                <p:oleObj name="Equation" r:id="rId2" imgW="2120760" imgH="444240" progId="Equation.DSMT4">
                  <p:embed/>
                </p:oleObj>
              </mc:Choice>
              <mc:Fallback>
                <p:oleObj name="Equation" r:id="rId2" imgW="2120760" imgH="444240" progId="Equation.DSMT4">
                  <p:embed/>
                  <p:pic>
                    <p:nvPicPr>
                      <p:cNvPr id="23" name="Object 22">
                        <a:extLst>
                          <a:ext uri="{FF2B5EF4-FFF2-40B4-BE49-F238E27FC236}">
                            <a16:creationId xmlns:a16="http://schemas.microsoft.com/office/drawing/2014/main" id="{0E371E5A-1312-4E32-A800-4D7CA6638CFB}"/>
                          </a:ext>
                        </a:extLst>
                      </p:cNvPr>
                      <p:cNvPicPr>
                        <a:picLocks noChangeAspect="1" noChangeArrowheads="1"/>
                      </p:cNvPicPr>
                      <p:nvPr/>
                    </p:nvPicPr>
                    <p:blipFill>
                      <a:blip r:embed="rId3"/>
                      <a:srcRect/>
                      <a:stretch>
                        <a:fillRect/>
                      </a:stretch>
                    </p:blipFill>
                    <p:spPr bwMode="auto">
                      <a:xfrm>
                        <a:off x="517648" y="1653304"/>
                        <a:ext cx="2724167" cy="569654"/>
                      </a:xfrm>
                      <a:prstGeom prst="rect">
                        <a:avLst/>
                      </a:prstGeom>
                      <a:noFill/>
                    </p:spPr>
                  </p:pic>
                </p:oleObj>
              </mc:Fallback>
            </mc:AlternateContent>
          </a:graphicData>
        </a:graphic>
      </p:graphicFrame>
      <p:sp>
        <p:nvSpPr>
          <p:cNvPr id="24" name="TextBox 23">
            <a:extLst>
              <a:ext uri="{FF2B5EF4-FFF2-40B4-BE49-F238E27FC236}">
                <a16:creationId xmlns:a16="http://schemas.microsoft.com/office/drawing/2014/main" id="{77065080-447D-49C9-B07E-6C9BF686526B}"/>
              </a:ext>
            </a:extLst>
          </p:cNvPr>
          <p:cNvSpPr txBox="1"/>
          <p:nvPr/>
        </p:nvSpPr>
        <p:spPr>
          <a:xfrm>
            <a:off x="429871" y="2501959"/>
            <a:ext cx="11289378" cy="738664"/>
          </a:xfrm>
          <a:prstGeom prst="rect">
            <a:avLst/>
          </a:prstGeom>
          <a:noFill/>
        </p:spPr>
        <p:txBody>
          <a:bodyPr wrap="square" rtlCol="0">
            <a:spAutoFit/>
          </a:bodyPr>
          <a:lstStyle/>
          <a:p>
            <a:r>
              <a:rPr lang="en-US" sz="1400" dirty="0"/>
              <a:t>Working this out gives us </a:t>
            </a:r>
            <a:r>
              <a:rPr lang="en-US" sz="1400"/>
              <a:t>(for unscreened </a:t>
            </a:r>
            <a:r>
              <a:rPr lang="en-US" sz="1400" dirty="0"/>
              <a:t>acoustic </a:t>
            </a:r>
            <a:r>
              <a:rPr lang="en-US" sz="1400"/>
              <a:t>spectrum </a:t>
            </a:r>
            <a:r>
              <a:rPr lang="el-GR" sz="1400"/>
              <a:t>Ω</a:t>
            </a:r>
            <a:r>
              <a:rPr lang="en-US" sz="1400"/>
              <a:t> = </a:t>
            </a:r>
            <a:r>
              <a:rPr lang="el-GR" sz="1400">
                <a:latin typeface="Calibri" panose="020F0502020204030204" pitchFamily="34" charset="0"/>
                <a:cs typeface="Calibri" panose="020F0502020204030204" pitchFamily="34" charset="0"/>
              </a:rPr>
              <a:t>Ω</a:t>
            </a:r>
            <a:r>
              <a:rPr lang="en-US" sz="1400" baseline="-25000">
                <a:latin typeface="Calibri" panose="020F0502020204030204" pitchFamily="34" charset="0"/>
                <a:cs typeface="Calibri" panose="020F0502020204030204" pitchFamily="34" charset="0"/>
              </a:rPr>
              <a:t>E</a:t>
            </a:r>
            <a:r>
              <a:rPr lang="en-US" sz="1400">
                <a:latin typeface="Calibri" panose="020F0502020204030204" pitchFamily="34" charset="0"/>
                <a:cs typeface="Calibri" panose="020F0502020204030204" pitchFamily="34" charset="0"/>
              </a:rPr>
              <a:t>, which is basically the Einstein model</a:t>
            </a:r>
            <a:r>
              <a:rPr lang="en-US" sz="1400"/>
              <a:t>) </a:t>
            </a:r>
            <a:r>
              <a:rPr lang="en-US" sz="1400" dirty="0"/>
              <a:t>we get </a:t>
            </a:r>
            <a:r>
              <a:rPr lang="en-US" sz="1400"/>
              <a:t>the following graph </a:t>
            </a:r>
            <a:r>
              <a:rPr lang="en-US" sz="1400" dirty="0"/>
              <a:t>(T</a:t>
            </a:r>
            <a:r>
              <a:rPr lang="en-US" sz="1400" baseline="-25000" dirty="0"/>
              <a:t>D</a:t>
            </a:r>
            <a:r>
              <a:rPr lang="en-US" sz="1400" dirty="0"/>
              <a:t>  ~ </a:t>
            </a:r>
            <a:r>
              <a:rPr lang="en-US" sz="1400"/>
              <a:t>100K).  It goes to zero </a:t>
            </a:r>
            <a:r>
              <a:rPr lang="en-US" sz="1400" i="1"/>
              <a:t>exponentially</a:t>
            </a:r>
            <a:r>
              <a:rPr lang="en-US" sz="1400"/>
              <a:t> at small T.  </a:t>
            </a:r>
            <a:r>
              <a:rPr lang="en-US" sz="1400" dirty="0"/>
              <a:t>And it asymptotes to the classical value at high T.  Optical modes are unlikely to be thermally populated before melting point</a:t>
            </a:r>
            <a:r>
              <a:rPr lang="en-US" sz="1400"/>
              <a:t>.   But if they were, then the heat capacity would go up in step-like fashion as each additional optical mode begins to be occupied.</a:t>
            </a:r>
            <a:endParaRPr lang="en-US" dirty="0"/>
          </a:p>
        </p:txBody>
      </p:sp>
      <p:sp>
        <p:nvSpPr>
          <p:cNvPr id="10" name="TextBox 9">
            <a:extLst>
              <a:ext uri="{FF2B5EF4-FFF2-40B4-BE49-F238E27FC236}">
                <a16:creationId xmlns:a16="http://schemas.microsoft.com/office/drawing/2014/main" id="{6970A5E2-7FC9-4D97-B799-F006E212A52F}"/>
              </a:ext>
            </a:extLst>
          </p:cNvPr>
          <p:cNvSpPr txBox="1"/>
          <p:nvPr/>
        </p:nvSpPr>
        <p:spPr>
          <a:xfrm>
            <a:off x="2768904" y="109938"/>
            <a:ext cx="7379136" cy="584775"/>
          </a:xfrm>
          <a:prstGeom prst="rect">
            <a:avLst/>
          </a:prstGeom>
          <a:noFill/>
        </p:spPr>
        <p:txBody>
          <a:bodyPr wrap="none" rtlCol="0">
            <a:spAutoFit/>
          </a:bodyPr>
          <a:lstStyle/>
          <a:p>
            <a:r>
              <a:rPr lang="en-US" sz="3200" b="1" u="sng"/>
              <a:t>Phonons – Thermal Equilibrium Properties</a:t>
            </a:r>
            <a:endParaRPr lang="en-US" b="1" u="sng"/>
          </a:p>
        </p:txBody>
      </p:sp>
      <p:graphicFrame>
        <p:nvGraphicFramePr>
          <p:cNvPr id="2" name="Object 1">
            <a:extLst>
              <a:ext uri="{FF2B5EF4-FFF2-40B4-BE49-F238E27FC236}">
                <a16:creationId xmlns:a16="http://schemas.microsoft.com/office/drawing/2014/main" id="{CF8A7C82-73F5-268D-9AE3-5333E1357B5D}"/>
              </a:ext>
            </a:extLst>
          </p:cNvPr>
          <p:cNvGraphicFramePr>
            <a:graphicFrameLocks noChangeAspect="1"/>
          </p:cNvGraphicFramePr>
          <p:nvPr>
            <p:extLst>
              <p:ext uri="{D42A27DB-BD31-4B8C-83A1-F6EECF244321}">
                <p14:modId xmlns:p14="http://schemas.microsoft.com/office/powerpoint/2010/main" val="2351565450"/>
              </p:ext>
            </p:extLst>
          </p:nvPr>
        </p:nvGraphicFramePr>
        <p:xfrm>
          <a:off x="4202806" y="3617378"/>
          <a:ext cx="3786387" cy="936325"/>
        </p:xfrm>
        <a:graphic>
          <a:graphicData uri="http://schemas.openxmlformats.org/presentationml/2006/ole">
            <mc:AlternateContent xmlns:mc="http://schemas.openxmlformats.org/markup-compatibility/2006">
              <mc:Choice xmlns:v="urn:schemas-microsoft-com:vml" Requires="v">
                <p:oleObj name="Equation" r:id="rId4" imgW="2780072" imgH="686783" progId="Equation.DSMT4">
                  <p:embed/>
                </p:oleObj>
              </mc:Choice>
              <mc:Fallback>
                <p:oleObj name="Equation" r:id="rId4" imgW="2780072" imgH="686783" progId="Equation.DSMT4">
                  <p:embed/>
                  <p:pic>
                    <p:nvPicPr>
                      <p:cNvPr id="0" name=""/>
                      <p:cNvPicPr/>
                      <p:nvPr/>
                    </p:nvPicPr>
                    <p:blipFill>
                      <a:blip r:embed="rId5"/>
                      <a:stretch>
                        <a:fillRect/>
                      </a:stretch>
                    </p:blipFill>
                    <p:spPr>
                      <a:xfrm>
                        <a:off x="4202806" y="3617378"/>
                        <a:ext cx="3786387" cy="936325"/>
                      </a:xfrm>
                      <a:prstGeom prst="rect">
                        <a:avLst/>
                      </a:prstGeom>
                    </p:spPr>
                  </p:pic>
                </p:oleObj>
              </mc:Fallback>
            </mc:AlternateContent>
          </a:graphicData>
        </a:graphic>
      </p:graphicFrame>
      <p:pic>
        <p:nvPicPr>
          <p:cNvPr id="4" name="Picture 3">
            <a:extLst>
              <a:ext uri="{FF2B5EF4-FFF2-40B4-BE49-F238E27FC236}">
                <a16:creationId xmlns:a16="http://schemas.microsoft.com/office/drawing/2014/main" id="{B349765F-0DBF-D8FC-93DA-2662D6AF5CD6}"/>
              </a:ext>
            </a:extLst>
          </p:cNvPr>
          <p:cNvPicPr>
            <a:picLocks noChangeAspect="1"/>
          </p:cNvPicPr>
          <p:nvPr/>
        </p:nvPicPr>
        <p:blipFill>
          <a:blip r:embed="rId6"/>
          <a:stretch>
            <a:fillRect/>
          </a:stretch>
        </p:blipFill>
        <p:spPr>
          <a:xfrm>
            <a:off x="429871" y="3519624"/>
            <a:ext cx="3078439" cy="2450987"/>
          </a:xfrm>
          <a:prstGeom prst="rect">
            <a:avLst/>
          </a:prstGeom>
        </p:spPr>
      </p:pic>
    </p:spTree>
    <p:extLst>
      <p:ext uri="{BB962C8B-B14F-4D97-AF65-F5344CB8AC3E}">
        <p14:creationId xmlns:p14="http://schemas.microsoft.com/office/powerpoint/2010/main" val="305128085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9" name="TextBox 18">
            <a:extLst>
              <a:ext uri="{FF2B5EF4-FFF2-40B4-BE49-F238E27FC236}">
                <a16:creationId xmlns:a16="http://schemas.microsoft.com/office/drawing/2014/main" id="{416BC5C8-BEA4-4E0E-B502-19C4EF784C89}"/>
              </a:ext>
            </a:extLst>
          </p:cNvPr>
          <p:cNvSpPr txBox="1"/>
          <p:nvPr/>
        </p:nvSpPr>
        <p:spPr>
          <a:xfrm>
            <a:off x="439298" y="1047317"/>
            <a:ext cx="9619101" cy="769441"/>
          </a:xfrm>
          <a:prstGeom prst="rect">
            <a:avLst/>
          </a:prstGeom>
          <a:noFill/>
        </p:spPr>
        <p:txBody>
          <a:bodyPr wrap="square" rtlCol="0">
            <a:spAutoFit/>
          </a:bodyPr>
          <a:lstStyle/>
          <a:p>
            <a:r>
              <a:rPr lang="en-US" sz="1600" b="1"/>
              <a:t>Electric Susceptibility</a:t>
            </a:r>
          </a:p>
          <a:p>
            <a:r>
              <a:rPr lang="en-US" sz="1400"/>
              <a:t>We can get the T -&gt; 0 dielectric function, using classical mechanics, interestingly enough.   This susceptibility will come from plasma oscillations of the ionic lattice against the electron background.    </a:t>
            </a:r>
          </a:p>
        </p:txBody>
      </p:sp>
      <p:sp>
        <p:nvSpPr>
          <p:cNvPr id="10" name="TextBox 9">
            <a:extLst>
              <a:ext uri="{FF2B5EF4-FFF2-40B4-BE49-F238E27FC236}">
                <a16:creationId xmlns:a16="http://schemas.microsoft.com/office/drawing/2014/main" id="{6970A5E2-7FC9-4D97-B799-F006E212A52F}"/>
              </a:ext>
            </a:extLst>
          </p:cNvPr>
          <p:cNvSpPr txBox="1"/>
          <p:nvPr/>
        </p:nvSpPr>
        <p:spPr>
          <a:xfrm>
            <a:off x="2768904" y="109938"/>
            <a:ext cx="6598088" cy="584775"/>
          </a:xfrm>
          <a:prstGeom prst="rect">
            <a:avLst/>
          </a:prstGeom>
          <a:noFill/>
        </p:spPr>
        <p:txBody>
          <a:bodyPr wrap="none" rtlCol="0">
            <a:spAutoFit/>
          </a:bodyPr>
          <a:lstStyle/>
          <a:p>
            <a:r>
              <a:rPr lang="en-US" sz="3200" b="1" u="sng"/>
              <a:t>Phonons – Nonequilibrium Properties</a:t>
            </a:r>
            <a:endParaRPr lang="en-US" b="1" u="sng"/>
          </a:p>
        </p:txBody>
      </p:sp>
      <p:graphicFrame>
        <p:nvGraphicFramePr>
          <p:cNvPr id="5" name="Object 4">
            <a:extLst>
              <a:ext uri="{FF2B5EF4-FFF2-40B4-BE49-F238E27FC236}">
                <a16:creationId xmlns:a16="http://schemas.microsoft.com/office/drawing/2014/main" id="{535E8252-D18D-9E44-ACC8-446EBD972FEA}"/>
              </a:ext>
            </a:extLst>
          </p:cNvPr>
          <p:cNvGraphicFramePr>
            <a:graphicFrameLocks noChangeAspect="1"/>
          </p:cNvGraphicFramePr>
          <p:nvPr>
            <p:extLst>
              <p:ext uri="{D42A27DB-BD31-4B8C-83A1-F6EECF244321}">
                <p14:modId xmlns:p14="http://schemas.microsoft.com/office/powerpoint/2010/main" val="866664759"/>
              </p:ext>
            </p:extLst>
          </p:nvPr>
        </p:nvGraphicFramePr>
        <p:xfrm>
          <a:off x="653146" y="5418501"/>
          <a:ext cx="3937518" cy="598503"/>
        </p:xfrm>
        <a:graphic>
          <a:graphicData uri="http://schemas.openxmlformats.org/presentationml/2006/ole">
            <mc:AlternateContent xmlns:mc="http://schemas.openxmlformats.org/markup-compatibility/2006">
              <mc:Choice xmlns:v="urn:schemas-microsoft-com:vml" Requires="v">
                <p:oleObj name="Equation" r:id="rId2" imgW="3174840" imgH="482400" progId="Equation.DSMT4">
                  <p:embed/>
                </p:oleObj>
              </mc:Choice>
              <mc:Fallback>
                <p:oleObj name="Equation" r:id="rId2" imgW="3174840" imgH="482400" progId="Equation.DSMT4">
                  <p:embed/>
                  <p:pic>
                    <p:nvPicPr>
                      <p:cNvPr id="5" name="Object 4">
                        <a:extLst>
                          <a:ext uri="{FF2B5EF4-FFF2-40B4-BE49-F238E27FC236}">
                            <a16:creationId xmlns:a16="http://schemas.microsoft.com/office/drawing/2014/main" id="{535E8252-D18D-9E44-ACC8-446EBD972FEA}"/>
                          </a:ext>
                        </a:extLst>
                      </p:cNvPr>
                      <p:cNvPicPr/>
                      <p:nvPr/>
                    </p:nvPicPr>
                    <p:blipFill>
                      <a:blip r:embed="rId3"/>
                      <a:stretch>
                        <a:fillRect/>
                      </a:stretch>
                    </p:blipFill>
                    <p:spPr>
                      <a:xfrm>
                        <a:off x="653146" y="5418501"/>
                        <a:ext cx="3937518" cy="598503"/>
                      </a:xfrm>
                      <a:prstGeom prst="rect">
                        <a:avLst/>
                      </a:prstGeom>
                      <a:solidFill>
                        <a:srgbClr val="CCFFCC"/>
                      </a:solidFill>
                    </p:spPr>
                  </p:pic>
                </p:oleObj>
              </mc:Fallback>
            </mc:AlternateContent>
          </a:graphicData>
        </a:graphic>
      </p:graphicFrame>
      <p:graphicFrame>
        <p:nvGraphicFramePr>
          <p:cNvPr id="7" name="Object 6">
            <a:extLst>
              <a:ext uri="{FF2B5EF4-FFF2-40B4-BE49-F238E27FC236}">
                <a16:creationId xmlns:a16="http://schemas.microsoft.com/office/drawing/2014/main" id="{3DC62A2D-9669-11B9-05FC-83FBBF9B1366}"/>
              </a:ext>
            </a:extLst>
          </p:cNvPr>
          <p:cNvGraphicFramePr>
            <a:graphicFrameLocks noChangeAspect="1"/>
          </p:cNvGraphicFramePr>
          <p:nvPr>
            <p:extLst>
              <p:ext uri="{D42A27DB-BD31-4B8C-83A1-F6EECF244321}">
                <p14:modId xmlns:p14="http://schemas.microsoft.com/office/powerpoint/2010/main" val="2850068822"/>
              </p:ext>
            </p:extLst>
          </p:nvPr>
        </p:nvGraphicFramePr>
        <p:xfrm>
          <a:off x="587829" y="2046433"/>
          <a:ext cx="2582863" cy="2522538"/>
        </p:xfrm>
        <a:graphic>
          <a:graphicData uri="http://schemas.openxmlformats.org/presentationml/2006/ole">
            <mc:AlternateContent xmlns:mc="http://schemas.openxmlformats.org/markup-compatibility/2006">
              <mc:Choice xmlns:v="urn:schemas-microsoft-com:vml" Requires="v">
                <p:oleObj name="Bitmap Image" r:id="rId4" imgW="3551228" imgH="3352381" progId="PBrush">
                  <p:embed/>
                </p:oleObj>
              </mc:Choice>
              <mc:Fallback>
                <p:oleObj name="Bitmap Image" r:id="rId4" imgW="3551228" imgH="3352381" progId="PBrush">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l="3699" t="3087" r="7397" b="4753"/>
                      <a:stretch>
                        <a:fillRect/>
                      </a:stretch>
                    </p:blipFill>
                    <p:spPr bwMode="auto">
                      <a:xfrm>
                        <a:off x="587829" y="2046433"/>
                        <a:ext cx="2582863" cy="2522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9" name="Object 8">
            <a:extLst>
              <a:ext uri="{FF2B5EF4-FFF2-40B4-BE49-F238E27FC236}">
                <a16:creationId xmlns:a16="http://schemas.microsoft.com/office/drawing/2014/main" id="{1208396F-859D-7D6F-98C9-D22A2B058F36}"/>
              </a:ext>
            </a:extLst>
          </p:cNvPr>
          <p:cNvGraphicFramePr>
            <a:graphicFrameLocks noChangeAspect="1"/>
          </p:cNvGraphicFramePr>
          <p:nvPr>
            <p:extLst>
              <p:ext uri="{D42A27DB-BD31-4B8C-83A1-F6EECF244321}">
                <p14:modId xmlns:p14="http://schemas.microsoft.com/office/powerpoint/2010/main" val="1839146683"/>
              </p:ext>
            </p:extLst>
          </p:nvPr>
        </p:nvGraphicFramePr>
        <p:xfrm>
          <a:off x="5998490" y="2457204"/>
          <a:ext cx="3379868" cy="617039"/>
        </p:xfrm>
        <a:graphic>
          <a:graphicData uri="http://schemas.openxmlformats.org/presentationml/2006/ole">
            <mc:AlternateContent xmlns:mc="http://schemas.openxmlformats.org/markup-compatibility/2006">
              <mc:Choice xmlns:v="urn:schemas-microsoft-com:vml" Requires="v">
                <p:oleObj name="Equation" r:id="rId6" imgW="2713503" imgH="496070" progId="Equation.DSMT4">
                  <p:embed/>
                </p:oleObj>
              </mc:Choice>
              <mc:Fallback>
                <p:oleObj name="Equation" r:id="rId6" imgW="2713503" imgH="496070" progId="Equation.DSMT4">
                  <p:embed/>
                  <p:pic>
                    <p:nvPicPr>
                      <p:cNvPr id="0" name=""/>
                      <p:cNvPicPr/>
                      <p:nvPr/>
                    </p:nvPicPr>
                    <p:blipFill>
                      <a:blip r:embed="rId7"/>
                      <a:stretch>
                        <a:fillRect/>
                      </a:stretch>
                    </p:blipFill>
                    <p:spPr>
                      <a:xfrm>
                        <a:off x="5998490" y="2457204"/>
                        <a:ext cx="3379868" cy="617039"/>
                      </a:xfrm>
                      <a:prstGeom prst="rect">
                        <a:avLst/>
                      </a:prstGeom>
                    </p:spPr>
                  </p:pic>
                </p:oleObj>
              </mc:Fallback>
            </mc:AlternateContent>
          </a:graphicData>
        </a:graphic>
      </p:graphicFrame>
      <p:sp>
        <p:nvSpPr>
          <p:cNvPr id="11" name="TextBox 10">
            <a:extLst>
              <a:ext uri="{FF2B5EF4-FFF2-40B4-BE49-F238E27FC236}">
                <a16:creationId xmlns:a16="http://schemas.microsoft.com/office/drawing/2014/main" id="{B8969C42-04C9-3C72-808D-6A5C4A9E7841}"/>
              </a:ext>
            </a:extLst>
          </p:cNvPr>
          <p:cNvSpPr txBox="1"/>
          <p:nvPr/>
        </p:nvSpPr>
        <p:spPr>
          <a:xfrm>
            <a:off x="5886353" y="1883674"/>
            <a:ext cx="6084823" cy="523220"/>
          </a:xfrm>
          <a:prstGeom prst="rect">
            <a:avLst/>
          </a:prstGeom>
          <a:noFill/>
        </p:spPr>
        <p:txBody>
          <a:bodyPr wrap="square" rtlCol="0">
            <a:spAutoFit/>
          </a:bodyPr>
          <a:lstStyle/>
          <a:p>
            <a:r>
              <a:rPr lang="en-US" sz="1400"/>
              <a:t>evidently assuming the ions are monovalent, we can derive the restoring force, of a small uniform displacement of the ion lattice.</a:t>
            </a:r>
          </a:p>
        </p:txBody>
      </p:sp>
      <p:graphicFrame>
        <p:nvGraphicFramePr>
          <p:cNvPr id="12" name="Object 11">
            <a:extLst>
              <a:ext uri="{FF2B5EF4-FFF2-40B4-BE49-F238E27FC236}">
                <a16:creationId xmlns:a16="http://schemas.microsoft.com/office/drawing/2014/main" id="{0CD1DBE4-A03C-3E1A-4F24-DC0B2688EC1A}"/>
              </a:ext>
            </a:extLst>
          </p:cNvPr>
          <p:cNvGraphicFramePr>
            <a:graphicFrameLocks noChangeAspect="1"/>
          </p:cNvGraphicFramePr>
          <p:nvPr>
            <p:extLst>
              <p:ext uri="{D42A27DB-BD31-4B8C-83A1-F6EECF244321}">
                <p14:modId xmlns:p14="http://schemas.microsoft.com/office/powerpoint/2010/main" val="842132824"/>
              </p:ext>
            </p:extLst>
          </p:nvPr>
        </p:nvGraphicFramePr>
        <p:xfrm>
          <a:off x="6035286" y="3734970"/>
          <a:ext cx="1653138" cy="488069"/>
        </p:xfrm>
        <a:graphic>
          <a:graphicData uri="http://schemas.openxmlformats.org/presentationml/2006/ole">
            <mc:AlternateContent xmlns:mc="http://schemas.openxmlformats.org/markup-compatibility/2006">
              <mc:Choice xmlns:v="urn:schemas-microsoft-com:vml" Requires="v">
                <p:oleObj name="Equation" r:id="rId8" imgW="1333440" imgH="393480" progId="Equation.DSMT4">
                  <p:embed/>
                </p:oleObj>
              </mc:Choice>
              <mc:Fallback>
                <p:oleObj name="Equation" r:id="rId8" imgW="1333440" imgH="393480" progId="Equation.DSMT4">
                  <p:embed/>
                  <p:pic>
                    <p:nvPicPr>
                      <p:cNvPr id="0" name=""/>
                      <p:cNvPicPr/>
                      <p:nvPr/>
                    </p:nvPicPr>
                    <p:blipFill>
                      <a:blip r:embed="rId9"/>
                      <a:stretch>
                        <a:fillRect/>
                      </a:stretch>
                    </p:blipFill>
                    <p:spPr>
                      <a:xfrm>
                        <a:off x="6035286" y="3734970"/>
                        <a:ext cx="1653138" cy="488069"/>
                      </a:xfrm>
                      <a:prstGeom prst="rect">
                        <a:avLst/>
                      </a:prstGeom>
                    </p:spPr>
                  </p:pic>
                </p:oleObj>
              </mc:Fallback>
            </mc:AlternateContent>
          </a:graphicData>
        </a:graphic>
      </p:graphicFrame>
      <p:sp>
        <p:nvSpPr>
          <p:cNvPr id="13" name="TextBox 12">
            <a:extLst>
              <a:ext uri="{FF2B5EF4-FFF2-40B4-BE49-F238E27FC236}">
                <a16:creationId xmlns:a16="http://schemas.microsoft.com/office/drawing/2014/main" id="{B92C75CB-F3C5-13B1-B5C6-C21FFEB190E3}"/>
              </a:ext>
            </a:extLst>
          </p:cNvPr>
          <p:cNvSpPr txBox="1"/>
          <p:nvPr/>
        </p:nvSpPr>
        <p:spPr>
          <a:xfrm>
            <a:off x="5896915" y="3108741"/>
            <a:ext cx="6084823" cy="307777"/>
          </a:xfrm>
          <a:prstGeom prst="rect">
            <a:avLst/>
          </a:prstGeom>
          <a:noFill/>
        </p:spPr>
        <p:txBody>
          <a:bodyPr wrap="square" rtlCol="0">
            <a:spAutoFit/>
          </a:bodyPr>
          <a:lstStyle/>
          <a:p>
            <a:r>
              <a:rPr lang="en-US" sz="1400"/>
              <a:t>in an external (free) electric field, we’d have the following N2L and solution</a:t>
            </a:r>
          </a:p>
        </p:txBody>
      </p:sp>
      <p:graphicFrame>
        <p:nvGraphicFramePr>
          <p:cNvPr id="14" name="Object 13">
            <a:extLst>
              <a:ext uri="{FF2B5EF4-FFF2-40B4-BE49-F238E27FC236}">
                <a16:creationId xmlns:a16="http://schemas.microsoft.com/office/drawing/2014/main" id="{F4FB8BAB-E01E-62E5-2677-D8DD80C4914D}"/>
              </a:ext>
            </a:extLst>
          </p:cNvPr>
          <p:cNvGraphicFramePr>
            <a:graphicFrameLocks noChangeAspect="1"/>
          </p:cNvGraphicFramePr>
          <p:nvPr>
            <p:extLst>
              <p:ext uri="{D42A27DB-BD31-4B8C-83A1-F6EECF244321}">
                <p14:modId xmlns:p14="http://schemas.microsoft.com/office/powerpoint/2010/main" val="3869031182"/>
              </p:ext>
            </p:extLst>
          </p:nvPr>
        </p:nvGraphicFramePr>
        <p:xfrm>
          <a:off x="9545216" y="3670265"/>
          <a:ext cx="1797665" cy="583026"/>
        </p:xfrm>
        <a:graphic>
          <a:graphicData uri="http://schemas.openxmlformats.org/presentationml/2006/ole">
            <mc:AlternateContent xmlns:mc="http://schemas.openxmlformats.org/markup-compatibility/2006">
              <mc:Choice xmlns:v="urn:schemas-microsoft-com:vml" Requires="v">
                <p:oleObj name="Equation" r:id="rId10" imgW="1409400" imgH="457200" progId="Equation.DSMT4">
                  <p:embed/>
                </p:oleObj>
              </mc:Choice>
              <mc:Fallback>
                <p:oleObj name="Equation" r:id="rId10" imgW="1409400" imgH="457200" progId="Equation.DSMT4">
                  <p:embed/>
                  <p:pic>
                    <p:nvPicPr>
                      <p:cNvPr id="0" name=""/>
                      <p:cNvPicPr/>
                      <p:nvPr/>
                    </p:nvPicPr>
                    <p:blipFill>
                      <a:blip r:embed="rId11"/>
                      <a:stretch>
                        <a:fillRect/>
                      </a:stretch>
                    </p:blipFill>
                    <p:spPr>
                      <a:xfrm>
                        <a:off x="9545216" y="3670265"/>
                        <a:ext cx="1797665" cy="583026"/>
                      </a:xfrm>
                      <a:prstGeom prst="rect">
                        <a:avLst/>
                      </a:prstGeom>
                    </p:spPr>
                  </p:pic>
                </p:oleObj>
              </mc:Fallback>
            </mc:AlternateContent>
          </a:graphicData>
        </a:graphic>
      </p:graphicFrame>
      <p:cxnSp>
        <p:nvCxnSpPr>
          <p:cNvPr id="16" name="Straight Arrow Connector 15">
            <a:extLst>
              <a:ext uri="{FF2B5EF4-FFF2-40B4-BE49-F238E27FC236}">
                <a16:creationId xmlns:a16="http://schemas.microsoft.com/office/drawing/2014/main" id="{4E790832-BEBD-F5F8-96D3-0C38DD543956}"/>
              </a:ext>
            </a:extLst>
          </p:cNvPr>
          <p:cNvCxnSpPr/>
          <p:nvPr/>
        </p:nvCxnSpPr>
        <p:spPr>
          <a:xfrm flipV="1">
            <a:off x="8080310" y="3979004"/>
            <a:ext cx="1026367" cy="1443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08A27138-3687-AE8C-6018-40B2BEE162BC}"/>
              </a:ext>
            </a:extLst>
          </p:cNvPr>
          <p:cNvSpPr txBox="1"/>
          <p:nvPr/>
        </p:nvSpPr>
        <p:spPr>
          <a:xfrm>
            <a:off x="8080310" y="3463002"/>
            <a:ext cx="1464906" cy="523220"/>
          </a:xfrm>
          <a:prstGeom prst="rect">
            <a:avLst/>
          </a:prstGeom>
          <a:noFill/>
        </p:spPr>
        <p:txBody>
          <a:bodyPr wrap="square" rtlCol="0">
            <a:spAutoFit/>
          </a:bodyPr>
          <a:lstStyle/>
          <a:p>
            <a:r>
              <a:rPr lang="en-US" sz="1400"/>
              <a:t>steady state solution FT</a:t>
            </a:r>
          </a:p>
        </p:txBody>
      </p:sp>
      <p:sp>
        <p:nvSpPr>
          <p:cNvPr id="18" name="TextBox 17">
            <a:extLst>
              <a:ext uri="{FF2B5EF4-FFF2-40B4-BE49-F238E27FC236}">
                <a16:creationId xmlns:a16="http://schemas.microsoft.com/office/drawing/2014/main" id="{4A492705-B62D-C85E-3CD7-649B6821286F}"/>
              </a:ext>
            </a:extLst>
          </p:cNvPr>
          <p:cNvSpPr txBox="1"/>
          <p:nvPr/>
        </p:nvSpPr>
        <p:spPr>
          <a:xfrm>
            <a:off x="5926000" y="4392687"/>
            <a:ext cx="3368383" cy="307777"/>
          </a:xfrm>
          <a:prstGeom prst="rect">
            <a:avLst/>
          </a:prstGeom>
          <a:noFill/>
        </p:spPr>
        <p:txBody>
          <a:bodyPr wrap="square" rtlCol="0">
            <a:spAutoFit/>
          </a:bodyPr>
          <a:lstStyle/>
          <a:p>
            <a:r>
              <a:rPr lang="en-US" sz="1400"/>
              <a:t>And can then get the polarization induced,</a:t>
            </a:r>
          </a:p>
        </p:txBody>
      </p:sp>
      <p:sp>
        <p:nvSpPr>
          <p:cNvPr id="22" name="TextBox 21">
            <a:extLst>
              <a:ext uri="{FF2B5EF4-FFF2-40B4-BE49-F238E27FC236}">
                <a16:creationId xmlns:a16="http://schemas.microsoft.com/office/drawing/2014/main" id="{35E9FB60-4663-75DA-E0B9-B9BC8E97A6F6}"/>
              </a:ext>
            </a:extLst>
          </p:cNvPr>
          <p:cNvSpPr txBox="1"/>
          <p:nvPr/>
        </p:nvSpPr>
        <p:spPr>
          <a:xfrm>
            <a:off x="5948011" y="5806392"/>
            <a:ext cx="1382195" cy="307777"/>
          </a:xfrm>
          <a:prstGeom prst="rect">
            <a:avLst/>
          </a:prstGeom>
          <a:noFill/>
        </p:spPr>
        <p:txBody>
          <a:bodyPr wrap="square" rtlCol="0">
            <a:spAutoFit/>
          </a:bodyPr>
          <a:lstStyle/>
          <a:p>
            <a:r>
              <a:rPr lang="en-US" sz="1400"/>
              <a:t>Comparing to:</a:t>
            </a:r>
          </a:p>
        </p:txBody>
      </p:sp>
      <mc:AlternateContent xmlns:mc="http://schemas.openxmlformats.org/markup-compatibility/2006" xmlns:p14="http://schemas.microsoft.com/office/powerpoint/2010/main">
        <mc:Choice Requires="p14">
          <p:contentPart p14:bwMode="auto" r:id="rId12">
            <p14:nvContentPartPr>
              <p14:cNvPr id="25" name="Ink 24">
                <a:extLst>
                  <a:ext uri="{FF2B5EF4-FFF2-40B4-BE49-F238E27FC236}">
                    <a16:creationId xmlns:a16="http://schemas.microsoft.com/office/drawing/2014/main" id="{D2DECC1B-2F45-CAA5-D35F-5062DB15E150}"/>
                  </a:ext>
                </a:extLst>
              </p14:cNvPr>
              <p14:cNvContentPartPr/>
              <p14:nvPr/>
            </p14:nvContentPartPr>
            <p14:xfrm>
              <a:off x="4216771" y="4793274"/>
              <a:ext cx="1731240" cy="1373760"/>
            </p14:xfrm>
          </p:contentPart>
        </mc:Choice>
        <mc:Fallback xmlns="">
          <p:pic>
            <p:nvPicPr>
              <p:cNvPr id="25" name="Ink 24">
                <a:extLst>
                  <a:ext uri="{FF2B5EF4-FFF2-40B4-BE49-F238E27FC236}">
                    <a16:creationId xmlns:a16="http://schemas.microsoft.com/office/drawing/2014/main" id="{D2DECC1B-2F45-CAA5-D35F-5062DB15E150}"/>
                  </a:ext>
                </a:extLst>
              </p:cNvPr>
              <p:cNvPicPr/>
              <p:nvPr/>
            </p:nvPicPr>
            <p:blipFill>
              <a:blip r:embed="rId17"/>
              <a:stretch>
                <a:fillRect/>
              </a:stretch>
            </p:blipFill>
            <p:spPr>
              <a:xfrm>
                <a:off x="4208131" y="4784634"/>
                <a:ext cx="1748880" cy="1391400"/>
              </a:xfrm>
              <a:prstGeom prst="rect">
                <a:avLst/>
              </a:prstGeom>
            </p:spPr>
          </p:pic>
        </mc:Fallback>
      </mc:AlternateContent>
      <p:sp>
        <p:nvSpPr>
          <p:cNvPr id="26" name="TextBox 25">
            <a:extLst>
              <a:ext uri="{FF2B5EF4-FFF2-40B4-BE49-F238E27FC236}">
                <a16:creationId xmlns:a16="http://schemas.microsoft.com/office/drawing/2014/main" id="{D9422FE6-B490-8114-A85A-DC55537DCC3D}"/>
              </a:ext>
            </a:extLst>
          </p:cNvPr>
          <p:cNvSpPr txBox="1"/>
          <p:nvPr/>
        </p:nvSpPr>
        <p:spPr>
          <a:xfrm>
            <a:off x="587829" y="5028528"/>
            <a:ext cx="1371600" cy="307777"/>
          </a:xfrm>
          <a:prstGeom prst="rect">
            <a:avLst/>
          </a:prstGeom>
          <a:noFill/>
        </p:spPr>
        <p:txBody>
          <a:bodyPr wrap="square" rtlCol="0">
            <a:spAutoFit/>
          </a:bodyPr>
          <a:lstStyle/>
          <a:p>
            <a:r>
              <a:rPr lang="en-US" sz="1400"/>
              <a:t>we can see,</a:t>
            </a:r>
          </a:p>
        </p:txBody>
      </p:sp>
      <p:sp>
        <p:nvSpPr>
          <p:cNvPr id="27" name="TextBox 26">
            <a:extLst>
              <a:ext uri="{FF2B5EF4-FFF2-40B4-BE49-F238E27FC236}">
                <a16:creationId xmlns:a16="http://schemas.microsoft.com/office/drawing/2014/main" id="{5F459B40-C3D7-DACE-E0D7-D8443082A5E7}"/>
              </a:ext>
            </a:extLst>
          </p:cNvPr>
          <p:cNvSpPr txBox="1"/>
          <p:nvPr/>
        </p:nvSpPr>
        <p:spPr>
          <a:xfrm>
            <a:off x="587829" y="6186909"/>
            <a:ext cx="4303712" cy="523220"/>
          </a:xfrm>
          <a:prstGeom prst="rect">
            <a:avLst/>
          </a:prstGeom>
          <a:noFill/>
        </p:spPr>
        <p:txBody>
          <a:bodyPr wrap="square" rtlCol="0">
            <a:spAutoFit/>
          </a:bodyPr>
          <a:lstStyle/>
          <a:p>
            <a:r>
              <a:rPr lang="en-US" sz="1400"/>
              <a:t>the plasma oscillation frequency is around 10</a:t>
            </a:r>
            <a:r>
              <a:rPr lang="en-US" sz="1400" baseline="30000"/>
              <a:t>13</a:t>
            </a:r>
            <a:r>
              <a:rPr lang="en-US" sz="1400"/>
              <a:t>Hz, which is infrared range.</a:t>
            </a:r>
          </a:p>
        </p:txBody>
      </p:sp>
      <p:graphicFrame>
        <p:nvGraphicFramePr>
          <p:cNvPr id="2" name="Object 1">
            <a:extLst>
              <a:ext uri="{FF2B5EF4-FFF2-40B4-BE49-F238E27FC236}">
                <a16:creationId xmlns:a16="http://schemas.microsoft.com/office/drawing/2014/main" id="{5F3439BE-9915-2A4B-86DC-E56D4ED8F5D5}"/>
              </a:ext>
            </a:extLst>
          </p:cNvPr>
          <p:cNvGraphicFramePr>
            <a:graphicFrameLocks noChangeAspect="1"/>
          </p:cNvGraphicFramePr>
          <p:nvPr>
            <p:extLst>
              <p:ext uri="{D42A27DB-BD31-4B8C-83A1-F6EECF244321}">
                <p14:modId xmlns:p14="http://schemas.microsoft.com/office/powerpoint/2010/main" val="4133337966"/>
              </p:ext>
            </p:extLst>
          </p:nvPr>
        </p:nvGraphicFramePr>
        <p:xfrm>
          <a:off x="6027575" y="4887968"/>
          <a:ext cx="1066208" cy="266552"/>
        </p:xfrm>
        <a:graphic>
          <a:graphicData uri="http://schemas.openxmlformats.org/presentationml/2006/ole">
            <mc:AlternateContent xmlns:mc="http://schemas.openxmlformats.org/markup-compatibility/2006">
              <mc:Choice xmlns:v="urn:schemas-microsoft-com:vml" Requires="v">
                <p:oleObj name="Equation" r:id="rId18" imgW="812520" imgH="203040" progId="Equation.DSMT4">
                  <p:embed/>
                </p:oleObj>
              </mc:Choice>
              <mc:Fallback>
                <p:oleObj name="Equation" r:id="rId18" imgW="812520" imgH="203040" progId="Equation.DSMT4">
                  <p:embed/>
                  <p:pic>
                    <p:nvPicPr>
                      <p:cNvPr id="0" name=""/>
                      <p:cNvPicPr/>
                      <p:nvPr/>
                    </p:nvPicPr>
                    <p:blipFill>
                      <a:blip r:embed="rId19"/>
                      <a:stretch>
                        <a:fillRect/>
                      </a:stretch>
                    </p:blipFill>
                    <p:spPr>
                      <a:xfrm>
                        <a:off x="6027575" y="4887968"/>
                        <a:ext cx="1066208" cy="266552"/>
                      </a:xfrm>
                      <a:prstGeom prst="rect">
                        <a:avLst/>
                      </a:prstGeom>
                    </p:spPr>
                  </p:pic>
                </p:oleObj>
              </mc:Fallback>
            </mc:AlternateContent>
          </a:graphicData>
        </a:graphic>
      </p:graphicFrame>
      <p:graphicFrame>
        <p:nvGraphicFramePr>
          <p:cNvPr id="3" name="Object 2">
            <a:extLst>
              <a:ext uri="{FF2B5EF4-FFF2-40B4-BE49-F238E27FC236}">
                <a16:creationId xmlns:a16="http://schemas.microsoft.com/office/drawing/2014/main" id="{BF9238D4-C39C-B426-5F2B-96BD8328FC7E}"/>
              </a:ext>
            </a:extLst>
          </p:cNvPr>
          <p:cNvGraphicFramePr>
            <a:graphicFrameLocks noChangeAspect="1"/>
          </p:cNvGraphicFramePr>
          <p:nvPr>
            <p:extLst>
              <p:ext uri="{D42A27DB-BD31-4B8C-83A1-F6EECF244321}">
                <p14:modId xmlns:p14="http://schemas.microsoft.com/office/powerpoint/2010/main" val="3396861887"/>
              </p:ext>
            </p:extLst>
          </p:nvPr>
        </p:nvGraphicFramePr>
        <p:xfrm>
          <a:off x="8204884" y="4850643"/>
          <a:ext cx="1853515" cy="885167"/>
        </p:xfrm>
        <a:graphic>
          <a:graphicData uri="http://schemas.openxmlformats.org/presentationml/2006/ole">
            <mc:AlternateContent xmlns:mc="http://schemas.openxmlformats.org/markup-compatibility/2006">
              <mc:Choice xmlns:v="urn:schemas-microsoft-com:vml" Requires="v">
                <p:oleObj name="Equation" r:id="rId20" imgW="1380321" imgH="658302" progId="Equation.DSMT4">
                  <p:embed/>
                </p:oleObj>
              </mc:Choice>
              <mc:Fallback>
                <p:oleObj name="Equation" r:id="rId20" imgW="1380321" imgH="658302" progId="Equation.DSMT4">
                  <p:embed/>
                  <p:pic>
                    <p:nvPicPr>
                      <p:cNvPr id="0" name=""/>
                      <p:cNvPicPr/>
                      <p:nvPr/>
                    </p:nvPicPr>
                    <p:blipFill>
                      <a:blip r:embed="rId21"/>
                      <a:stretch>
                        <a:fillRect/>
                      </a:stretch>
                    </p:blipFill>
                    <p:spPr>
                      <a:xfrm>
                        <a:off x="8204884" y="4850643"/>
                        <a:ext cx="1853515" cy="885167"/>
                      </a:xfrm>
                      <a:prstGeom prst="rect">
                        <a:avLst/>
                      </a:prstGeom>
                    </p:spPr>
                  </p:pic>
                </p:oleObj>
              </mc:Fallback>
            </mc:AlternateContent>
          </a:graphicData>
        </a:graphic>
      </p:graphicFrame>
      <p:graphicFrame>
        <p:nvGraphicFramePr>
          <p:cNvPr id="4" name="Object 3">
            <a:extLst>
              <a:ext uri="{FF2B5EF4-FFF2-40B4-BE49-F238E27FC236}">
                <a16:creationId xmlns:a16="http://schemas.microsoft.com/office/drawing/2014/main" id="{3436466F-4B70-14E8-4057-D1CD35F9A084}"/>
              </a:ext>
            </a:extLst>
          </p:cNvPr>
          <p:cNvGraphicFramePr>
            <a:graphicFrameLocks noChangeAspect="1"/>
          </p:cNvGraphicFramePr>
          <p:nvPr>
            <p:extLst>
              <p:ext uri="{D42A27DB-BD31-4B8C-83A1-F6EECF244321}">
                <p14:modId xmlns:p14="http://schemas.microsoft.com/office/powerpoint/2010/main" val="167208690"/>
              </p:ext>
            </p:extLst>
          </p:nvPr>
        </p:nvGraphicFramePr>
        <p:xfrm>
          <a:off x="6017151" y="6248213"/>
          <a:ext cx="1891064" cy="336189"/>
        </p:xfrm>
        <a:graphic>
          <a:graphicData uri="http://schemas.openxmlformats.org/presentationml/2006/ole">
            <mc:AlternateContent xmlns:mc="http://schemas.openxmlformats.org/markup-compatibility/2006">
              <mc:Choice xmlns:v="urn:schemas-microsoft-com:vml" Requires="v">
                <p:oleObj name="Equation" r:id="rId22" imgW="1285325" imgH="228928" progId="Equation.DSMT4">
                  <p:embed/>
                </p:oleObj>
              </mc:Choice>
              <mc:Fallback>
                <p:oleObj name="Equation" r:id="rId22" imgW="1285325" imgH="228928" progId="Equation.DSMT4">
                  <p:embed/>
                  <p:pic>
                    <p:nvPicPr>
                      <p:cNvPr id="0" name=""/>
                      <p:cNvPicPr/>
                      <p:nvPr/>
                    </p:nvPicPr>
                    <p:blipFill>
                      <a:blip r:embed="rId23"/>
                      <a:stretch>
                        <a:fillRect/>
                      </a:stretch>
                    </p:blipFill>
                    <p:spPr>
                      <a:xfrm>
                        <a:off x="6017151" y="6248213"/>
                        <a:ext cx="1891064" cy="336189"/>
                      </a:xfrm>
                      <a:prstGeom prst="rect">
                        <a:avLst/>
                      </a:prstGeom>
                    </p:spPr>
                  </p:pic>
                </p:oleObj>
              </mc:Fallback>
            </mc:AlternateContent>
          </a:graphicData>
        </a:graphic>
      </p:graphicFrame>
      <p:graphicFrame>
        <p:nvGraphicFramePr>
          <p:cNvPr id="6" name="Object 5">
            <a:extLst>
              <a:ext uri="{FF2B5EF4-FFF2-40B4-BE49-F238E27FC236}">
                <a16:creationId xmlns:a16="http://schemas.microsoft.com/office/drawing/2014/main" id="{C89BF056-113D-598C-B63E-24CB6055F8D2}"/>
              </a:ext>
            </a:extLst>
          </p:cNvPr>
          <p:cNvGraphicFramePr>
            <a:graphicFrameLocks noChangeAspect="1"/>
          </p:cNvGraphicFramePr>
          <p:nvPr>
            <p:extLst>
              <p:ext uri="{D42A27DB-BD31-4B8C-83A1-F6EECF244321}">
                <p14:modId xmlns:p14="http://schemas.microsoft.com/office/powerpoint/2010/main" val="1840004683"/>
              </p:ext>
            </p:extLst>
          </p:nvPr>
        </p:nvGraphicFramePr>
        <p:xfrm>
          <a:off x="8744692" y="6225360"/>
          <a:ext cx="1830362" cy="336189"/>
        </p:xfrm>
        <a:graphic>
          <a:graphicData uri="http://schemas.openxmlformats.org/presentationml/2006/ole">
            <mc:AlternateContent xmlns:mc="http://schemas.openxmlformats.org/markup-compatibility/2006">
              <mc:Choice xmlns:v="urn:schemas-microsoft-com:vml" Requires="v">
                <p:oleObj name="Equation" r:id="rId24" imgW="1244520" imgH="228600" progId="Equation.DSMT4">
                  <p:embed/>
                </p:oleObj>
              </mc:Choice>
              <mc:Fallback>
                <p:oleObj name="Equation" r:id="rId24" imgW="1244520" imgH="228600" progId="Equation.DSMT4">
                  <p:embed/>
                  <p:pic>
                    <p:nvPicPr>
                      <p:cNvPr id="0" name=""/>
                      <p:cNvPicPr/>
                      <p:nvPr/>
                    </p:nvPicPr>
                    <p:blipFill>
                      <a:blip r:embed="rId25"/>
                      <a:stretch>
                        <a:fillRect/>
                      </a:stretch>
                    </p:blipFill>
                    <p:spPr>
                      <a:xfrm>
                        <a:off x="8744692" y="6225360"/>
                        <a:ext cx="1830362" cy="336189"/>
                      </a:xfrm>
                      <a:prstGeom prst="rect">
                        <a:avLst/>
                      </a:prstGeom>
                    </p:spPr>
                  </p:pic>
                </p:oleObj>
              </mc:Fallback>
            </mc:AlternateContent>
          </a:graphicData>
        </a:graphic>
      </p:graphicFrame>
    </p:spTree>
    <p:extLst>
      <p:ext uri="{BB962C8B-B14F-4D97-AF65-F5344CB8AC3E}">
        <p14:creationId xmlns:p14="http://schemas.microsoft.com/office/powerpoint/2010/main" val="161812999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B9A247-1AEB-499F-A485-9DEE50BEB332}"/>
              </a:ext>
            </a:extLst>
          </p:cNvPr>
          <p:cNvSpPr>
            <a:spLocks noGrp="1"/>
          </p:cNvSpPr>
          <p:nvPr>
            <p:ph type="title"/>
          </p:nvPr>
        </p:nvSpPr>
        <p:spPr>
          <a:xfrm>
            <a:off x="3032904" y="149278"/>
            <a:ext cx="6940230" cy="849987"/>
          </a:xfrm>
        </p:spPr>
        <p:txBody>
          <a:bodyPr>
            <a:normAutofit fontScale="90000"/>
          </a:bodyPr>
          <a:lstStyle/>
          <a:p>
            <a:r>
              <a:rPr lang="en-US" sz="3600" b="1" u="sng">
                <a:latin typeface="+mn-lt"/>
              </a:rPr>
              <a:t>Phonons – Nonequilibrium Properties</a:t>
            </a:r>
            <a:endParaRPr lang="en-US" sz="1400" b="1" u="sng">
              <a:latin typeface="+mn-lt"/>
            </a:endParaRPr>
          </a:p>
        </p:txBody>
      </p:sp>
      <p:sp>
        <p:nvSpPr>
          <p:cNvPr id="17" name="TextBox 16">
            <a:extLst>
              <a:ext uri="{FF2B5EF4-FFF2-40B4-BE49-F238E27FC236}">
                <a16:creationId xmlns:a16="http://schemas.microsoft.com/office/drawing/2014/main" id="{D6AD9DCF-3589-4DF4-9E16-A3DE790D1829}"/>
              </a:ext>
            </a:extLst>
          </p:cNvPr>
          <p:cNvSpPr txBox="1"/>
          <p:nvPr/>
        </p:nvSpPr>
        <p:spPr>
          <a:xfrm>
            <a:off x="3306220" y="1321377"/>
            <a:ext cx="8677470" cy="1169551"/>
          </a:xfrm>
          <a:prstGeom prst="rect">
            <a:avLst/>
          </a:prstGeom>
          <a:noFill/>
        </p:spPr>
        <p:txBody>
          <a:bodyPr wrap="square" rtlCol="0">
            <a:spAutoFit/>
          </a:bodyPr>
          <a:lstStyle/>
          <a:p>
            <a:r>
              <a:rPr lang="en-US" sz="1400"/>
              <a:t>Scattering experiments can reveal the reciprocal lattice, which can then in turn reveal the Bravais lattice.  If we send a neutron wave </a:t>
            </a:r>
            <a:r>
              <a:rPr lang="en-US" sz="1400" b="1"/>
              <a:t>k</a:t>
            </a:r>
            <a:r>
              <a:rPr lang="en-US" sz="1400"/>
              <a:t> into the crystal, it will be presumably elastically scattered (energy conserved) into random directions for the most part (momentum not conserved).  But thanks to the periodic structure of the crystal, there are some wavevectors, </a:t>
            </a:r>
            <a:r>
              <a:rPr lang="en-US" sz="1400" b="1"/>
              <a:t>k</a:t>
            </a:r>
            <a:r>
              <a:rPr lang="en-US" sz="1400"/>
              <a:t>’, the neutrons can scatter into so that all the reflected beams in that direction interfere constructively.  These are given by equivalent criteria,</a:t>
            </a:r>
            <a:endParaRPr lang="en-US" sz="1600" b="1"/>
          </a:p>
        </p:txBody>
      </p:sp>
      <p:sp>
        <p:nvSpPr>
          <p:cNvPr id="5" name="Rectangle 2">
            <a:extLst>
              <a:ext uri="{FF2B5EF4-FFF2-40B4-BE49-F238E27FC236}">
                <a16:creationId xmlns:a16="http://schemas.microsoft.com/office/drawing/2014/main" id="{1E915474-85E9-8CDF-BDCC-2279938944F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8" name="Picture 7">
            <a:extLst>
              <a:ext uri="{FF2B5EF4-FFF2-40B4-BE49-F238E27FC236}">
                <a16:creationId xmlns:a16="http://schemas.microsoft.com/office/drawing/2014/main" id="{09D37603-B252-A7F1-177F-452E5004B7A8}"/>
              </a:ext>
            </a:extLst>
          </p:cNvPr>
          <p:cNvPicPr>
            <a:picLocks noChangeAspect="1"/>
          </p:cNvPicPr>
          <p:nvPr/>
        </p:nvPicPr>
        <p:blipFill>
          <a:blip r:embed="rId2"/>
          <a:stretch>
            <a:fillRect/>
          </a:stretch>
        </p:blipFill>
        <p:spPr>
          <a:xfrm>
            <a:off x="208310" y="890645"/>
            <a:ext cx="2824594" cy="2058771"/>
          </a:xfrm>
          <a:prstGeom prst="rect">
            <a:avLst/>
          </a:prstGeom>
        </p:spPr>
      </p:pic>
      <p:graphicFrame>
        <p:nvGraphicFramePr>
          <p:cNvPr id="9" name="Object 8">
            <a:extLst>
              <a:ext uri="{FF2B5EF4-FFF2-40B4-BE49-F238E27FC236}">
                <a16:creationId xmlns:a16="http://schemas.microsoft.com/office/drawing/2014/main" id="{3322616F-2F80-755E-B30C-20FAB96E481F}"/>
              </a:ext>
            </a:extLst>
          </p:cNvPr>
          <p:cNvGraphicFramePr>
            <a:graphicFrameLocks noChangeAspect="1"/>
          </p:cNvGraphicFramePr>
          <p:nvPr>
            <p:extLst>
              <p:ext uri="{D42A27DB-BD31-4B8C-83A1-F6EECF244321}">
                <p14:modId xmlns:p14="http://schemas.microsoft.com/office/powerpoint/2010/main" val="1418794970"/>
              </p:ext>
            </p:extLst>
          </p:nvPr>
        </p:nvGraphicFramePr>
        <p:xfrm>
          <a:off x="614558" y="3081903"/>
          <a:ext cx="1270226" cy="336236"/>
        </p:xfrm>
        <a:graphic>
          <a:graphicData uri="http://schemas.openxmlformats.org/presentationml/2006/ole">
            <mc:AlternateContent xmlns:mc="http://schemas.openxmlformats.org/markup-compatibility/2006">
              <mc:Choice xmlns:v="urn:schemas-microsoft-com:vml" Requires="v">
                <p:oleObj name="Equation" r:id="rId3" imgW="971190" imgH="257409" progId="Equation.DSMT4">
                  <p:embed/>
                </p:oleObj>
              </mc:Choice>
              <mc:Fallback>
                <p:oleObj name="Equation" r:id="rId3" imgW="971190" imgH="257409" progId="Equation.DSMT4">
                  <p:embed/>
                  <p:pic>
                    <p:nvPicPr>
                      <p:cNvPr id="9" name="Object 8">
                        <a:extLst>
                          <a:ext uri="{FF2B5EF4-FFF2-40B4-BE49-F238E27FC236}">
                            <a16:creationId xmlns:a16="http://schemas.microsoft.com/office/drawing/2014/main" id="{3322616F-2F80-755E-B30C-20FAB96E481F}"/>
                          </a:ext>
                        </a:extLst>
                      </p:cNvPr>
                      <p:cNvPicPr/>
                      <p:nvPr/>
                    </p:nvPicPr>
                    <p:blipFill>
                      <a:blip r:embed="rId4"/>
                      <a:stretch>
                        <a:fillRect/>
                      </a:stretch>
                    </p:blipFill>
                    <p:spPr>
                      <a:xfrm>
                        <a:off x="614558" y="3081903"/>
                        <a:ext cx="1270226" cy="336236"/>
                      </a:xfrm>
                      <a:prstGeom prst="rect">
                        <a:avLst/>
                      </a:prstGeom>
                    </p:spPr>
                  </p:pic>
                </p:oleObj>
              </mc:Fallback>
            </mc:AlternateContent>
          </a:graphicData>
        </a:graphic>
      </p:graphicFrame>
      <p:sp>
        <p:nvSpPr>
          <p:cNvPr id="10" name="TextBox 9">
            <a:extLst>
              <a:ext uri="{FF2B5EF4-FFF2-40B4-BE49-F238E27FC236}">
                <a16:creationId xmlns:a16="http://schemas.microsoft.com/office/drawing/2014/main" id="{937AB19C-5B04-634A-9DEE-7030985CCDE2}"/>
              </a:ext>
            </a:extLst>
          </p:cNvPr>
          <p:cNvSpPr txBox="1"/>
          <p:nvPr/>
        </p:nvSpPr>
        <p:spPr>
          <a:xfrm>
            <a:off x="2384848" y="3079076"/>
            <a:ext cx="3965510" cy="307777"/>
          </a:xfrm>
          <a:prstGeom prst="rect">
            <a:avLst/>
          </a:prstGeom>
          <a:noFill/>
        </p:spPr>
        <p:txBody>
          <a:bodyPr wrap="square" rtlCol="0">
            <a:spAutoFit/>
          </a:bodyPr>
          <a:lstStyle/>
          <a:p>
            <a:r>
              <a:rPr lang="en-US" sz="1400"/>
              <a:t>where G is a reciprocal lattice vector</a:t>
            </a:r>
            <a:endParaRPr lang="en-US"/>
          </a:p>
        </p:txBody>
      </p:sp>
      <p:graphicFrame>
        <p:nvGraphicFramePr>
          <p:cNvPr id="11" name="Object 10">
            <a:extLst>
              <a:ext uri="{FF2B5EF4-FFF2-40B4-BE49-F238E27FC236}">
                <a16:creationId xmlns:a16="http://schemas.microsoft.com/office/drawing/2014/main" id="{3D964A5F-418F-DCF7-C16E-0F0104FD4B2C}"/>
              </a:ext>
            </a:extLst>
          </p:cNvPr>
          <p:cNvGraphicFramePr>
            <a:graphicFrameLocks noChangeAspect="1"/>
          </p:cNvGraphicFramePr>
          <p:nvPr>
            <p:extLst>
              <p:ext uri="{D42A27DB-BD31-4B8C-83A1-F6EECF244321}">
                <p14:modId xmlns:p14="http://schemas.microsoft.com/office/powerpoint/2010/main" val="610710241"/>
              </p:ext>
            </p:extLst>
          </p:nvPr>
        </p:nvGraphicFramePr>
        <p:xfrm>
          <a:off x="620062" y="3801296"/>
          <a:ext cx="966141" cy="521207"/>
        </p:xfrm>
        <a:graphic>
          <a:graphicData uri="http://schemas.openxmlformats.org/presentationml/2006/ole">
            <mc:AlternateContent xmlns:mc="http://schemas.openxmlformats.org/markup-compatibility/2006">
              <mc:Choice xmlns:v="urn:schemas-microsoft-com:vml" Requires="v">
                <p:oleObj name="Equation" r:id="rId5" imgW="723625" imgH="391160" progId="Equation.DSMT4">
                  <p:embed/>
                </p:oleObj>
              </mc:Choice>
              <mc:Fallback>
                <p:oleObj name="Equation" r:id="rId5" imgW="723625" imgH="391160" progId="Equation.DSMT4">
                  <p:embed/>
                  <p:pic>
                    <p:nvPicPr>
                      <p:cNvPr id="11" name="Object 10">
                        <a:extLst>
                          <a:ext uri="{FF2B5EF4-FFF2-40B4-BE49-F238E27FC236}">
                            <a16:creationId xmlns:a16="http://schemas.microsoft.com/office/drawing/2014/main" id="{3D964A5F-418F-DCF7-C16E-0F0104FD4B2C}"/>
                          </a:ext>
                        </a:extLst>
                      </p:cNvPr>
                      <p:cNvPicPr/>
                      <p:nvPr/>
                    </p:nvPicPr>
                    <p:blipFill>
                      <a:blip r:embed="rId6"/>
                      <a:stretch>
                        <a:fillRect/>
                      </a:stretch>
                    </p:blipFill>
                    <p:spPr>
                      <a:xfrm>
                        <a:off x="620062" y="3801296"/>
                        <a:ext cx="966141" cy="521207"/>
                      </a:xfrm>
                      <a:prstGeom prst="rect">
                        <a:avLst/>
                      </a:prstGeom>
                    </p:spPr>
                  </p:pic>
                </p:oleObj>
              </mc:Fallback>
            </mc:AlternateContent>
          </a:graphicData>
        </a:graphic>
      </p:graphicFrame>
      <p:sp>
        <p:nvSpPr>
          <p:cNvPr id="21" name="TextBox 20">
            <a:extLst>
              <a:ext uri="{FF2B5EF4-FFF2-40B4-BE49-F238E27FC236}">
                <a16:creationId xmlns:a16="http://schemas.microsoft.com/office/drawing/2014/main" id="{858236A9-F60F-33CD-FAD4-973D098B6B29}"/>
              </a:ext>
            </a:extLst>
          </p:cNvPr>
          <p:cNvSpPr txBox="1"/>
          <p:nvPr/>
        </p:nvSpPr>
        <p:spPr>
          <a:xfrm>
            <a:off x="2198236" y="3782040"/>
            <a:ext cx="3965510" cy="523220"/>
          </a:xfrm>
          <a:prstGeom prst="rect">
            <a:avLst/>
          </a:prstGeom>
          <a:noFill/>
        </p:spPr>
        <p:txBody>
          <a:bodyPr wrap="square" rtlCol="0">
            <a:spAutoFit/>
          </a:bodyPr>
          <a:lstStyle/>
          <a:p>
            <a:r>
              <a:rPr lang="en-US" sz="1400"/>
              <a:t>this says k will lie on a Bragg plane, i.e, a plane perpendicularly bisecting a RLV.</a:t>
            </a:r>
            <a:endParaRPr lang="en-US"/>
          </a:p>
        </p:txBody>
      </p:sp>
      <p:pic>
        <p:nvPicPr>
          <p:cNvPr id="24" name="Picture 23">
            <a:extLst>
              <a:ext uri="{FF2B5EF4-FFF2-40B4-BE49-F238E27FC236}">
                <a16:creationId xmlns:a16="http://schemas.microsoft.com/office/drawing/2014/main" id="{7BD1EA62-5E7F-F4E9-17C8-7F75DA7AF7C6}"/>
              </a:ext>
            </a:extLst>
          </p:cNvPr>
          <p:cNvPicPr>
            <a:picLocks noChangeAspect="1"/>
          </p:cNvPicPr>
          <p:nvPr/>
        </p:nvPicPr>
        <p:blipFill>
          <a:blip r:embed="rId7"/>
          <a:stretch>
            <a:fillRect/>
          </a:stretch>
        </p:blipFill>
        <p:spPr>
          <a:xfrm>
            <a:off x="6163746" y="2756964"/>
            <a:ext cx="2004234" cy="1752752"/>
          </a:xfrm>
          <a:prstGeom prst="rect">
            <a:avLst/>
          </a:prstGeom>
        </p:spPr>
      </p:pic>
      <p:pic>
        <p:nvPicPr>
          <p:cNvPr id="29" name="Picture 28">
            <a:extLst>
              <a:ext uri="{FF2B5EF4-FFF2-40B4-BE49-F238E27FC236}">
                <a16:creationId xmlns:a16="http://schemas.microsoft.com/office/drawing/2014/main" id="{AA34073C-DEDE-7256-D6A0-C2612BDE9EA2}"/>
              </a:ext>
            </a:extLst>
          </p:cNvPr>
          <p:cNvPicPr>
            <a:picLocks noChangeAspect="1"/>
          </p:cNvPicPr>
          <p:nvPr/>
        </p:nvPicPr>
        <p:blipFill>
          <a:blip r:embed="rId8"/>
          <a:stretch>
            <a:fillRect/>
          </a:stretch>
        </p:blipFill>
        <p:spPr>
          <a:xfrm>
            <a:off x="5594542" y="4651864"/>
            <a:ext cx="2209992" cy="1790855"/>
          </a:xfrm>
          <a:prstGeom prst="rect">
            <a:avLst/>
          </a:prstGeom>
        </p:spPr>
      </p:pic>
      <p:sp>
        <p:nvSpPr>
          <p:cNvPr id="30" name="TextBox 29">
            <a:extLst>
              <a:ext uri="{FF2B5EF4-FFF2-40B4-BE49-F238E27FC236}">
                <a16:creationId xmlns:a16="http://schemas.microsoft.com/office/drawing/2014/main" id="{AE67E043-4276-3B01-E191-8B81EDD93330}"/>
              </a:ext>
            </a:extLst>
          </p:cNvPr>
          <p:cNvSpPr txBox="1"/>
          <p:nvPr/>
        </p:nvSpPr>
        <p:spPr>
          <a:xfrm>
            <a:off x="614558" y="4962593"/>
            <a:ext cx="3612209" cy="954107"/>
          </a:xfrm>
          <a:prstGeom prst="rect">
            <a:avLst/>
          </a:prstGeom>
          <a:noFill/>
        </p:spPr>
        <p:txBody>
          <a:bodyPr wrap="square" rtlCol="0">
            <a:spAutoFit/>
          </a:bodyPr>
          <a:lstStyle/>
          <a:p>
            <a:r>
              <a:rPr lang="en-US" sz="1400"/>
              <a:t>We can use Ewald’s construction to work out the RL from knowledge of all the k’s.  And then once we have the reciprocal lattice, we can get the Bravais lattice.</a:t>
            </a:r>
          </a:p>
        </p:txBody>
      </p:sp>
    </p:spTree>
    <p:extLst>
      <p:ext uri="{BB962C8B-B14F-4D97-AF65-F5344CB8AC3E}">
        <p14:creationId xmlns:p14="http://schemas.microsoft.com/office/powerpoint/2010/main" val="16324304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B9A247-1AEB-499F-A485-9DEE50BEB332}"/>
              </a:ext>
            </a:extLst>
          </p:cNvPr>
          <p:cNvSpPr>
            <a:spLocks noGrp="1"/>
          </p:cNvSpPr>
          <p:nvPr>
            <p:ph type="title"/>
          </p:nvPr>
        </p:nvSpPr>
        <p:spPr>
          <a:xfrm>
            <a:off x="3479668" y="122119"/>
            <a:ext cx="5232663" cy="753913"/>
          </a:xfrm>
        </p:spPr>
        <p:txBody>
          <a:bodyPr>
            <a:normAutofit/>
          </a:bodyPr>
          <a:lstStyle/>
          <a:p>
            <a:r>
              <a:rPr lang="en-US" sz="3200" b="1" u="sng">
                <a:latin typeface="+mn-lt"/>
              </a:rPr>
              <a:t>Electrons – Crystal Interaction</a:t>
            </a:r>
          </a:p>
        </p:txBody>
      </p:sp>
      <p:sp>
        <p:nvSpPr>
          <p:cNvPr id="3" name="TextBox 2">
            <a:extLst>
              <a:ext uri="{FF2B5EF4-FFF2-40B4-BE49-F238E27FC236}">
                <a16:creationId xmlns:a16="http://schemas.microsoft.com/office/drawing/2014/main" id="{0679EFCB-1D6E-4F00-8587-FF1E64ED0B8D}"/>
              </a:ext>
            </a:extLst>
          </p:cNvPr>
          <p:cNvSpPr txBox="1"/>
          <p:nvPr/>
        </p:nvSpPr>
        <p:spPr>
          <a:xfrm>
            <a:off x="584462" y="1274165"/>
            <a:ext cx="7239785" cy="523220"/>
          </a:xfrm>
          <a:prstGeom prst="rect">
            <a:avLst/>
          </a:prstGeom>
          <a:noFill/>
        </p:spPr>
        <p:txBody>
          <a:bodyPr wrap="square" rtlCol="0">
            <a:spAutoFit/>
          </a:bodyPr>
          <a:lstStyle/>
          <a:p>
            <a:r>
              <a:rPr lang="en-US" sz="1400"/>
              <a:t>Bloch’s Theorem states that due to the translational symmetry of the lattice, we can write the electron wavefunction as:</a:t>
            </a:r>
          </a:p>
        </p:txBody>
      </p:sp>
      <p:graphicFrame>
        <p:nvGraphicFramePr>
          <p:cNvPr id="15" name="Object 14">
            <a:extLst>
              <a:ext uri="{FF2B5EF4-FFF2-40B4-BE49-F238E27FC236}">
                <a16:creationId xmlns:a16="http://schemas.microsoft.com/office/drawing/2014/main" id="{733D74E9-1F8B-41E4-A644-38959A9C610D}"/>
              </a:ext>
            </a:extLst>
          </p:cNvPr>
          <p:cNvGraphicFramePr>
            <a:graphicFrameLocks noChangeAspect="1"/>
          </p:cNvGraphicFramePr>
          <p:nvPr>
            <p:extLst>
              <p:ext uri="{D42A27DB-BD31-4B8C-83A1-F6EECF244321}">
                <p14:modId xmlns:p14="http://schemas.microsoft.com/office/powerpoint/2010/main" val="3730927630"/>
              </p:ext>
            </p:extLst>
          </p:nvPr>
        </p:nvGraphicFramePr>
        <p:xfrm>
          <a:off x="688157" y="1958507"/>
          <a:ext cx="3742441" cy="298566"/>
        </p:xfrm>
        <a:graphic>
          <a:graphicData uri="http://schemas.openxmlformats.org/presentationml/2006/ole">
            <mc:AlternateContent xmlns:mc="http://schemas.openxmlformats.org/markup-compatibility/2006">
              <mc:Choice xmlns:v="urn:schemas-microsoft-com:vml" Requires="v">
                <p:oleObj name="Equation" r:id="rId2" imgW="2870200" imgH="228600" progId="Equation.DSMT4">
                  <p:embed/>
                </p:oleObj>
              </mc:Choice>
              <mc:Fallback>
                <p:oleObj name="Equation" r:id="rId2" imgW="2870200" imgH="228600" progId="Equation.DSMT4">
                  <p:embed/>
                  <p:pic>
                    <p:nvPicPr>
                      <p:cNvPr id="0" name="Object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8157" y="1958507"/>
                        <a:ext cx="3742441" cy="298566"/>
                      </a:xfrm>
                      <a:prstGeom prst="rect">
                        <a:avLst/>
                      </a:prstGeom>
                      <a:solidFill>
                        <a:srgbClr val="CCFFCC"/>
                      </a:solidFill>
                    </p:spPr>
                  </p:pic>
                </p:oleObj>
              </mc:Fallback>
            </mc:AlternateContent>
          </a:graphicData>
        </a:graphic>
      </p:graphicFrame>
      <p:graphicFrame>
        <p:nvGraphicFramePr>
          <p:cNvPr id="17" name="Object 16">
            <a:extLst>
              <a:ext uri="{FF2B5EF4-FFF2-40B4-BE49-F238E27FC236}">
                <a16:creationId xmlns:a16="http://schemas.microsoft.com/office/drawing/2014/main" id="{DE4BC5A0-5CEA-418D-9A28-45871F234687}"/>
              </a:ext>
            </a:extLst>
          </p:cNvPr>
          <p:cNvGraphicFramePr>
            <a:graphicFrameLocks noChangeAspect="1"/>
          </p:cNvGraphicFramePr>
          <p:nvPr>
            <p:extLst>
              <p:ext uri="{D42A27DB-BD31-4B8C-83A1-F6EECF244321}">
                <p14:modId xmlns:p14="http://schemas.microsoft.com/office/powerpoint/2010/main" val="2586834752"/>
              </p:ext>
            </p:extLst>
          </p:nvPr>
        </p:nvGraphicFramePr>
        <p:xfrm>
          <a:off x="688157" y="3904850"/>
          <a:ext cx="4015818" cy="476724"/>
        </p:xfrm>
        <a:graphic>
          <a:graphicData uri="http://schemas.openxmlformats.org/presentationml/2006/ole">
            <mc:AlternateContent xmlns:mc="http://schemas.openxmlformats.org/markup-compatibility/2006">
              <mc:Choice xmlns:v="urn:schemas-microsoft-com:vml" Requires="v">
                <p:oleObj name="Equation" r:id="rId4" imgW="3594100" imgH="431800" progId="Equation.DSMT4">
                  <p:embed/>
                </p:oleObj>
              </mc:Choice>
              <mc:Fallback>
                <p:oleObj name="Equation" r:id="rId4" imgW="3594100" imgH="431800" progId="Equation.DSMT4">
                  <p:embed/>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8157" y="3904850"/>
                        <a:ext cx="4015818" cy="476724"/>
                      </a:xfrm>
                      <a:prstGeom prst="rect">
                        <a:avLst/>
                      </a:prstGeom>
                      <a:solidFill>
                        <a:srgbClr val="CCFFCC"/>
                      </a:solidFill>
                    </p:spPr>
                  </p:pic>
                </p:oleObj>
              </mc:Fallback>
            </mc:AlternateContent>
          </a:graphicData>
        </a:graphic>
      </p:graphicFrame>
      <p:sp>
        <p:nvSpPr>
          <p:cNvPr id="18" name="TextBox 17">
            <a:extLst>
              <a:ext uri="{FF2B5EF4-FFF2-40B4-BE49-F238E27FC236}">
                <a16:creationId xmlns:a16="http://schemas.microsoft.com/office/drawing/2014/main" id="{B5D0221E-A9E8-4F2D-9EF6-DEEF47928639}"/>
              </a:ext>
            </a:extLst>
          </p:cNvPr>
          <p:cNvSpPr txBox="1"/>
          <p:nvPr/>
        </p:nvSpPr>
        <p:spPr>
          <a:xfrm>
            <a:off x="584462" y="2424970"/>
            <a:ext cx="7570493" cy="1169551"/>
          </a:xfrm>
          <a:prstGeom prst="rect">
            <a:avLst/>
          </a:prstGeom>
          <a:noFill/>
        </p:spPr>
        <p:txBody>
          <a:bodyPr wrap="square" rtlCol="0">
            <a:spAutoFit/>
          </a:bodyPr>
          <a:lstStyle/>
          <a:p>
            <a:r>
              <a:rPr lang="en-US" sz="1400"/>
              <a:t>where </a:t>
            </a:r>
            <a:r>
              <a:rPr lang="en-US" sz="1400" b="1"/>
              <a:t>k</a:t>
            </a:r>
            <a:r>
              <a:rPr lang="en-US" sz="1400"/>
              <a:t> is some real number and u(r) is a function with periodicity of the lattice.  Uniqueness, however, requires k be an element of the BZ – basically a unit cell of the reciprocal lattice:  Below we describe the 1</a:t>
            </a:r>
            <a:r>
              <a:rPr lang="en-US" sz="1400" baseline="30000"/>
              <a:t>st</a:t>
            </a:r>
            <a:r>
              <a:rPr lang="en-US" sz="1400"/>
              <a:t> BZ of a cubic lattice.  Higher BZ can be constructed geometrically.  Diagram to right illustrates this in 2D.  The pink region is 1</a:t>
            </a:r>
            <a:r>
              <a:rPr lang="en-US" sz="1400" baseline="30000"/>
              <a:t>st</a:t>
            </a:r>
            <a:r>
              <a:rPr lang="en-US" sz="1400"/>
              <a:t> BZ, and blue the 2</a:t>
            </a:r>
            <a:r>
              <a:rPr lang="en-US" sz="1400" baseline="30000"/>
              <a:t>nd</a:t>
            </a:r>
            <a:r>
              <a:rPr lang="en-US" sz="1400"/>
              <a:t> BZ.  n</a:t>
            </a:r>
            <a:r>
              <a:rPr lang="en-US" sz="1400" baseline="30000"/>
              <a:t>th</a:t>
            </a:r>
            <a:r>
              <a:rPr lang="en-US" sz="1400"/>
              <a:t> BZ is set of points in RL space that are closest to origins n-1 th nearest neighbors than its n-2 th nearest neighbors. are set of points</a:t>
            </a:r>
          </a:p>
        </p:txBody>
      </p:sp>
      <p:sp>
        <p:nvSpPr>
          <p:cNvPr id="19" name="TextBox 18">
            <a:extLst>
              <a:ext uri="{FF2B5EF4-FFF2-40B4-BE49-F238E27FC236}">
                <a16:creationId xmlns:a16="http://schemas.microsoft.com/office/drawing/2014/main" id="{C408DE37-FFC4-4A9C-B713-93BBE6AE7016}"/>
              </a:ext>
            </a:extLst>
          </p:cNvPr>
          <p:cNvSpPr txBox="1"/>
          <p:nvPr/>
        </p:nvSpPr>
        <p:spPr>
          <a:xfrm>
            <a:off x="584462" y="4570276"/>
            <a:ext cx="7239785" cy="307777"/>
          </a:xfrm>
          <a:prstGeom prst="rect">
            <a:avLst/>
          </a:prstGeom>
          <a:noFill/>
        </p:spPr>
        <p:txBody>
          <a:bodyPr wrap="square" rtlCol="0">
            <a:spAutoFit/>
          </a:bodyPr>
          <a:lstStyle/>
          <a:p>
            <a:r>
              <a:rPr lang="en-US" sz="1400"/>
              <a:t>And making the wavefunction periodic over the volume of the lattice, requires moreover, that:</a:t>
            </a:r>
          </a:p>
        </p:txBody>
      </p:sp>
      <p:graphicFrame>
        <p:nvGraphicFramePr>
          <p:cNvPr id="21" name="Object 20">
            <a:extLst>
              <a:ext uri="{FF2B5EF4-FFF2-40B4-BE49-F238E27FC236}">
                <a16:creationId xmlns:a16="http://schemas.microsoft.com/office/drawing/2014/main" id="{A45EF210-FA17-4F46-883B-3B09193FFE86}"/>
              </a:ext>
            </a:extLst>
          </p:cNvPr>
          <p:cNvGraphicFramePr>
            <a:graphicFrameLocks noChangeAspect="1"/>
          </p:cNvGraphicFramePr>
          <p:nvPr>
            <p:extLst>
              <p:ext uri="{D42A27DB-BD31-4B8C-83A1-F6EECF244321}">
                <p14:modId xmlns:p14="http://schemas.microsoft.com/office/powerpoint/2010/main" val="865590844"/>
              </p:ext>
            </p:extLst>
          </p:nvPr>
        </p:nvGraphicFramePr>
        <p:xfrm>
          <a:off x="688157" y="5066755"/>
          <a:ext cx="5920431" cy="584429"/>
        </p:xfrm>
        <a:graphic>
          <a:graphicData uri="http://schemas.openxmlformats.org/presentationml/2006/ole">
            <mc:AlternateContent xmlns:mc="http://schemas.openxmlformats.org/markup-compatibility/2006">
              <mc:Choice xmlns:v="urn:schemas-microsoft-com:vml" Requires="v">
                <p:oleObj name="Equation" r:id="rId6" imgW="4940300" imgH="482600" progId="Equation.DSMT4">
                  <p:embed/>
                </p:oleObj>
              </mc:Choice>
              <mc:Fallback>
                <p:oleObj name="Equation" r:id="rId6" imgW="4940300" imgH="482600" progId="Equation.DSMT4">
                  <p:embed/>
                  <p:pic>
                    <p:nvPicPr>
                      <p:cNvPr id="0" name="Object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88157" y="5066755"/>
                        <a:ext cx="5920431" cy="584429"/>
                      </a:xfrm>
                      <a:prstGeom prst="rect">
                        <a:avLst/>
                      </a:prstGeom>
                      <a:solidFill>
                        <a:srgbClr val="CCFFCC"/>
                      </a:solidFill>
                    </p:spPr>
                  </p:pic>
                </p:oleObj>
              </mc:Fallback>
            </mc:AlternateContent>
          </a:graphicData>
        </a:graphic>
      </p:graphicFrame>
      <p:sp>
        <p:nvSpPr>
          <p:cNvPr id="5" name="Rectangle 54">
            <a:extLst>
              <a:ext uri="{FF2B5EF4-FFF2-40B4-BE49-F238E27FC236}">
                <a16:creationId xmlns:a16="http://schemas.microsoft.com/office/drawing/2014/main" id="{8F9C010D-B657-6B9A-25BA-C1079D620F09}"/>
              </a:ext>
            </a:extLst>
          </p:cNvPr>
          <p:cNvSpPr>
            <a:spLocks noChangeArrowheads="1"/>
          </p:cNvSpPr>
          <p:nvPr/>
        </p:nvSpPr>
        <p:spPr bwMode="auto">
          <a:xfrm>
            <a:off x="8360229" y="282894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7" name="Picture 6">
            <a:extLst>
              <a:ext uri="{FF2B5EF4-FFF2-40B4-BE49-F238E27FC236}">
                <a16:creationId xmlns:a16="http://schemas.microsoft.com/office/drawing/2014/main" id="{3BE3C604-1854-8A66-C2BF-8113BAC6DFCF}"/>
              </a:ext>
            </a:extLst>
          </p:cNvPr>
          <p:cNvPicPr>
            <a:picLocks noChangeAspect="1"/>
          </p:cNvPicPr>
          <p:nvPr/>
        </p:nvPicPr>
        <p:blipFill>
          <a:blip r:embed="rId8"/>
          <a:stretch>
            <a:fillRect/>
          </a:stretch>
        </p:blipFill>
        <p:spPr>
          <a:xfrm>
            <a:off x="9336581" y="2401643"/>
            <a:ext cx="2270957" cy="2034716"/>
          </a:xfrm>
          <a:prstGeom prst="rect">
            <a:avLst/>
          </a:prstGeom>
        </p:spPr>
      </p:pic>
      <p:sp>
        <p:nvSpPr>
          <p:cNvPr id="13" name="TextBox 12">
            <a:extLst>
              <a:ext uri="{FF2B5EF4-FFF2-40B4-BE49-F238E27FC236}">
                <a16:creationId xmlns:a16="http://schemas.microsoft.com/office/drawing/2014/main" id="{4FE0C9C1-A58C-AF3A-49D9-F57DED7A6D7A}"/>
              </a:ext>
            </a:extLst>
          </p:cNvPr>
          <p:cNvSpPr txBox="1"/>
          <p:nvPr/>
        </p:nvSpPr>
        <p:spPr>
          <a:xfrm>
            <a:off x="584461" y="5910024"/>
            <a:ext cx="7239785" cy="307777"/>
          </a:xfrm>
          <a:prstGeom prst="rect">
            <a:avLst/>
          </a:prstGeom>
          <a:noFill/>
        </p:spPr>
        <p:txBody>
          <a:bodyPr wrap="square" rtlCol="0">
            <a:spAutoFit/>
          </a:bodyPr>
          <a:lstStyle/>
          <a:p>
            <a:r>
              <a:rPr lang="en-US" sz="1400"/>
              <a:t>Note there are as many k-points in a BZ as there are primitive cells in the Bravais Lattice.</a:t>
            </a:r>
          </a:p>
        </p:txBody>
      </p:sp>
    </p:spTree>
    <p:extLst>
      <p:ext uri="{BB962C8B-B14F-4D97-AF65-F5344CB8AC3E}">
        <p14:creationId xmlns:p14="http://schemas.microsoft.com/office/powerpoint/2010/main" val="38352710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B9A247-1AEB-499F-A485-9DEE50BEB332}"/>
              </a:ext>
            </a:extLst>
          </p:cNvPr>
          <p:cNvSpPr>
            <a:spLocks noGrp="1"/>
          </p:cNvSpPr>
          <p:nvPr>
            <p:ph type="title"/>
          </p:nvPr>
        </p:nvSpPr>
        <p:spPr>
          <a:xfrm>
            <a:off x="3479668" y="122119"/>
            <a:ext cx="5232663" cy="753913"/>
          </a:xfrm>
        </p:spPr>
        <p:txBody>
          <a:bodyPr>
            <a:normAutofit/>
          </a:bodyPr>
          <a:lstStyle/>
          <a:p>
            <a:r>
              <a:rPr lang="en-US" sz="3200" b="1" u="sng">
                <a:latin typeface="+mn-lt"/>
              </a:rPr>
              <a:t>Electrons – Crystal Excitations</a:t>
            </a:r>
          </a:p>
        </p:txBody>
      </p:sp>
      <p:sp>
        <p:nvSpPr>
          <p:cNvPr id="3" name="TextBox 2">
            <a:extLst>
              <a:ext uri="{FF2B5EF4-FFF2-40B4-BE49-F238E27FC236}">
                <a16:creationId xmlns:a16="http://schemas.microsoft.com/office/drawing/2014/main" id="{0679EFCB-1D6E-4F00-8587-FF1E64ED0B8D}"/>
              </a:ext>
            </a:extLst>
          </p:cNvPr>
          <p:cNvSpPr txBox="1"/>
          <p:nvPr/>
        </p:nvSpPr>
        <p:spPr>
          <a:xfrm>
            <a:off x="584462" y="1274165"/>
            <a:ext cx="3259663" cy="338554"/>
          </a:xfrm>
          <a:prstGeom prst="rect">
            <a:avLst/>
          </a:prstGeom>
          <a:noFill/>
        </p:spPr>
        <p:txBody>
          <a:bodyPr wrap="square" rtlCol="0">
            <a:spAutoFit/>
          </a:bodyPr>
          <a:lstStyle/>
          <a:p>
            <a:r>
              <a:rPr lang="en-US" sz="1600"/>
              <a:t>The free particle will look like this:</a:t>
            </a:r>
          </a:p>
        </p:txBody>
      </p:sp>
      <p:pic>
        <p:nvPicPr>
          <p:cNvPr id="4" name="Picture 3">
            <a:extLst>
              <a:ext uri="{FF2B5EF4-FFF2-40B4-BE49-F238E27FC236}">
                <a16:creationId xmlns:a16="http://schemas.microsoft.com/office/drawing/2014/main" id="{E7D351BE-B6ED-9484-433E-25B938AD499C}"/>
              </a:ext>
            </a:extLst>
          </p:cNvPr>
          <p:cNvPicPr>
            <a:picLocks noChangeAspect="1"/>
          </p:cNvPicPr>
          <p:nvPr/>
        </p:nvPicPr>
        <p:blipFill>
          <a:blip r:embed="rId2"/>
          <a:stretch>
            <a:fillRect/>
          </a:stretch>
        </p:blipFill>
        <p:spPr>
          <a:xfrm>
            <a:off x="326576" y="3674677"/>
            <a:ext cx="3517549" cy="2725429"/>
          </a:xfrm>
          <a:prstGeom prst="rect">
            <a:avLst/>
          </a:prstGeom>
        </p:spPr>
      </p:pic>
      <p:graphicFrame>
        <p:nvGraphicFramePr>
          <p:cNvPr id="6" name="Object 5">
            <a:extLst>
              <a:ext uri="{FF2B5EF4-FFF2-40B4-BE49-F238E27FC236}">
                <a16:creationId xmlns:a16="http://schemas.microsoft.com/office/drawing/2014/main" id="{176ECB68-DD1E-4FAC-D663-94AA5F86DD8E}"/>
              </a:ext>
            </a:extLst>
          </p:cNvPr>
          <p:cNvGraphicFramePr>
            <a:graphicFrameLocks noChangeAspect="1"/>
          </p:cNvGraphicFramePr>
          <p:nvPr>
            <p:extLst>
              <p:ext uri="{D42A27DB-BD31-4B8C-83A1-F6EECF244321}">
                <p14:modId xmlns:p14="http://schemas.microsoft.com/office/powerpoint/2010/main" val="876340178"/>
              </p:ext>
            </p:extLst>
          </p:nvPr>
        </p:nvGraphicFramePr>
        <p:xfrm>
          <a:off x="725390" y="1760943"/>
          <a:ext cx="7009688" cy="1133921"/>
        </p:xfrm>
        <a:graphic>
          <a:graphicData uri="http://schemas.openxmlformats.org/presentationml/2006/ole">
            <mc:AlternateContent xmlns:mc="http://schemas.openxmlformats.org/markup-compatibility/2006">
              <mc:Choice xmlns:v="urn:schemas-microsoft-com:vml" Requires="v">
                <p:oleObj name="Equation" r:id="rId3" imgW="5721710" imgH="925084" progId="Equation.DSMT4">
                  <p:embed/>
                </p:oleObj>
              </mc:Choice>
              <mc:Fallback>
                <p:oleObj name="Equation" r:id="rId3" imgW="5721710" imgH="925084" progId="Equation.DSMT4">
                  <p:embed/>
                  <p:pic>
                    <p:nvPicPr>
                      <p:cNvPr id="0" name=""/>
                      <p:cNvPicPr/>
                      <p:nvPr/>
                    </p:nvPicPr>
                    <p:blipFill>
                      <a:blip r:embed="rId4"/>
                      <a:stretch>
                        <a:fillRect/>
                      </a:stretch>
                    </p:blipFill>
                    <p:spPr>
                      <a:xfrm>
                        <a:off x="725390" y="1760943"/>
                        <a:ext cx="7009688" cy="1133921"/>
                      </a:xfrm>
                      <a:prstGeom prst="rect">
                        <a:avLst/>
                      </a:prstGeom>
                    </p:spPr>
                  </p:pic>
                </p:oleObj>
              </mc:Fallback>
            </mc:AlternateContent>
          </a:graphicData>
        </a:graphic>
      </p:graphicFrame>
      <p:pic>
        <p:nvPicPr>
          <p:cNvPr id="8" name="Picture 7">
            <a:extLst>
              <a:ext uri="{FF2B5EF4-FFF2-40B4-BE49-F238E27FC236}">
                <a16:creationId xmlns:a16="http://schemas.microsoft.com/office/drawing/2014/main" id="{0AAF1A91-E25F-42CC-89E3-AFEB1690C022}"/>
              </a:ext>
            </a:extLst>
          </p:cNvPr>
          <p:cNvPicPr>
            <a:picLocks noChangeAspect="1"/>
          </p:cNvPicPr>
          <p:nvPr/>
        </p:nvPicPr>
        <p:blipFill>
          <a:blip r:embed="rId5"/>
          <a:stretch>
            <a:fillRect/>
          </a:stretch>
        </p:blipFill>
        <p:spPr>
          <a:xfrm>
            <a:off x="4930717" y="3674677"/>
            <a:ext cx="3578151" cy="2909768"/>
          </a:xfrm>
          <a:prstGeom prst="rect">
            <a:avLst/>
          </a:prstGeom>
        </p:spPr>
      </p:pic>
      <p:sp>
        <p:nvSpPr>
          <p:cNvPr id="9" name="TextBox 8">
            <a:extLst>
              <a:ext uri="{FF2B5EF4-FFF2-40B4-BE49-F238E27FC236}">
                <a16:creationId xmlns:a16="http://schemas.microsoft.com/office/drawing/2014/main" id="{0B2D5282-1671-9DBC-E365-235971D9B6C5}"/>
              </a:ext>
            </a:extLst>
          </p:cNvPr>
          <p:cNvSpPr txBox="1"/>
          <p:nvPr/>
        </p:nvSpPr>
        <p:spPr>
          <a:xfrm>
            <a:off x="519148" y="3055155"/>
            <a:ext cx="7989720" cy="338554"/>
          </a:xfrm>
          <a:prstGeom prst="rect">
            <a:avLst/>
          </a:prstGeom>
          <a:noFill/>
        </p:spPr>
        <p:txBody>
          <a:bodyPr wrap="square" rtlCol="0">
            <a:spAutoFit/>
          </a:bodyPr>
          <a:lstStyle/>
          <a:p>
            <a:r>
              <a:rPr lang="en-US" sz="1600"/>
              <a:t>and the spectrum, in the extended zone scheme, and reduced zone scheme, looks like this:</a:t>
            </a:r>
          </a:p>
        </p:txBody>
      </p:sp>
    </p:spTree>
    <p:extLst>
      <p:ext uri="{BB962C8B-B14F-4D97-AF65-F5344CB8AC3E}">
        <p14:creationId xmlns:p14="http://schemas.microsoft.com/office/powerpoint/2010/main" val="17090996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A7C675F6-9770-4C04-AC09-833D90C3E673}"/>
              </a:ext>
            </a:extLst>
          </p:cNvPr>
          <p:cNvSpPr txBox="1"/>
          <p:nvPr/>
        </p:nvSpPr>
        <p:spPr>
          <a:xfrm>
            <a:off x="421060" y="885569"/>
            <a:ext cx="2616239" cy="307777"/>
          </a:xfrm>
          <a:prstGeom prst="rect">
            <a:avLst/>
          </a:prstGeom>
          <a:noFill/>
        </p:spPr>
        <p:txBody>
          <a:bodyPr wrap="square" rtlCol="0">
            <a:spAutoFit/>
          </a:bodyPr>
          <a:lstStyle/>
          <a:p>
            <a:r>
              <a:rPr lang="en-US" sz="1400"/>
              <a:t>Consider the Dirac Comb model.</a:t>
            </a:r>
          </a:p>
        </p:txBody>
      </p:sp>
      <p:sp>
        <p:nvSpPr>
          <p:cNvPr id="22" name="Title 1">
            <a:extLst>
              <a:ext uri="{FF2B5EF4-FFF2-40B4-BE49-F238E27FC236}">
                <a16:creationId xmlns:a16="http://schemas.microsoft.com/office/drawing/2014/main" id="{EF976458-08B4-480C-B369-B7B7A41976FD}"/>
              </a:ext>
            </a:extLst>
          </p:cNvPr>
          <p:cNvSpPr>
            <a:spLocks noGrp="1"/>
          </p:cNvSpPr>
          <p:nvPr>
            <p:ph type="ctrTitle"/>
          </p:nvPr>
        </p:nvSpPr>
        <p:spPr>
          <a:xfrm>
            <a:off x="3535935" y="64969"/>
            <a:ext cx="5250731" cy="621596"/>
          </a:xfrm>
        </p:spPr>
        <p:txBody>
          <a:bodyPr>
            <a:normAutofit fontScale="90000"/>
          </a:bodyPr>
          <a:lstStyle/>
          <a:p>
            <a:r>
              <a:rPr lang="en-US" sz="3600" b="1" u="sng">
                <a:latin typeface="+mn-lt"/>
              </a:rPr>
              <a:t>Electrons – Crystal Excitations</a:t>
            </a:r>
            <a:endParaRPr lang="en-US" b="1" u="sng">
              <a:latin typeface="+mn-lt"/>
            </a:endParaRPr>
          </a:p>
        </p:txBody>
      </p:sp>
      <p:pic>
        <p:nvPicPr>
          <p:cNvPr id="11" name="Picture 10">
            <a:extLst>
              <a:ext uri="{FF2B5EF4-FFF2-40B4-BE49-F238E27FC236}">
                <a16:creationId xmlns:a16="http://schemas.microsoft.com/office/drawing/2014/main" id="{738173BE-FA69-48F8-81AA-1CB8ADFB9712}"/>
              </a:ext>
            </a:extLst>
          </p:cNvPr>
          <p:cNvPicPr>
            <a:picLocks noChangeAspect="1"/>
          </p:cNvPicPr>
          <p:nvPr/>
        </p:nvPicPr>
        <p:blipFill>
          <a:blip r:embed="rId2"/>
          <a:stretch>
            <a:fillRect/>
          </a:stretch>
        </p:blipFill>
        <p:spPr>
          <a:xfrm>
            <a:off x="344615" y="1217752"/>
            <a:ext cx="3191320" cy="1848108"/>
          </a:xfrm>
          <a:prstGeom prst="rect">
            <a:avLst/>
          </a:prstGeom>
        </p:spPr>
      </p:pic>
      <p:graphicFrame>
        <p:nvGraphicFramePr>
          <p:cNvPr id="13" name="Object 12">
            <a:extLst>
              <a:ext uri="{FF2B5EF4-FFF2-40B4-BE49-F238E27FC236}">
                <a16:creationId xmlns:a16="http://schemas.microsoft.com/office/drawing/2014/main" id="{1355326A-7405-4C31-ACF1-E4396E49985F}"/>
              </a:ext>
            </a:extLst>
          </p:cNvPr>
          <p:cNvGraphicFramePr>
            <a:graphicFrameLocks noChangeAspect="1"/>
          </p:cNvGraphicFramePr>
          <p:nvPr>
            <p:extLst>
              <p:ext uri="{D42A27DB-BD31-4B8C-83A1-F6EECF244321}">
                <p14:modId xmlns:p14="http://schemas.microsoft.com/office/powerpoint/2010/main" val="1610638346"/>
              </p:ext>
            </p:extLst>
          </p:nvPr>
        </p:nvGraphicFramePr>
        <p:xfrm>
          <a:off x="319618" y="3175455"/>
          <a:ext cx="2501127" cy="503509"/>
        </p:xfrm>
        <a:graphic>
          <a:graphicData uri="http://schemas.openxmlformats.org/presentationml/2006/ole">
            <mc:AlternateContent xmlns:mc="http://schemas.openxmlformats.org/markup-compatibility/2006">
              <mc:Choice xmlns:v="urn:schemas-microsoft-com:vml" Requires="v">
                <p:oleObj name="Equation" r:id="rId3" imgW="2176427" imgH="438012" progId="Equation.DSMT4">
                  <p:embed/>
                </p:oleObj>
              </mc:Choice>
              <mc:Fallback>
                <p:oleObj name="Equation" r:id="rId3" imgW="2176427" imgH="438012" progId="Equation.DSMT4">
                  <p:embed/>
                  <p:pic>
                    <p:nvPicPr>
                      <p:cNvPr id="0" name=""/>
                      <p:cNvPicPr/>
                      <p:nvPr/>
                    </p:nvPicPr>
                    <p:blipFill>
                      <a:blip r:embed="rId4"/>
                      <a:stretch>
                        <a:fillRect/>
                      </a:stretch>
                    </p:blipFill>
                    <p:spPr>
                      <a:xfrm>
                        <a:off x="319618" y="3175455"/>
                        <a:ext cx="2501127" cy="503509"/>
                      </a:xfrm>
                      <a:prstGeom prst="rect">
                        <a:avLst/>
                      </a:prstGeom>
                    </p:spPr>
                  </p:pic>
                </p:oleObj>
              </mc:Fallback>
            </mc:AlternateContent>
          </a:graphicData>
        </a:graphic>
      </p:graphicFrame>
      <p:sp>
        <p:nvSpPr>
          <p:cNvPr id="26" name="TextBox 25">
            <a:extLst>
              <a:ext uri="{FF2B5EF4-FFF2-40B4-BE49-F238E27FC236}">
                <a16:creationId xmlns:a16="http://schemas.microsoft.com/office/drawing/2014/main" id="{839A7307-5B52-43E4-947C-36B7EF6EF2A6}"/>
              </a:ext>
            </a:extLst>
          </p:cNvPr>
          <p:cNvSpPr txBox="1"/>
          <p:nvPr/>
        </p:nvSpPr>
        <p:spPr>
          <a:xfrm>
            <a:off x="319618" y="3832345"/>
            <a:ext cx="4199261" cy="523220"/>
          </a:xfrm>
          <a:prstGeom prst="rect">
            <a:avLst/>
          </a:prstGeom>
          <a:noFill/>
        </p:spPr>
        <p:txBody>
          <a:bodyPr wrap="square" rtlCol="0">
            <a:spAutoFit/>
          </a:bodyPr>
          <a:lstStyle/>
          <a:p>
            <a:r>
              <a:rPr lang="en-US" sz="1400"/>
              <a:t>Fill in </a:t>
            </a:r>
            <a:r>
              <a:rPr lang="en-US" sz="1400">
                <a:effectLst/>
                <a:latin typeface="Calibri" panose="020F0502020204030204" pitchFamily="34" charset="0"/>
                <a:ea typeface="Times New Roman" panose="02020603050405020304" pitchFamily="18" charset="0"/>
              </a:rPr>
              <a:t>ψ(x) = e</a:t>
            </a:r>
            <a:r>
              <a:rPr lang="en-US" sz="1400" baseline="30000">
                <a:effectLst/>
                <a:latin typeface="Calibri" panose="020F0502020204030204" pitchFamily="34" charset="0"/>
                <a:ea typeface="Times New Roman" panose="02020603050405020304" pitchFamily="18" charset="0"/>
              </a:rPr>
              <a:t>ikx</a:t>
            </a:r>
            <a:r>
              <a:rPr lang="en-US" sz="1400">
                <a:effectLst/>
                <a:latin typeface="Calibri" panose="020F0502020204030204" pitchFamily="34" charset="0"/>
                <a:ea typeface="Times New Roman" panose="02020603050405020304" pitchFamily="18" charset="0"/>
              </a:rPr>
              <a:t>u(x), where implicitly k = k</a:t>
            </a:r>
            <a:r>
              <a:rPr lang="en-US" sz="1400" baseline="-25000">
                <a:effectLst/>
                <a:latin typeface="Calibri" panose="020F0502020204030204" pitchFamily="34" charset="0"/>
                <a:ea typeface="Times New Roman" panose="02020603050405020304" pitchFamily="18" charset="0"/>
              </a:rPr>
              <a:t>m</a:t>
            </a:r>
            <a:r>
              <a:rPr lang="en-US" sz="1400">
                <a:effectLst/>
                <a:latin typeface="Calibri" panose="020F0502020204030204" pitchFamily="34" charset="0"/>
                <a:ea typeface="Times New Roman" panose="02020603050405020304" pitchFamily="18" charset="0"/>
              </a:rPr>
              <a:t> = 2πm/L and m </a:t>
            </a:r>
            <a:r>
              <a:rPr lang="en-US" sz="1400">
                <a:effectLst/>
                <a:latin typeface="Cambria Math" panose="02040503050406030204" pitchFamily="18" charset="0"/>
                <a:ea typeface="Times New Roman" panose="02020603050405020304" pitchFamily="18" charset="0"/>
                <a:cs typeface="Calibri" panose="020F0502020204030204" pitchFamily="34" charset="0"/>
              </a:rPr>
              <a:t>∈</a:t>
            </a:r>
            <a:r>
              <a:rPr lang="en-US" sz="1400">
                <a:effectLst/>
                <a:latin typeface="Calibri" panose="020F0502020204030204" pitchFamily="34" charset="0"/>
                <a:ea typeface="Times New Roman" panose="02020603050405020304" pitchFamily="18" charset="0"/>
              </a:rPr>
              <a:t> (-N/2, .., N/2], solve the equation, and we get:</a:t>
            </a:r>
            <a:endParaRPr lang="en-US" sz="1400"/>
          </a:p>
        </p:txBody>
      </p:sp>
      <p:graphicFrame>
        <p:nvGraphicFramePr>
          <p:cNvPr id="27" name="Object 26">
            <a:extLst>
              <a:ext uri="{FF2B5EF4-FFF2-40B4-BE49-F238E27FC236}">
                <a16:creationId xmlns:a16="http://schemas.microsoft.com/office/drawing/2014/main" id="{0E7A4C83-06E8-4FF2-8596-7209468C856F}"/>
              </a:ext>
            </a:extLst>
          </p:cNvPr>
          <p:cNvGraphicFramePr>
            <a:graphicFrameLocks noChangeAspect="1"/>
          </p:cNvGraphicFramePr>
          <p:nvPr>
            <p:extLst>
              <p:ext uri="{D42A27DB-BD31-4B8C-83A1-F6EECF244321}">
                <p14:modId xmlns:p14="http://schemas.microsoft.com/office/powerpoint/2010/main" val="115711771"/>
              </p:ext>
            </p:extLst>
          </p:nvPr>
        </p:nvGraphicFramePr>
        <p:xfrm>
          <a:off x="513423" y="4911035"/>
          <a:ext cx="4280250" cy="449567"/>
        </p:xfrm>
        <a:graphic>
          <a:graphicData uri="http://schemas.openxmlformats.org/presentationml/2006/ole">
            <mc:AlternateContent xmlns:mc="http://schemas.openxmlformats.org/markup-compatibility/2006">
              <mc:Choice xmlns:v="urn:schemas-microsoft-com:vml" Requires="v">
                <p:oleObj name="Equation" r:id="rId5" imgW="3627017" imgH="380786" progId="Equation.DSMT4">
                  <p:embed/>
                </p:oleObj>
              </mc:Choice>
              <mc:Fallback>
                <p:oleObj name="Equation" r:id="rId5" imgW="3627017" imgH="380786" progId="Equation.DSMT4">
                  <p:embed/>
                  <p:pic>
                    <p:nvPicPr>
                      <p:cNvPr id="0" name=""/>
                      <p:cNvPicPr/>
                      <p:nvPr/>
                    </p:nvPicPr>
                    <p:blipFill>
                      <a:blip r:embed="rId6"/>
                      <a:stretch>
                        <a:fillRect/>
                      </a:stretch>
                    </p:blipFill>
                    <p:spPr>
                      <a:xfrm>
                        <a:off x="513423" y="4911035"/>
                        <a:ext cx="4280250" cy="449567"/>
                      </a:xfrm>
                      <a:prstGeom prst="rect">
                        <a:avLst/>
                      </a:prstGeom>
                    </p:spPr>
                  </p:pic>
                </p:oleObj>
              </mc:Fallback>
            </mc:AlternateContent>
          </a:graphicData>
        </a:graphic>
      </p:graphicFrame>
      <p:graphicFrame>
        <p:nvGraphicFramePr>
          <p:cNvPr id="28" name="Object 27">
            <a:extLst>
              <a:ext uri="{FF2B5EF4-FFF2-40B4-BE49-F238E27FC236}">
                <a16:creationId xmlns:a16="http://schemas.microsoft.com/office/drawing/2014/main" id="{CFA7EE2A-AC47-45B1-A5CD-3F0084C79212}"/>
              </a:ext>
            </a:extLst>
          </p:cNvPr>
          <p:cNvGraphicFramePr>
            <a:graphicFrameLocks noChangeAspect="1"/>
          </p:cNvGraphicFramePr>
          <p:nvPr>
            <p:extLst>
              <p:ext uri="{D42A27DB-BD31-4B8C-83A1-F6EECF244321}">
                <p14:modId xmlns:p14="http://schemas.microsoft.com/office/powerpoint/2010/main" val="1040857451"/>
              </p:ext>
            </p:extLst>
          </p:nvPr>
        </p:nvGraphicFramePr>
        <p:xfrm>
          <a:off x="513422" y="5656170"/>
          <a:ext cx="6990801" cy="523220"/>
        </p:xfrm>
        <a:graphic>
          <a:graphicData uri="http://schemas.openxmlformats.org/presentationml/2006/ole">
            <mc:AlternateContent xmlns:mc="http://schemas.openxmlformats.org/markup-compatibility/2006">
              <mc:Choice xmlns:v="urn:schemas-microsoft-com:vml" Requires="v">
                <p:oleObj name="Equation" r:id="rId7" imgW="6108641" imgH="457088" progId="Equation.DSMT4">
                  <p:embed/>
                </p:oleObj>
              </mc:Choice>
              <mc:Fallback>
                <p:oleObj name="Equation" r:id="rId7" imgW="6108641" imgH="457088" progId="Equation.DSMT4">
                  <p:embed/>
                  <p:pic>
                    <p:nvPicPr>
                      <p:cNvPr id="0" name=""/>
                      <p:cNvPicPr/>
                      <p:nvPr/>
                    </p:nvPicPr>
                    <p:blipFill>
                      <a:blip r:embed="rId8"/>
                      <a:stretch>
                        <a:fillRect/>
                      </a:stretch>
                    </p:blipFill>
                    <p:spPr>
                      <a:xfrm>
                        <a:off x="513422" y="5656170"/>
                        <a:ext cx="6990801" cy="523220"/>
                      </a:xfrm>
                      <a:prstGeom prst="rect">
                        <a:avLst/>
                      </a:prstGeom>
                    </p:spPr>
                  </p:pic>
                </p:oleObj>
              </mc:Fallback>
            </mc:AlternateContent>
          </a:graphicData>
        </a:graphic>
      </p:graphicFrame>
      <p:pic>
        <p:nvPicPr>
          <p:cNvPr id="32" name="Picture 31">
            <a:extLst>
              <a:ext uri="{FF2B5EF4-FFF2-40B4-BE49-F238E27FC236}">
                <a16:creationId xmlns:a16="http://schemas.microsoft.com/office/drawing/2014/main" id="{8EF5BEFB-BFDD-49AF-BA2A-6D3C5CAAFC4B}"/>
              </a:ext>
            </a:extLst>
          </p:cNvPr>
          <p:cNvPicPr>
            <a:picLocks noChangeAspect="1"/>
          </p:cNvPicPr>
          <p:nvPr/>
        </p:nvPicPr>
        <p:blipFill>
          <a:blip r:embed="rId9"/>
          <a:stretch>
            <a:fillRect/>
          </a:stretch>
        </p:blipFill>
        <p:spPr>
          <a:xfrm>
            <a:off x="6293721" y="1193346"/>
            <a:ext cx="4697551" cy="2432791"/>
          </a:xfrm>
          <a:prstGeom prst="rect">
            <a:avLst/>
          </a:prstGeom>
        </p:spPr>
      </p:pic>
      <mc:AlternateContent xmlns:mc="http://schemas.openxmlformats.org/markup-compatibility/2006" xmlns:p14="http://schemas.microsoft.com/office/powerpoint/2010/main">
        <mc:Choice Requires="p14">
          <p:contentPart p14:bwMode="auto" r:id="rId10">
            <p14:nvContentPartPr>
              <p14:cNvPr id="33" name="Ink 32">
                <a:extLst>
                  <a:ext uri="{FF2B5EF4-FFF2-40B4-BE49-F238E27FC236}">
                    <a16:creationId xmlns:a16="http://schemas.microsoft.com/office/drawing/2014/main" id="{D43998E3-011C-43C7-80A2-4121FF7159FE}"/>
                  </a:ext>
                </a:extLst>
              </p14:cNvPr>
              <p14:cNvContentPartPr/>
              <p14:nvPr/>
            </p14:nvContentPartPr>
            <p14:xfrm>
              <a:off x="5024375" y="2327564"/>
              <a:ext cx="1140840" cy="2844858"/>
            </p14:xfrm>
          </p:contentPart>
        </mc:Choice>
        <mc:Fallback xmlns="">
          <p:pic>
            <p:nvPicPr>
              <p:cNvPr id="33" name="Ink 32">
                <a:extLst>
                  <a:ext uri="{FF2B5EF4-FFF2-40B4-BE49-F238E27FC236}">
                    <a16:creationId xmlns:a16="http://schemas.microsoft.com/office/drawing/2014/main" id="{D43998E3-011C-43C7-80A2-4121FF7159FE}"/>
                  </a:ext>
                </a:extLst>
              </p:cNvPr>
              <p:cNvPicPr/>
              <p:nvPr/>
            </p:nvPicPr>
            <p:blipFill>
              <a:blip r:embed="rId12"/>
              <a:stretch>
                <a:fillRect/>
              </a:stretch>
            </p:blipFill>
            <p:spPr>
              <a:xfrm>
                <a:off x="5015375" y="2318924"/>
                <a:ext cx="1158480" cy="2862499"/>
              </a:xfrm>
              <a:prstGeom prst="rect">
                <a:avLst/>
              </a:prstGeom>
            </p:spPr>
          </p:pic>
        </mc:Fallback>
      </mc:AlternateContent>
      <p:sp>
        <p:nvSpPr>
          <p:cNvPr id="34" name="TextBox 33">
            <a:extLst>
              <a:ext uri="{FF2B5EF4-FFF2-40B4-BE49-F238E27FC236}">
                <a16:creationId xmlns:a16="http://schemas.microsoft.com/office/drawing/2014/main" id="{BCD95150-B3F7-4D98-824C-A4ECC2E3B90A}"/>
              </a:ext>
            </a:extLst>
          </p:cNvPr>
          <p:cNvSpPr txBox="1"/>
          <p:nvPr/>
        </p:nvSpPr>
        <p:spPr>
          <a:xfrm>
            <a:off x="4569670" y="1362189"/>
            <a:ext cx="1437116" cy="1169551"/>
          </a:xfrm>
          <a:prstGeom prst="rect">
            <a:avLst/>
          </a:prstGeom>
          <a:noFill/>
        </p:spPr>
        <p:txBody>
          <a:bodyPr wrap="square" rtlCol="0">
            <a:spAutoFit/>
          </a:bodyPr>
          <a:lstStyle/>
          <a:p>
            <a:r>
              <a:rPr lang="en-US" sz="1400"/>
              <a:t>in dimensionless variables, eigenvalue equation looks like this:</a:t>
            </a:r>
            <a:endParaRPr lang="en-US"/>
          </a:p>
        </p:txBody>
      </p:sp>
      <p:pic>
        <p:nvPicPr>
          <p:cNvPr id="35" name="Picture 34">
            <a:extLst>
              <a:ext uri="{FF2B5EF4-FFF2-40B4-BE49-F238E27FC236}">
                <a16:creationId xmlns:a16="http://schemas.microsoft.com/office/drawing/2014/main" id="{64FD437D-08AF-4F5E-B8F1-CCB8A1A01EF6}"/>
              </a:ext>
            </a:extLst>
          </p:cNvPr>
          <p:cNvPicPr>
            <a:picLocks noChangeAspect="1"/>
          </p:cNvPicPr>
          <p:nvPr/>
        </p:nvPicPr>
        <p:blipFill>
          <a:blip r:embed="rId13"/>
          <a:stretch>
            <a:fillRect/>
          </a:stretch>
        </p:blipFill>
        <p:spPr>
          <a:xfrm>
            <a:off x="8362961" y="4425236"/>
            <a:ext cx="3278213" cy="2238610"/>
          </a:xfrm>
          <a:prstGeom prst="rect">
            <a:avLst/>
          </a:prstGeom>
        </p:spPr>
      </p:pic>
      <mc:AlternateContent xmlns:mc="http://schemas.openxmlformats.org/markup-compatibility/2006" xmlns:p14="http://schemas.microsoft.com/office/powerpoint/2010/main">
        <mc:Choice Requires="p14">
          <p:contentPart p14:bwMode="auto" r:id="rId14">
            <p14:nvContentPartPr>
              <p14:cNvPr id="36" name="Ink 35">
                <a:extLst>
                  <a:ext uri="{FF2B5EF4-FFF2-40B4-BE49-F238E27FC236}">
                    <a16:creationId xmlns:a16="http://schemas.microsoft.com/office/drawing/2014/main" id="{1AECBDE3-1D8F-416A-A29C-AEA81C2972D2}"/>
                  </a:ext>
                </a:extLst>
              </p14:cNvPr>
              <p14:cNvContentPartPr/>
              <p14:nvPr/>
            </p14:nvContentPartPr>
            <p14:xfrm>
              <a:off x="7988975" y="3758702"/>
              <a:ext cx="1569600" cy="508498"/>
            </p14:xfrm>
          </p:contentPart>
        </mc:Choice>
        <mc:Fallback xmlns="">
          <p:pic>
            <p:nvPicPr>
              <p:cNvPr id="36" name="Ink 35">
                <a:extLst>
                  <a:ext uri="{FF2B5EF4-FFF2-40B4-BE49-F238E27FC236}">
                    <a16:creationId xmlns:a16="http://schemas.microsoft.com/office/drawing/2014/main" id="{1AECBDE3-1D8F-416A-A29C-AEA81C2972D2}"/>
                  </a:ext>
                </a:extLst>
              </p:cNvPr>
              <p:cNvPicPr/>
              <p:nvPr/>
            </p:nvPicPr>
            <p:blipFill>
              <a:blip r:embed="rId15"/>
              <a:stretch>
                <a:fillRect/>
              </a:stretch>
            </p:blipFill>
            <p:spPr>
              <a:xfrm>
                <a:off x="7979975" y="3750065"/>
                <a:ext cx="1587240" cy="526132"/>
              </a:xfrm>
              <a:prstGeom prst="rect">
                <a:avLst/>
              </a:prstGeom>
            </p:spPr>
          </p:pic>
        </mc:Fallback>
      </mc:AlternateContent>
      <p:sp>
        <p:nvSpPr>
          <p:cNvPr id="37" name="TextBox 36">
            <a:extLst>
              <a:ext uri="{FF2B5EF4-FFF2-40B4-BE49-F238E27FC236}">
                <a16:creationId xmlns:a16="http://schemas.microsoft.com/office/drawing/2014/main" id="{804A67A4-A8E9-42A4-9742-ACC8ACA00737}"/>
              </a:ext>
            </a:extLst>
          </p:cNvPr>
          <p:cNvSpPr txBox="1"/>
          <p:nvPr/>
        </p:nvSpPr>
        <p:spPr>
          <a:xfrm>
            <a:off x="9558574" y="3778620"/>
            <a:ext cx="1656444" cy="307777"/>
          </a:xfrm>
          <a:prstGeom prst="rect">
            <a:avLst/>
          </a:prstGeom>
          <a:noFill/>
        </p:spPr>
        <p:txBody>
          <a:bodyPr wrap="square" rtlCol="0">
            <a:spAutoFit/>
          </a:bodyPr>
          <a:lstStyle/>
          <a:p>
            <a:r>
              <a:rPr lang="en-US" sz="1400"/>
              <a:t>bands work out to:</a:t>
            </a:r>
            <a:endParaRPr lang="en-US"/>
          </a:p>
        </p:txBody>
      </p:sp>
    </p:spTree>
    <p:extLst>
      <p:ext uri="{BB962C8B-B14F-4D97-AF65-F5344CB8AC3E}">
        <p14:creationId xmlns:p14="http://schemas.microsoft.com/office/powerpoint/2010/main" val="511872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A7C675F6-9770-4C04-AC09-833D90C3E673}"/>
              </a:ext>
            </a:extLst>
          </p:cNvPr>
          <p:cNvSpPr txBox="1"/>
          <p:nvPr/>
        </p:nvSpPr>
        <p:spPr>
          <a:xfrm>
            <a:off x="393351" y="1171896"/>
            <a:ext cx="4548104" cy="523220"/>
          </a:xfrm>
          <a:prstGeom prst="rect">
            <a:avLst/>
          </a:prstGeom>
          <a:noFill/>
        </p:spPr>
        <p:txBody>
          <a:bodyPr wrap="square" rtlCol="0">
            <a:spAutoFit/>
          </a:bodyPr>
          <a:lstStyle/>
          <a:p>
            <a:r>
              <a:rPr lang="en-US" sz="1400"/>
              <a:t>The periodic wavefunctions look something like this.  Note each branch adds roughly half-a-wavelength.</a:t>
            </a:r>
          </a:p>
        </p:txBody>
      </p:sp>
      <p:sp>
        <p:nvSpPr>
          <p:cNvPr id="22" name="Title 1">
            <a:extLst>
              <a:ext uri="{FF2B5EF4-FFF2-40B4-BE49-F238E27FC236}">
                <a16:creationId xmlns:a16="http://schemas.microsoft.com/office/drawing/2014/main" id="{EF976458-08B4-480C-B369-B7B7A41976FD}"/>
              </a:ext>
            </a:extLst>
          </p:cNvPr>
          <p:cNvSpPr>
            <a:spLocks noGrp="1"/>
          </p:cNvSpPr>
          <p:nvPr>
            <p:ph type="ctrTitle"/>
          </p:nvPr>
        </p:nvSpPr>
        <p:spPr>
          <a:xfrm>
            <a:off x="3535935" y="64969"/>
            <a:ext cx="5250731" cy="621596"/>
          </a:xfrm>
        </p:spPr>
        <p:txBody>
          <a:bodyPr>
            <a:normAutofit fontScale="90000"/>
          </a:bodyPr>
          <a:lstStyle/>
          <a:p>
            <a:r>
              <a:rPr lang="en-US" sz="3600" b="1" u="sng">
                <a:latin typeface="+mn-lt"/>
              </a:rPr>
              <a:t>Electrons – Crystal Excitations</a:t>
            </a:r>
            <a:endParaRPr lang="en-US" b="1" u="sng">
              <a:latin typeface="+mn-lt"/>
            </a:endParaRPr>
          </a:p>
        </p:txBody>
      </p:sp>
      <p:pic>
        <p:nvPicPr>
          <p:cNvPr id="2" name="Picture 1">
            <a:extLst>
              <a:ext uri="{FF2B5EF4-FFF2-40B4-BE49-F238E27FC236}">
                <a16:creationId xmlns:a16="http://schemas.microsoft.com/office/drawing/2014/main" id="{1918A273-DFF2-4A1C-9832-074EF2904486}"/>
              </a:ext>
            </a:extLst>
          </p:cNvPr>
          <p:cNvPicPr>
            <a:picLocks noChangeAspect="1"/>
          </p:cNvPicPr>
          <p:nvPr/>
        </p:nvPicPr>
        <p:blipFill>
          <a:blip r:embed="rId2"/>
          <a:stretch>
            <a:fillRect/>
          </a:stretch>
        </p:blipFill>
        <p:spPr>
          <a:xfrm>
            <a:off x="254671" y="1760842"/>
            <a:ext cx="4914477" cy="2423485"/>
          </a:xfrm>
          <a:prstGeom prst="rect">
            <a:avLst/>
          </a:prstGeom>
        </p:spPr>
      </p:pic>
      <p:pic>
        <p:nvPicPr>
          <p:cNvPr id="3" name="Picture 2">
            <a:extLst>
              <a:ext uri="{FF2B5EF4-FFF2-40B4-BE49-F238E27FC236}">
                <a16:creationId xmlns:a16="http://schemas.microsoft.com/office/drawing/2014/main" id="{11F4B6D2-3DF8-4F69-87BA-382AEEAA0819}"/>
              </a:ext>
            </a:extLst>
          </p:cNvPr>
          <p:cNvPicPr>
            <a:picLocks noChangeAspect="1"/>
          </p:cNvPicPr>
          <p:nvPr/>
        </p:nvPicPr>
        <p:blipFill>
          <a:blip r:embed="rId3"/>
          <a:stretch>
            <a:fillRect/>
          </a:stretch>
        </p:blipFill>
        <p:spPr>
          <a:xfrm>
            <a:off x="6265804" y="1688972"/>
            <a:ext cx="4618579" cy="2423485"/>
          </a:xfrm>
          <a:prstGeom prst="rect">
            <a:avLst/>
          </a:prstGeom>
        </p:spPr>
      </p:pic>
      <p:sp>
        <p:nvSpPr>
          <p:cNvPr id="17" name="TextBox 16">
            <a:extLst>
              <a:ext uri="{FF2B5EF4-FFF2-40B4-BE49-F238E27FC236}">
                <a16:creationId xmlns:a16="http://schemas.microsoft.com/office/drawing/2014/main" id="{6D51ACD2-1735-4CFA-9CE0-FBC21ECCC25A}"/>
              </a:ext>
            </a:extLst>
          </p:cNvPr>
          <p:cNvSpPr txBox="1"/>
          <p:nvPr/>
        </p:nvSpPr>
        <p:spPr>
          <a:xfrm>
            <a:off x="6720260" y="1180010"/>
            <a:ext cx="3892322" cy="523220"/>
          </a:xfrm>
          <a:prstGeom prst="rect">
            <a:avLst/>
          </a:prstGeom>
          <a:noFill/>
        </p:spPr>
        <p:txBody>
          <a:bodyPr wrap="square" rtlCol="0">
            <a:spAutoFit/>
          </a:bodyPr>
          <a:lstStyle/>
          <a:p>
            <a:r>
              <a:rPr lang="en-US" sz="1400"/>
              <a:t>The e</a:t>
            </a:r>
            <a:r>
              <a:rPr lang="en-US" sz="1400" baseline="30000"/>
              <a:t>ikx</a:t>
            </a:r>
            <a:r>
              <a:rPr lang="en-US" sz="1400"/>
              <a:t> phase factor looks like this, over the length of the entire lattice:</a:t>
            </a:r>
          </a:p>
        </p:txBody>
      </p:sp>
      <p:sp>
        <p:nvSpPr>
          <p:cNvPr id="18" name="TextBox 17">
            <a:extLst>
              <a:ext uri="{FF2B5EF4-FFF2-40B4-BE49-F238E27FC236}">
                <a16:creationId xmlns:a16="http://schemas.microsoft.com/office/drawing/2014/main" id="{3A663E5B-666C-499D-A641-7C1B68783CD5}"/>
              </a:ext>
            </a:extLst>
          </p:cNvPr>
          <p:cNvSpPr txBox="1"/>
          <p:nvPr/>
        </p:nvSpPr>
        <p:spPr>
          <a:xfrm>
            <a:off x="531897" y="4847970"/>
            <a:ext cx="2616239" cy="1384995"/>
          </a:xfrm>
          <a:prstGeom prst="rect">
            <a:avLst/>
          </a:prstGeom>
          <a:noFill/>
        </p:spPr>
        <p:txBody>
          <a:bodyPr wrap="square" rtlCol="0">
            <a:spAutoFit/>
          </a:bodyPr>
          <a:lstStyle/>
          <a:p>
            <a:r>
              <a:rPr lang="en-US" sz="1400"/>
              <a:t>Putting both together we get the wavefunction, </a:t>
            </a:r>
            <a:r>
              <a:rPr lang="el-GR" sz="1400">
                <a:latin typeface="Calibri" panose="020F0502020204030204" pitchFamily="34" charset="0"/>
                <a:cs typeface="Calibri" panose="020F0502020204030204" pitchFamily="34" charset="0"/>
              </a:rPr>
              <a:t>ψ</a:t>
            </a:r>
            <a:r>
              <a:rPr lang="en-US" sz="1400" baseline="-25000">
                <a:latin typeface="Calibri" panose="020F0502020204030204" pitchFamily="34" charset="0"/>
                <a:cs typeface="Calibri" panose="020F0502020204030204" pitchFamily="34" charset="0"/>
              </a:rPr>
              <a:t>nk</a:t>
            </a:r>
            <a:r>
              <a:rPr lang="en-US" sz="1400">
                <a:latin typeface="Calibri" panose="020F0502020204030204" pitchFamily="34" charset="0"/>
                <a:cs typeface="Calibri" panose="020F0502020204030204" pitchFamily="34" charset="0"/>
              </a:rPr>
              <a:t>(x).  It basically looks like u</a:t>
            </a:r>
            <a:r>
              <a:rPr lang="en-US" sz="1400" baseline="-25000">
                <a:latin typeface="Calibri" panose="020F0502020204030204" pitchFamily="34" charset="0"/>
                <a:cs typeface="Calibri" panose="020F0502020204030204" pitchFamily="34" charset="0"/>
              </a:rPr>
              <a:t>nk</a:t>
            </a:r>
            <a:r>
              <a:rPr lang="en-US" sz="1400">
                <a:latin typeface="Calibri" panose="020F0502020204030204" pitchFamily="34" charset="0"/>
                <a:cs typeface="Calibri" panose="020F0502020204030204" pitchFamily="34" charset="0"/>
              </a:rPr>
              <a:t>(x), with an amplitude modulated from cell to cell by e</a:t>
            </a:r>
            <a:r>
              <a:rPr lang="en-US" sz="1400" baseline="30000">
                <a:latin typeface="Calibri" panose="020F0502020204030204" pitchFamily="34" charset="0"/>
                <a:cs typeface="Calibri" panose="020F0502020204030204" pitchFamily="34" charset="0"/>
              </a:rPr>
              <a:t>ikx</a:t>
            </a:r>
            <a:r>
              <a:rPr lang="en-US" sz="1400">
                <a:latin typeface="Calibri" panose="020F0502020204030204" pitchFamily="34" charset="0"/>
                <a:cs typeface="Calibri" panose="020F0502020204030204" pitchFamily="34" charset="0"/>
              </a:rPr>
              <a:t>.  It’s like u</a:t>
            </a:r>
            <a:r>
              <a:rPr lang="en-US" sz="1400" baseline="-25000">
                <a:latin typeface="Calibri" panose="020F0502020204030204" pitchFamily="34" charset="0"/>
                <a:cs typeface="Calibri" panose="020F0502020204030204" pitchFamily="34" charset="0"/>
              </a:rPr>
              <a:t>nk</a:t>
            </a:r>
            <a:r>
              <a:rPr lang="en-US" sz="1400">
                <a:latin typeface="Calibri" panose="020F0502020204030204" pitchFamily="34" charset="0"/>
                <a:cs typeface="Calibri" panose="020F0502020204030204" pitchFamily="34" charset="0"/>
              </a:rPr>
              <a:t>(x) is ‘riding the wave’ of e</a:t>
            </a:r>
            <a:r>
              <a:rPr lang="en-US" sz="1400" baseline="30000">
                <a:latin typeface="Calibri" panose="020F0502020204030204" pitchFamily="34" charset="0"/>
                <a:cs typeface="Calibri" panose="020F0502020204030204" pitchFamily="34" charset="0"/>
              </a:rPr>
              <a:t>ikx</a:t>
            </a:r>
            <a:r>
              <a:rPr lang="en-US" sz="1400">
                <a:latin typeface="Calibri" panose="020F0502020204030204" pitchFamily="34" charset="0"/>
                <a:cs typeface="Calibri" panose="020F0502020204030204" pitchFamily="34" charset="0"/>
              </a:rPr>
              <a:t>.</a:t>
            </a:r>
            <a:endParaRPr lang="en-US" sz="1400"/>
          </a:p>
        </p:txBody>
      </p:sp>
      <p:pic>
        <p:nvPicPr>
          <p:cNvPr id="5" name="Picture 4">
            <a:extLst>
              <a:ext uri="{FF2B5EF4-FFF2-40B4-BE49-F238E27FC236}">
                <a16:creationId xmlns:a16="http://schemas.microsoft.com/office/drawing/2014/main" id="{3ADA7ABA-D2A7-46F2-8123-95ACC29F5EBF}"/>
              </a:ext>
            </a:extLst>
          </p:cNvPr>
          <p:cNvPicPr>
            <a:picLocks noChangeAspect="1"/>
          </p:cNvPicPr>
          <p:nvPr/>
        </p:nvPicPr>
        <p:blipFill>
          <a:blip r:embed="rId4"/>
          <a:stretch>
            <a:fillRect/>
          </a:stretch>
        </p:blipFill>
        <p:spPr>
          <a:xfrm>
            <a:off x="3617323" y="4492954"/>
            <a:ext cx="4514424" cy="2222925"/>
          </a:xfrm>
          <a:prstGeom prst="rect">
            <a:avLst/>
          </a:prstGeom>
        </p:spPr>
      </p:pic>
    </p:spTree>
    <p:extLst>
      <p:ext uri="{BB962C8B-B14F-4D97-AF65-F5344CB8AC3E}">
        <p14:creationId xmlns:p14="http://schemas.microsoft.com/office/powerpoint/2010/main" val="25265929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A7C675F6-9770-4C04-AC09-833D90C3E673}"/>
              </a:ext>
            </a:extLst>
          </p:cNvPr>
          <p:cNvSpPr txBox="1"/>
          <p:nvPr/>
        </p:nvSpPr>
        <p:spPr>
          <a:xfrm>
            <a:off x="430297" y="893873"/>
            <a:ext cx="10551739" cy="738664"/>
          </a:xfrm>
          <a:prstGeom prst="rect">
            <a:avLst/>
          </a:prstGeom>
          <a:noFill/>
        </p:spPr>
        <p:txBody>
          <a:bodyPr wrap="square" rtlCol="0">
            <a:spAutoFit/>
          </a:bodyPr>
          <a:lstStyle/>
          <a:p>
            <a:r>
              <a:rPr lang="en-US" sz="1400"/>
              <a:t>Then consider the Nearly Free Model.  This works best with the outermost s orbitals of metals.  Here we consider the crystal potential as a small perturbation on the free particle.  Not sure this is entirely kosher as the energy level spacing of the free particle are super small to begin with.  But good starting point is to apply degenerate perturbation theory to the free states that are degenerate.</a:t>
            </a:r>
          </a:p>
        </p:txBody>
      </p:sp>
      <p:sp>
        <p:nvSpPr>
          <p:cNvPr id="22" name="Title 1">
            <a:extLst>
              <a:ext uri="{FF2B5EF4-FFF2-40B4-BE49-F238E27FC236}">
                <a16:creationId xmlns:a16="http://schemas.microsoft.com/office/drawing/2014/main" id="{EF976458-08B4-480C-B369-B7B7A41976FD}"/>
              </a:ext>
            </a:extLst>
          </p:cNvPr>
          <p:cNvSpPr>
            <a:spLocks noGrp="1"/>
          </p:cNvSpPr>
          <p:nvPr>
            <p:ph type="ctrTitle"/>
          </p:nvPr>
        </p:nvSpPr>
        <p:spPr>
          <a:xfrm>
            <a:off x="3535935" y="64969"/>
            <a:ext cx="5250731" cy="621596"/>
          </a:xfrm>
        </p:spPr>
        <p:txBody>
          <a:bodyPr>
            <a:normAutofit fontScale="90000"/>
          </a:bodyPr>
          <a:lstStyle/>
          <a:p>
            <a:r>
              <a:rPr lang="en-US" sz="3600" b="1" u="sng">
                <a:latin typeface="+mn-lt"/>
              </a:rPr>
              <a:t>Electrons – Crystal Excitations</a:t>
            </a:r>
            <a:endParaRPr lang="en-US" b="1" u="sng">
              <a:latin typeface="+mn-lt"/>
            </a:endParaRPr>
          </a:p>
        </p:txBody>
      </p:sp>
      <p:graphicFrame>
        <p:nvGraphicFramePr>
          <p:cNvPr id="3" name="Object 2">
            <a:extLst>
              <a:ext uri="{FF2B5EF4-FFF2-40B4-BE49-F238E27FC236}">
                <a16:creationId xmlns:a16="http://schemas.microsoft.com/office/drawing/2014/main" id="{C810C596-7FCB-4BF3-A2CF-795E0104B750}"/>
              </a:ext>
            </a:extLst>
          </p:cNvPr>
          <p:cNvGraphicFramePr>
            <a:graphicFrameLocks noChangeAspect="1"/>
          </p:cNvGraphicFramePr>
          <p:nvPr>
            <p:extLst>
              <p:ext uri="{D42A27DB-BD31-4B8C-83A1-F6EECF244321}">
                <p14:modId xmlns:p14="http://schemas.microsoft.com/office/powerpoint/2010/main" val="1037909636"/>
              </p:ext>
            </p:extLst>
          </p:nvPr>
        </p:nvGraphicFramePr>
        <p:xfrm>
          <a:off x="515648" y="1839846"/>
          <a:ext cx="4003518" cy="667904"/>
        </p:xfrm>
        <a:graphic>
          <a:graphicData uri="http://schemas.openxmlformats.org/presentationml/2006/ole">
            <mc:AlternateContent xmlns:mc="http://schemas.openxmlformats.org/markup-compatibility/2006">
              <mc:Choice xmlns:v="urn:schemas-microsoft-com:vml" Requires="v">
                <p:oleObj name="Equation" r:id="rId2" imgW="3254719" imgH="542746" progId="Equation.DSMT4">
                  <p:embed/>
                </p:oleObj>
              </mc:Choice>
              <mc:Fallback>
                <p:oleObj name="Equation" r:id="rId2" imgW="3254719" imgH="542746" progId="Equation.DSMT4">
                  <p:embed/>
                  <p:pic>
                    <p:nvPicPr>
                      <p:cNvPr id="0" name=""/>
                      <p:cNvPicPr/>
                      <p:nvPr/>
                    </p:nvPicPr>
                    <p:blipFill>
                      <a:blip r:embed="rId3"/>
                      <a:stretch>
                        <a:fillRect/>
                      </a:stretch>
                    </p:blipFill>
                    <p:spPr>
                      <a:xfrm>
                        <a:off x="515648" y="1839846"/>
                        <a:ext cx="4003518" cy="667904"/>
                      </a:xfrm>
                      <a:prstGeom prst="rect">
                        <a:avLst/>
                      </a:prstGeom>
                    </p:spPr>
                  </p:pic>
                </p:oleObj>
              </mc:Fallback>
            </mc:AlternateContent>
          </a:graphicData>
        </a:graphic>
      </p:graphicFrame>
      <p:graphicFrame>
        <p:nvGraphicFramePr>
          <p:cNvPr id="6" name="Object 5">
            <a:extLst>
              <a:ext uri="{FF2B5EF4-FFF2-40B4-BE49-F238E27FC236}">
                <a16:creationId xmlns:a16="http://schemas.microsoft.com/office/drawing/2014/main" id="{C53024E1-CA79-4EA9-A983-B9DB96903E4A}"/>
              </a:ext>
            </a:extLst>
          </p:cNvPr>
          <p:cNvGraphicFramePr>
            <a:graphicFrameLocks noChangeAspect="1"/>
          </p:cNvGraphicFramePr>
          <p:nvPr>
            <p:extLst>
              <p:ext uri="{D42A27DB-BD31-4B8C-83A1-F6EECF244321}">
                <p14:modId xmlns:p14="http://schemas.microsoft.com/office/powerpoint/2010/main" val="1432907524"/>
              </p:ext>
            </p:extLst>
          </p:nvPr>
        </p:nvGraphicFramePr>
        <p:xfrm>
          <a:off x="617248" y="3655359"/>
          <a:ext cx="4562475" cy="704850"/>
        </p:xfrm>
        <a:graphic>
          <a:graphicData uri="http://schemas.openxmlformats.org/presentationml/2006/ole">
            <mc:AlternateContent xmlns:mc="http://schemas.openxmlformats.org/markup-compatibility/2006">
              <mc:Choice xmlns:v="urn:schemas-microsoft-com:vml" Requires="v">
                <p:oleObj name="Equation" r:id="rId4" imgW="4562451" imgH="704707" progId="Equation.DSMT4">
                  <p:embed/>
                </p:oleObj>
              </mc:Choice>
              <mc:Fallback>
                <p:oleObj name="Equation" r:id="rId4" imgW="4562451" imgH="704707" progId="Equation.DSMT4">
                  <p:embed/>
                  <p:pic>
                    <p:nvPicPr>
                      <p:cNvPr id="0" name=""/>
                      <p:cNvPicPr/>
                      <p:nvPr/>
                    </p:nvPicPr>
                    <p:blipFill>
                      <a:blip r:embed="rId5"/>
                      <a:stretch>
                        <a:fillRect/>
                      </a:stretch>
                    </p:blipFill>
                    <p:spPr>
                      <a:xfrm>
                        <a:off x="617248" y="3655359"/>
                        <a:ext cx="4562475" cy="704850"/>
                      </a:xfrm>
                      <a:prstGeom prst="rect">
                        <a:avLst/>
                      </a:prstGeom>
                    </p:spPr>
                  </p:pic>
                </p:oleObj>
              </mc:Fallback>
            </mc:AlternateContent>
          </a:graphicData>
        </a:graphic>
      </p:graphicFrame>
      <p:sp>
        <p:nvSpPr>
          <p:cNvPr id="8" name="TextBox 7">
            <a:extLst>
              <a:ext uri="{FF2B5EF4-FFF2-40B4-BE49-F238E27FC236}">
                <a16:creationId xmlns:a16="http://schemas.microsoft.com/office/drawing/2014/main" id="{B8FE1FAD-962C-4533-9113-F46FB0DE5032}"/>
              </a:ext>
            </a:extLst>
          </p:cNvPr>
          <p:cNvSpPr txBox="1"/>
          <p:nvPr/>
        </p:nvSpPr>
        <p:spPr>
          <a:xfrm>
            <a:off x="515648" y="2844800"/>
            <a:ext cx="5127770" cy="738664"/>
          </a:xfrm>
          <a:prstGeom prst="rect">
            <a:avLst/>
          </a:prstGeom>
          <a:noFill/>
        </p:spPr>
        <p:txBody>
          <a:bodyPr wrap="square" rtlCol="0">
            <a:spAutoFit/>
          </a:bodyPr>
          <a:lstStyle/>
          <a:p>
            <a:r>
              <a:rPr lang="en-US" sz="1400"/>
              <a:t>but not all degenerate states will be connected via the crystal potential.  Only degenerate states which differ by a reciprocal lattice vector. </a:t>
            </a:r>
          </a:p>
        </p:txBody>
      </p:sp>
      <p:pic>
        <p:nvPicPr>
          <p:cNvPr id="11" name="Picture 10">
            <a:extLst>
              <a:ext uri="{FF2B5EF4-FFF2-40B4-BE49-F238E27FC236}">
                <a16:creationId xmlns:a16="http://schemas.microsoft.com/office/drawing/2014/main" id="{62CEF3E7-AA49-453C-ABA3-C2C46E320133}"/>
              </a:ext>
            </a:extLst>
          </p:cNvPr>
          <p:cNvPicPr>
            <a:picLocks noChangeAspect="1"/>
          </p:cNvPicPr>
          <p:nvPr/>
        </p:nvPicPr>
        <p:blipFill>
          <a:blip r:embed="rId6"/>
          <a:stretch>
            <a:fillRect/>
          </a:stretch>
        </p:blipFill>
        <p:spPr>
          <a:xfrm>
            <a:off x="304071" y="4997086"/>
            <a:ext cx="4709397" cy="1731291"/>
          </a:xfrm>
          <a:prstGeom prst="rect">
            <a:avLst/>
          </a:prstGeom>
        </p:spPr>
      </p:pic>
      <p:sp>
        <p:nvSpPr>
          <p:cNvPr id="13" name="TextBox 12">
            <a:extLst>
              <a:ext uri="{FF2B5EF4-FFF2-40B4-BE49-F238E27FC236}">
                <a16:creationId xmlns:a16="http://schemas.microsoft.com/office/drawing/2014/main" id="{D23CB9E4-7729-4AE2-A968-65DE9FBF6AD0}"/>
              </a:ext>
            </a:extLst>
          </p:cNvPr>
          <p:cNvSpPr txBox="1"/>
          <p:nvPr/>
        </p:nvSpPr>
        <p:spPr>
          <a:xfrm>
            <a:off x="515648" y="4560908"/>
            <a:ext cx="3326679" cy="307777"/>
          </a:xfrm>
          <a:prstGeom prst="rect">
            <a:avLst/>
          </a:prstGeom>
          <a:noFill/>
        </p:spPr>
        <p:txBody>
          <a:bodyPr wrap="square" rtlCol="0">
            <a:spAutoFit/>
          </a:bodyPr>
          <a:lstStyle/>
          <a:p>
            <a:r>
              <a:rPr lang="en-US" sz="1400"/>
              <a:t>which are such as these…</a:t>
            </a:r>
          </a:p>
        </p:txBody>
      </p:sp>
      <p:pic>
        <p:nvPicPr>
          <p:cNvPr id="14" name="Picture 13">
            <a:extLst>
              <a:ext uri="{FF2B5EF4-FFF2-40B4-BE49-F238E27FC236}">
                <a16:creationId xmlns:a16="http://schemas.microsoft.com/office/drawing/2014/main" id="{90FA4EFD-06D3-4F9A-9BED-4C5268FCC70F}"/>
              </a:ext>
            </a:extLst>
          </p:cNvPr>
          <p:cNvPicPr>
            <a:picLocks noChangeAspect="1"/>
          </p:cNvPicPr>
          <p:nvPr/>
        </p:nvPicPr>
        <p:blipFill>
          <a:blip r:embed="rId7"/>
          <a:stretch>
            <a:fillRect/>
          </a:stretch>
        </p:blipFill>
        <p:spPr>
          <a:xfrm>
            <a:off x="5932910" y="4929518"/>
            <a:ext cx="4506959" cy="1798859"/>
          </a:xfrm>
          <a:prstGeom prst="rect">
            <a:avLst/>
          </a:prstGeom>
        </p:spPr>
      </p:pic>
      <mc:AlternateContent xmlns:mc="http://schemas.openxmlformats.org/markup-compatibility/2006" xmlns:p14="http://schemas.microsoft.com/office/powerpoint/2010/main">
        <mc:Choice Requires="p14">
          <p:contentPart p14:bwMode="auto" r:id="rId8">
            <p14:nvContentPartPr>
              <p14:cNvPr id="26" name="Ink 25">
                <a:extLst>
                  <a:ext uri="{FF2B5EF4-FFF2-40B4-BE49-F238E27FC236}">
                    <a16:creationId xmlns:a16="http://schemas.microsoft.com/office/drawing/2014/main" id="{1663303A-E0EA-46E3-B9FA-2F5A1973D686}"/>
                  </a:ext>
                </a:extLst>
              </p14:cNvPr>
              <p14:cNvContentPartPr/>
              <p14:nvPr/>
            </p14:nvContentPartPr>
            <p14:xfrm>
              <a:off x="4451615" y="4368902"/>
              <a:ext cx="2880000" cy="314280"/>
            </p14:xfrm>
          </p:contentPart>
        </mc:Choice>
        <mc:Fallback xmlns="">
          <p:pic>
            <p:nvPicPr>
              <p:cNvPr id="26" name="Ink 25">
                <a:extLst>
                  <a:ext uri="{FF2B5EF4-FFF2-40B4-BE49-F238E27FC236}">
                    <a16:creationId xmlns:a16="http://schemas.microsoft.com/office/drawing/2014/main" id="{1663303A-E0EA-46E3-B9FA-2F5A1973D686}"/>
                  </a:ext>
                </a:extLst>
              </p:cNvPr>
              <p:cNvPicPr/>
              <p:nvPr/>
            </p:nvPicPr>
            <p:blipFill>
              <a:blip r:embed="rId10"/>
              <a:stretch>
                <a:fillRect/>
              </a:stretch>
            </p:blipFill>
            <p:spPr>
              <a:xfrm>
                <a:off x="4442975" y="4359902"/>
                <a:ext cx="2897640" cy="331920"/>
              </a:xfrm>
              <a:prstGeom prst="rect">
                <a:avLst/>
              </a:prstGeom>
            </p:spPr>
          </p:pic>
        </mc:Fallback>
      </mc:AlternateContent>
      <p:sp>
        <p:nvSpPr>
          <p:cNvPr id="27" name="TextBox 26">
            <a:extLst>
              <a:ext uri="{FF2B5EF4-FFF2-40B4-BE49-F238E27FC236}">
                <a16:creationId xmlns:a16="http://schemas.microsoft.com/office/drawing/2014/main" id="{270DC6AF-23F0-4A7D-95E2-030C0B0D753B}"/>
              </a:ext>
            </a:extLst>
          </p:cNvPr>
          <p:cNvSpPr txBox="1"/>
          <p:nvPr/>
        </p:nvSpPr>
        <p:spPr>
          <a:xfrm>
            <a:off x="6530109" y="3340082"/>
            <a:ext cx="3833092" cy="738664"/>
          </a:xfrm>
          <a:prstGeom prst="rect">
            <a:avLst/>
          </a:prstGeom>
          <a:noFill/>
        </p:spPr>
        <p:txBody>
          <a:bodyPr wrap="square" rtlCol="0">
            <a:spAutoFit/>
          </a:bodyPr>
          <a:lstStyle/>
          <a:p>
            <a:r>
              <a:rPr lang="en-US" sz="1400"/>
              <a:t>applying degenerate perturbation theory, or variational principle, to these states we find something like this:</a:t>
            </a:r>
          </a:p>
        </p:txBody>
      </p:sp>
      <p:graphicFrame>
        <p:nvGraphicFramePr>
          <p:cNvPr id="28" name="Object 27">
            <a:extLst>
              <a:ext uri="{FF2B5EF4-FFF2-40B4-BE49-F238E27FC236}">
                <a16:creationId xmlns:a16="http://schemas.microsoft.com/office/drawing/2014/main" id="{0283AB57-F201-4AD3-9F4E-2ABCC78EAF85}"/>
              </a:ext>
            </a:extLst>
          </p:cNvPr>
          <p:cNvGraphicFramePr>
            <a:graphicFrameLocks noChangeAspect="1"/>
          </p:cNvGraphicFramePr>
          <p:nvPr>
            <p:extLst>
              <p:ext uri="{D42A27DB-BD31-4B8C-83A1-F6EECF244321}">
                <p14:modId xmlns:p14="http://schemas.microsoft.com/office/powerpoint/2010/main" val="3135924961"/>
              </p:ext>
            </p:extLst>
          </p:nvPr>
        </p:nvGraphicFramePr>
        <p:xfrm>
          <a:off x="10469166" y="4868685"/>
          <a:ext cx="1450108" cy="325153"/>
        </p:xfrm>
        <a:graphic>
          <a:graphicData uri="http://schemas.openxmlformats.org/presentationml/2006/ole">
            <mc:AlternateContent xmlns:mc="http://schemas.openxmlformats.org/markup-compatibility/2006">
              <mc:Choice xmlns:v="urn:schemas-microsoft-com:vml" Requires="v">
                <p:oleObj name="Equation" r:id="rId11" imgW="1231252" imgH="276052" progId="Equation.DSMT4">
                  <p:embed/>
                </p:oleObj>
              </mc:Choice>
              <mc:Fallback>
                <p:oleObj name="Equation" r:id="rId11" imgW="1231252" imgH="276052" progId="Equation.DSMT4">
                  <p:embed/>
                  <p:pic>
                    <p:nvPicPr>
                      <p:cNvPr id="0" name=""/>
                      <p:cNvPicPr/>
                      <p:nvPr/>
                    </p:nvPicPr>
                    <p:blipFill>
                      <a:blip r:embed="rId12"/>
                      <a:stretch>
                        <a:fillRect/>
                      </a:stretch>
                    </p:blipFill>
                    <p:spPr>
                      <a:xfrm>
                        <a:off x="10469166" y="4868685"/>
                        <a:ext cx="1450108" cy="325153"/>
                      </a:xfrm>
                      <a:prstGeom prst="rect">
                        <a:avLst/>
                      </a:prstGeom>
                    </p:spPr>
                  </p:pic>
                </p:oleObj>
              </mc:Fallback>
            </mc:AlternateContent>
          </a:graphicData>
        </a:graphic>
      </p:graphicFrame>
      <p:grpSp>
        <p:nvGrpSpPr>
          <p:cNvPr id="33" name="Group 32">
            <a:extLst>
              <a:ext uri="{FF2B5EF4-FFF2-40B4-BE49-F238E27FC236}">
                <a16:creationId xmlns:a16="http://schemas.microsoft.com/office/drawing/2014/main" id="{AFB57878-C863-474D-908A-65D801ED98F0}"/>
              </a:ext>
            </a:extLst>
          </p:cNvPr>
          <p:cNvGrpSpPr/>
          <p:nvPr/>
        </p:nvGrpSpPr>
        <p:grpSpPr>
          <a:xfrm>
            <a:off x="9209375" y="5273582"/>
            <a:ext cx="1384560" cy="822960"/>
            <a:chOff x="9209375" y="5273582"/>
            <a:chExt cx="1384560" cy="822960"/>
          </a:xfrm>
        </p:grpSpPr>
        <mc:AlternateContent xmlns:mc="http://schemas.openxmlformats.org/markup-compatibility/2006" xmlns:p14="http://schemas.microsoft.com/office/powerpoint/2010/main">
          <mc:Choice Requires="p14">
            <p:contentPart p14:bwMode="auto" r:id="rId13">
              <p14:nvContentPartPr>
                <p14:cNvPr id="29" name="Ink 28">
                  <a:extLst>
                    <a:ext uri="{FF2B5EF4-FFF2-40B4-BE49-F238E27FC236}">
                      <a16:creationId xmlns:a16="http://schemas.microsoft.com/office/drawing/2014/main" id="{9A2D9070-3A01-467D-AB8F-F18DA0CEAB45}"/>
                    </a:ext>
                  </a:extLst>
                </p14:cNvPr>
                <p14:cNvContentPartPr/>
                <p14:nvPr/>
              </p14:nvContentPartPr>
              <p14:xfrm>
                <a:off x="9575495" y="5273582"/>
                <a:ext cx="1018440" cy="822960"/>
              </p14:xfrm>
            </p:contentPart>
          </mc:Choice>
          <mc:Fallback xmlns="">
            <p:pic>
              <p:nvPicPr>
                <p:cNvPr id="29" name="Ink 28">
                  <a:extLst>
                    <a:ext uri="{FF2B5EF4-FFF2-40B4-BE49-F238E27FC236}">
                      <a16:creationId xmlns:a16="http://schemas.microsoft.com/office/drawing/2014/main" id="{9A2D9070-3A01-467D-AB8F-F18DA0CEAB45}"/>
                    </a:ext>
                  </a:extLst>
                </p:cNvPr>
                <p:cNvPicPr/>
                <p:nvPr/>
              </p:nvPicPr>
              <p:blipFill>
                <a:blip r:embed="rId14"/>
                <a:stretch>
                  <a:fillRect/>
                </a:stretch>
              </p:blipFill>
              <p:spPr>
                <a:xfrm>
                  <a:off x="9566855" y="5264582"/>
                  <a:ext cx="1036080" cy="84060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30" name="Ink 29">
                  <a:extLst>
                    <a:ext uri="{FF2B5EF4-FFF2-40B4-BE49-F238E27FC236}">
                      <a16:creationId xmlns:a16="http://schemas.microsoft.com/office/drawing/2014/main" id="{6ECAE90E-A5AF-47D2-AE73-D46C56D1B213}"/>
                    </a:ext>
                  </a:extLst>
                </p14:cNvPr>
                <p14:cNvContentPartPr/>
                <p14:nvPr/>
              </p14:nvContentPartPr>
              <p14:xfrm>
                <a:off x="9209375" y="5400302"/>
                <a:ext cx="277200" cy="280440"/>
              </p14:xfrm>
            </p:contentPart>
          </mc:Choice>
          <mc:Fallback xmlns="">
            <p:pic>
              <p:nvPicPr>
                <p:cNvPr id="30" name="Ink 29">
                  <a:extLst>
                    <a:ext uri="{FF2B5EF4-FFF2-40B4-BE49-F238E27FC236}">
                      <a16:creationId xmlns:a16="http://schemas.microsoft.com/office/drawing/2014/main" id="{6ECAE90E-A5AF-47D2-AE73-D46C56D1B213}"/>
                    </a:ext>
                  </a:extLst>
                </p:cNvPr>
                <p:cNvPicPr/>
                <p:nvPr/>
              </p:nvPicPr>
              <p:blipFill>
                <a:blip r:embed="rId16"/>
                <a:stretch>
                  <a:fillRect/>
                </a:stretch>
              </p:blipFill>
              <p:spPr>
                <a:xfrm>
                  <a:off x="9200375" y="5391662"/>
                  <a:ext cx="294840" cy="29808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32" name="Ink 31">
                  <a:extLst>
                    <a:ext uri="{FF2B5EF4-FFF2-40B4-BE49-F238E27FC236}">
                      <a16:creationId xmlns:a16="http://schemas.microsoft.com/office/drawing/2014/main" id="{904C5D50-7686-4AFE-8C28-B1EF6A9D70AC}"/>
                    </a:ext>
                  </a:extLst>
                </p14:cNvPr>
                <p14:cNvContentPartPr/>
                <p14:nvPr/>
              </p14:nvContentPartPr>
              <p14:xfrm>
                <a:off x="9476135" y="5532062"/>
                <a:ext cx="623880" cy="137160"/>
              </p14:xfrm>
            </p:contentPart>
          </mc:Choice>
          <mc:Fallback xmlns="">
            <p:pic>
              <p:nvPicPr>
                <p:cNvPr id="32" name="Ink 31">
                  <a:extLst>
                    <a:ext uri="{FF2B5EF4-FFF2-40B4-BE49-F238E27FC236}">
                      <a16:creationId xmlns:a16="http://schemas.microsoft.com/office/drawing/2014/main" id="{904C5D50-7686-4AFE-8C28-B1EF6A9D70AC}"/>
                    </a:ext>
                  </a:extLst>
                </p:cNvPr>
                <p:cNvPicPr/>
                <p:nvPr/>
              </p:nvPicPr>
              <p:blipFill>
                <a:blip r:embed="rId18"/>
                <a:stretch>
                  <a:fillRect/>
                </a:stretch>
              </p:blipFill>
              <p:spPr>
                <a:xfrm>
                  <a:off x="9467135" y="5523422"/>
                  <a:ext cx="641520" cy="154800"/>
                </a:xfrm>
                <a:prstGeom prst="rect">
                  <a:avLst/>
                </a:prstGeom>
              </p:spPr>
            </p:pic>
          </mc:Fallback>
        </mc:AlternateContent>
      </p:grpSp>
    </p:spTree>
    <p:extLst>
      <p:ext uri="{BB962C8B-B14F-4D97-AF65-F5344CB8AC3E}">
        <p14:creationId xmlns:p14="http://schemas.microsoft.com/office/powerpoint/2010/main" val="380336220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14783</TotalTime>
  <Words>5415</Words>
  <Application>Microsoft Office PowerPoint</Application>
  <PresentationFormat>Widescreen</PresentationFormat>
  <Paragraphs>269</Paragraphs>
  <Slides>49</Slides>
  <Notes>4</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2</vt:i4>
      </vt:variant>
      <vt:variant>
        <vt:lpstr>Slide Titles</vt:lpstr>
      </vt:variant>
      <vt:variant>
        <vt:i4>49</vt:i4>
      </vt:variant>
    </vt:vector>
  </HeadingPairs>
  <TitlesOfParts>
    <vt:vector size="57" baseType="lpstr">
      <vt:lpstr>Arial</vt:lpstr>
      <vt:lpstr>Calibri</vt:lpstr>
      <vt:lpstr>Calibri Light</vt:lpstr>
      <vt:lpstr>Cambria Math</vt:lpstr>
      <vt:lpstr>Times New Roman</vt:lpstr>
      <vt:lpstr>Office Theme</vt:lpstr>
      <vt:lpstr>Equation</vt:lpstr>
      <vt:lpstr>Bitmap Image</vt:lpstr>
      <vt:lpstr>Condensed Matter</vt:lpstr>
      <vt:lpstr>Electrons – Crystal Interaction</vt:lpstr>
      <vt:lpstr>Electrons – Crystal Interaction</vt:lpstr>
      <vt:lpstr>Electrons – Crystal Interaction</vt:lpstr>
      <vt:lpstr>Electrons – Crystal Interaction</vt:lpstr>
      <vt:lpstr>Electrons – Crystal Excitations</vt:lpstr>
      <vt:lpstr>Electrons – Crystal Excitations</vt:lpstr>
      <vt:lpstr>Electrons – Crystal Excitations</vt:lpstr>
      <vt:lpstr>Electrons – Crystal Excitations</vt:lpstr>
      <vt:lpstr>Electrons – Crystal Excitations</vt:lpstr>
      <vt:lpstr>Electrons – Crystal Excitations</vt:lpstr>
      <vt:lpstr>Electrons – Crystal Excitations</vt:lpstr>
      <vt:lpstr>Electrons – Crystal Excitations</vt:lpstr>
      <vt:lpstr>Electrons – Crystal Excitations</vt:lpstr>
      <vt:lpstr>Electrons – Crystal Excitations</vt:lpstr>
      <vt:lpstr>Electrons – Crystal Excitations</vt:lpstr>
      <vt:lpstr>Electrons – Crystal Excitations</vt:lpstr>
      <vt:lpstr>Electrons – Crystal Excitations</vt:lpstr>
      <vt:lpstr>Electrons – Crystal Excitations</vt:lpstr>
      <vt:lpstr>Electrons – Crystal Excitations</vt:lpstr>
      <vt:lpstr>Electrons – Crystal Excitations</vt:lpstr>
      <vt:lpstr>Electrons – Crystal Excitations</vt:lpstr>
      <vt:lpstr>PowerPoint Presentation</vt:lpstr>
      <vt:lpstr>PowerPoint Presentation</vt:lpstr>
      <vt:lpstr>PowerPoint Presentation</vt:lpstr>
      <vt:lpstr>Electrons – Thermal Equilibrium Properties</vt:lpstr>
      <vt:lpstr>Electrons – Thermal Equilibrium Properties</vt:lpstr>
      <vt:lpstr>Electrons – Thermal Equilibrium Properties</vt:lpstr>
      <vt:lpstr>Electrons – Thermal Equilibrium Properties</vt:lpstr>
      <vt:lpstr>Electrons – Thermal Equilibrium Properties</vt:lpstr>
      <vt:lpstr>PowerPoint Presentation</vt:lpstr>
      <vt:lpstr>Electrons – Nonequilibrium Properties</vt:lpstr>
      <vt:lpstr>Electrons – Nonequilibrium Properties</vt:lpstr>
      <vt:lpstr>Electrons – Nonequilibrium Properties</vt:lpstr>
      <vt:lpstr>Electrons – Nonequilibrium Properties</vt:lpstr>
      <vt:lpstr>Electrons – Nonequilibrium Properties</vt:lpstr>
      <vt:lpstr>Electrons – Nonequilibrium Properties</vt:lpstr>
      <vt:lpstr>Electrons – Nonequilibrium Properties</vt:lpstr>
      <vt:lpstr>Electrons – Nonequilibrium Properties</vt:lpstr>
      <vt:lpstr>Electrons – Nonequilibrium Properties</vt:lpstr>
      <vt:lpstr>Electrons – Nonequilibrium Properties</vt:lpstr>
      <vt:lpstr>Nonequilibrium Properties (NF)</vt:lpstr>
      <vt:lpstr>Nonequilibrium Properties (NF)</vt:lpstr>
      <vt:lpstr>PowerPoint Presentation</vt:lpstr>
      <vt:lpstr>PowerPoint Presentation</vt:lpstr>
      <vt:lpstr>PowerPoint Presentation</vt:lpstr>
      <vt:lpstr>PowerPoint Presentation</vt:lpstr>
      <vt:lpstr>PowerPoint Presentation</vt:lpstr>
      <vt:lpstr>Phonons – Nonequilibrium Properties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Condensed Matter</dc:title>
  <dc:creator>Andrew Douglas</dc:creator>
  <cp:lastModifiedBy>Andrew Douglas</cp:lastModifiedBy>
  <cp:revision>445</cp:revision>
  <dcterms:created xsi:type="dcterms:W3CDTF">2019-05-25T18:11:31Z</dcterms:created>
  <dcterms:modified xsi:type="dcterms:W3CDTF">2024-12-13T04:02:44Z</dcterms:modified>
</cp:coreProperties>
</file>