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notesSlides/notesSlide4.xml" ContentType="application/vnd.openxmlformats-officedocument.presentationml.notesSlide+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notesSlides/notesSlide5.xml" ContentType="application/vnd.openxmlformats-officedocument.presentationml.notesSlide+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notesSlides/notesSlide6.xml" ContentType="application/vnd.openxmlformats-officedocument.presentationml.notesSlide+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60" r:id="rId2"/>
    <p:sldId id="256" r:id="rId3"/>
    <p:sldId id="288" r:id="rId4"/>
    <p:sldId id="291" r:id="rId5"/>
    <p:sldId id="263" r:id="rId6"/>
    <p:sldId id="283" r:id="rId7"/>
    <p:sldId id="474" r:id="rId8"/>
    <p:sldId id="473" r:id="rId9"/>
    <p:sldId id="273" r:id="rId10"/>
    <p:sldId id="272" r:id="rId11"/>
    <p:sldId id="258" r:id="rId12"/>
    <p:sldId id="274" r:id="rId13"/>
    <p:sldId id="262" r:id="rId14"/>
    <p:sldId id="266" r:id="rId15"/>
    <p:sldId id="472" r:id="rId16"/>
    <p:sldId id="279" r:id="rId17"/>
    <p:sldId id="280" r:id="rId18"/>
    <p:sldId id="282" r:id="rId19"/>
    <p:sldId id="460" r:id="rId20"/>
    <p:sldId id="281" r:id="rId21"/>
    <p:sldId id="270" r:id="rId22"/>
    <p:sldId id="271" r:id="rId23"/>
    <p:sldId id="275" r:id="rId24"/>
    <p:sldId id="276" r:id="rId25"/>
    <p:sldId id="277" r:id="rId26"/>
    <p:sldId id="261" r:id="rId27"/>
    <p:sldId id="278" r:id="rId28"/>
    <p:sldId id="267" r:id="rId29"/>
    <p:sldId id="289" r:id="rId30"/>
    <p:sldId id="290" r:id="rId31"/>
    <p:sldId id="383" r:id="rId32"/>
    <p:sldId id="464" r:id="rId33"/>
    <p:sldId id="421" r:id="rId34"/>
    <p:sldId id="384" r:id="rId35"/>
    <p:sldId id="455" r:id="rId36"/>
    <p:sldId id="456" r:id="rId37"/>
    <p:sldId id="388" r:id="rId38"/>
    <p:sldId id="459" r:id="rId39"/>
    <p:sldId id="461" r:id="rId40"/>
    <p:sldId id="458" r:id="rId41"/>
    <p:sldId id="462" r:id="rId42"/>
    <p:sldId id="401" r:id="rId43"/>
    <p:sldId id="463" r:id="rId44"/>
    <p:sldId id="390" r:id="rId45"/>
    <p:sldId id="468" r:id="rId46"/>
    <p:sldId id="467" r:id="rId47"/>
    <p:sldId id="466" r:id="rId48"/>
    <p:sldId id="469" r:id="rId49"/>
    <p:sldId id="391" r:id="rId50"/>
    <p:sldId id="392" r:id="rId51"/>
    <p:sldId id="393" r:id="rId52"/>
    <p:sldId id="394" r:id="rId53"/>
    <p:sldId id="396" r:id="rId54"/>
    <p:sldId id="470" r:id="rId55"/>
    <p:sldId id="471" r:id="rId56"/>
    <p:sldId id="268" r:id="rId57"/>
    <p:sldId id="269" r:id="rId58"/>
    <p:sldId id="284" r:id="rId59"/>
    <p:sldId id="285" r:id="rId60"/>
    <p:sldId id="286" r:id="rId61"/>
    <p:sldId id="287"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0" d="100"/>
          <a:sy n="90" d="100"/>
        </p:scale>
        <p:origin x="370" y="-37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15T18:25:49.485"/>
    </inkml:context>
    <inkml:brush xml:id="br0">
      <inkml:brushProperty name="width" value="0.05" units="cm"/>
      <inkml:brushProperty name="height" value="0.05" units="cm"/>
      <inkml:brushProperty name="color" value="#5B2D90"/>
    </inkml:brush>
  </inkml:definitions>
  <inkml:trace contextRef="#ctx0" brushRef="#br0">0 0 24575,'4'1'0,"0"0"0,0 0 0,-1 0 0,1 0 0,0 0 0,-1 1 0,1 0 0,-1 0 0,0 0 0,1 0 0,-1 0 0,0 1 0,0-1 0,4 6 0,9 5 0,2 1 0,68 53 0,2-4 0,111 59 0,-168-105 0,-1 2 0,38 32 0,26 16 0,28 3 0,34 22 0,29 48 0,-87-62 0,-25-16 0,-2 3 0,100 121 0,-153-164 0,22 38 0,-2-3 0,34 58 0,-56-86 0,1-1 0,1 0 0,2-1 0,26 27 0,-35-43-227,-1 1-1,0 1 1,-1 0-1,0 0 1,8 17-1,-6-8-6598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45:14.823"/>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46:17.039"/>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4-09T02:50:11.676"/>
    </inkml:context>
    <inkml:brush xml:id="br0">
      <inkml:brushProperty name="width" value="0.05" units="cm"/>
      <inkml:brushProperty name="height" value="0.05" units="cm"/>
      <inkml:brushProperty name="color" value="#F6630D"/>
    </inkml:brush>
  </inkml:definitions>
  <inkml:trace contextRef="#ctx0" brushRef="#br0">1 77 24575,'139'-1'0,"155"3"0,-153 13 0,-71-6 0,96 13 0,-44-4 0,126 0 0,30-3 0,-156-6 0,140-6 0,-134-5 0,-108 4 0,1 0 0,34 8 0,-32-5 0,37 3 0,-41-7 0,28 2 0,1-2 0,51-6 0,-99 5 0,1 0 0,-1 0 0,0 0 0,1 0 0,-1 0 0,0 0 0,1 0 0,-1 0 0,0 0 0,1 0 0,-1 0 0,0 0 0,1 0 0,-1 0 0,0 0 0,0 0 0,1 0 0,-1 0 0,0-1 0,1 1 0,-1 0 0,0 0 0,0 0 0,1 0 0,-1-1 0,0 1 0,0 0 0,0 0 0,1-1 0,-1 1 0,0 0 0,0 0 0,0-1 0,0 1 0,0 0 0,1-1 0,-1 1 0,0-1 0,-12-8 0,-31-8 0,35 14 0,-100-34 0,64 23 0,-44-20 0,-23-10 0,-7-4 0,231 83 0,163 69 0,-257-98 0,-1 1 0,1-2 0,23 4 0,-27-7 0,0 1 0,-1 1 0,1 0 0,-1 1 0,26 12 0,-40-17 0,1 1 0,-1-1 0,1 0 0,-1 0 0,1 0 0,-1 0 0,1 0 0,-1 1 0,1-1 0,-1 0 0,1 1 0,-1-1 0,1 0 0,-1 1 0,0-1 0,1 0 0,-1 1 0,0-1 0,1 1 0,-1-1 0,0 0 0,0 1 0,1-1 0,-1 1 0,0-1 0,0 1 0,0-1 0,0 1 0,1-1 0,-1 1 0,0-1 0,0 1 0,0 0 0,0-1 0,0 1 0,0-1 0,-1 1 0,1-1 0,0 1 0,0-1 0,0 1 0,0-1 0,-1 1 0,1-1 0,0 1 0,0-1 0,-1 0 0,1 1 0,0-1 0,-1 1 0,1-1 0,0 0 0,-1 1 0,1-1 0,-1 0 0,1 1 0,0-1 0,-1 0 0,1 0 0,-1 1 0,1-1 0,-1 0 0,-33 12 0,-207 51 0,210-54 0,-47 5 0,65-12 0,8-1-76,0 0 0,0 1 0,1 0 0,-1 0 0,1 0 0,-1 0 0,1 1-1,0 0 1,-1 0 0,2 0 0,-8 7 0,7-6-376,-14 12-6374</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1:26:41.486"/>
    </inkml:context>
    <inkml:brush xml:id="br0">
      <inkml:brushProperty name="width" value="0.05" units="cm"/>
      <inkml:brushProperty name="height" value="0.05" units="cm"/>
      <inkml:brushProperty name="color" value="#CC0066"/>
      <inkml:brushProperty name="ignorePressure" value="1"/>
    </inkml:brush>
  </inkml:definitions>
  <inkml:trace contextRef="#ctx0" brushRef="#br0">2411 0,'-9'7,"0"-1,0-1,0 0,-1 0,0-1,0 0,0-1,-4 1,-24 9,-87 39,-88 52,168-78,1 2,1 1,1 3,2 1,2 2,-6 8,20-16,2 1,1 1,1 1,2 0,0 2,2 0,2 0,1 2,0 6,4-12,2 0,1 0,1 1,2-1,1 1,1 0,1 0,1 0,2 0,1 0,5 15,-5-30,1-1,1-1,0 1,0-1,1 0,1 0,0-1,0 0,1 0,0-1,1-1,1 1,6 4,21 14,1-2,1-2,17 7,59 28,3-5,43 10,-111-48,0-1,1-3,0-2,1-3,0-1,0-3,22-3,-34 0,-16 1,0-2,0 0,0-2,-1 0,2-2,-19 3,0 0,-1 0,1-1,-1 0,1 0,-1 0,0-1,-1 0,1 0,0-1,-1 1,0-1,0 0,-1-1,1 1,-1-1,0 0,-1 0,0 0,1-1,3-12,0 0,-2 0,0-1,-1 1,-1-1,0 0,-2 0,0 0,-2 0,0-1,-2-1,-2-20,-3 1,-1-1,-2 2,-15-34,-54-122,30 80,-23-87,58 153,-2 1,-3 1,-1 1,-2 1,-12-14,23 44,-1 0,-1 1,0 0,-1 1,-1 1,0 0,-7-3,-50-42,69 54,0 1,0 0,0 0,0 0,0 1,-1 0,0 0,1 0,-1 0,-2 0,-11-2</inkml:trace>
  <inkml:trace contextRef="#ctx0" brushRef="#br0" timeOffset="2682.59">1783 655,'-18'-29,"0"0,-15-15,1 0,24 34,-1 0,0 0,-1 1,0 0,0 0,-1 1,0 1,0 0,-1 0,0 2,-13-6,-18-5,-2 3,-32-7,77 20,-80-17,0 4,-1 3,0 3,-72 5,136 3,0 1,0 0,0 1,0 1,1 1,0 1,0 0,-9 5,-18 12,1 1,-12 13,3-4,7-5,-1-1,-39 15,63-34,0 0,-1-1,1-1,-2 0,1-2,0-1,-18 0,-127-7,144 3</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2-13T21:49:18.792"/>
    </inkml:context>
    <inkml:brush xml:id="br0">
      <inkml:brushProperty name="width" value="0.05" units="cm"/>
      <inkml:brushProperty name="height" value="0.05" units="cm"/>
      <inkml:brushProperty name="color" value="#FF0066"/>
    </inkml:brush>
  </inkml:definitions>
  <inkml:trace contextRef="#ctx0" brushRef="#br0">2325 1 24575,'-26'1'0,"1"2"0,0 1 0,-44 12 0,-14 3 0,-18-2 0,-448 98 0,241-33 0,31-10 0,182-47 0,56-17 0,1 3 0,0 1 0,-51 23 0,-10 23 0,30-16 0,-102 40 0,146-71 0,20-9 0,0 0 0,0 0 0,0 0 0,-1-1 0,1 0 0,0 0 0,-1 0 0,0 0 0,1-1 0,-1 0 0,1 0 0,-9-2 0,11 1 0,0 0 0,0 0 0,0 0 0,0 0 0,0-1 0,1 1 0,-1-1 0,0 0 0,1 0 0,0 0 0,-1 0 0,1 0 0,0 0 0,0-1 0,0 1 0,0-1 0,0 0 0,1 1 0,-1-1 0,1 0 0,0 0 0,0 0 0,-1-4 0,-1-2 0,1-1 0,1 0 0,0 0 0,0 1 0,1-1 0,0 0 0,1 0 0,0 0 0,0 1 0,1-1 0,0 0 0,1 1 0,0 0 0,7-15 0,2 2 0,0 0 0,1 1 0,0 0 0,31-32 0,-41 49 0,0 1 0,0 0 0,1 0 0,-1 1 0,1-1 0,0 1 0,4-3 0,-7 5 0,-1-1 0,1 1 0,-1 0 0,1 0 0,0-1 0,-1 1 0,1 0 0,-1 0 0,1 0 0,0 0 0,-1 0 0,1 0 0,0 0 0,-1 0 0,1 0 0,0 0 0,-1 0 0,1 0 0,0 0 0,-1 0 0,1 1 0,-1-1 0,1 0 0,0 1 0,-1-1 0,1 0 0,-1 1 0,1-1 0,-1 0 0,1 1 0,-1-1 0,1 1 0,-1-1 0,0 1 0,1-1 0,-1 1 0,1-1 0,-1 1 0,0 0 0,0-1 0,1 1 0,-1-1 0,0 1 0,0 0 0,0-1 0,0 1 0,0 0 0,0-1 0,0 1 0,0 0 0,0-1 0,0 1 0,0 0 0,0-1 0,0 1 0,-1 1 0,0 7 0,-1 0 0,0 0 0,-1 0 0,0 0 0,0 0 0,-1 0 0,0-1 0,0 0 0,-12 16 0,-4 11 0,8-16 0,0 0 0,-1-1 0,-26 26 0,22-24 0,1-1 0,-19 30 0,31-41 0,1-1 0,-1 1 0,1-1 0,1 1 0,-1 0 0,1 0 0,1 1 0,0-1 0,0 0 0,0 0 0,1 1 0,0-1 0,1 0 0,0 0 0,2 10 0,-1-15 0,-1-1 0,1 1 0,-1-1 0,1 1 0,0-1 0,0 0 0,0 0 0,0 0 0,1 0 0,-1 0 0,1 0 0,-1 0 0,1-1 0,-1 1 0,1-1 0,0 0 0,0 0 0,0 0 0,-1 0 0,1-1 0,0 1 0,6 0 0,8 1 0,0-1 0,30-2 0,-32 0 0,27-2 0,47-10 0,-49 6 0,59-3 0,109 11-1365,-178-1-5461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5:49:38.257"/>
    </inkml:context>
    <inkml:brush xml:id="br0">
      <inkml:brushProperty name="width" value="0.1" units="cm"/>
      <inkml:brushProperty name="height" value="0.1" units="cm"/>
      <inkml:brushProperty name="color" value="#004F8B"/>
      <inkml:brushProperty name="ignorePressure" value="1"/>
    </inkml:brush>
  </inkml:definitions>
  <inkml:trace contextRef="#ctx0" brushRef="#br0">0 585,'2'0,"72"-2,-60 1,1-1,-1-1,0 0,1-1,9-4,0-1,6-3,-20 7,-1 1,0-2,0 1,-1-1,0-1,0 1,0-2,-3 3,-1 0,0 0,0-1,0 0,-1 0,3-6,3-9,1-10,-1 6,3-8,26-64,-31 82,0 0,2 1,-1-1,2 2,2-3,-11 15,12-15,14-12,-22 23,0 1,1 0,-1 0,1 0,0 0,0 1,4-1,45-21,36-20,-84 41,0 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6:14:48.868"/>
    </inkml:context>
    <inkml:brush xml:id="br0">
      <inkml:brushProperty name="width" value="0.1" units="cm"/>
      <inkml:brushProperty name="height" value="0.1" units="cm"/>
      <inkml:brushProperty name="color" value="#33CCFF"/>
      <inkml:brushProperty name="ignorePressure" value="1"/>
    </inkml:brush>
  </inkml:definitions>
  <inkml:trace contextRef="#ctx0" brushRef="#br0">1 1372,'35'-41,"-1"-1,4-10,10-20,-3-2,-4-2,-1-6,96-241,-112 262,19-31,-31 68,2 1,0 1,2 0,0 1,6-5,31-29,2 2,17-9,-43 39,1 2,1 1,0 1,2 2,25-10,-24 14,-7 4</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3:10.420"/>
    </inkml:context>
    <inkml:brush xml:id="br0">
      <inkml:brushProperty name="width" value="0.1" units="cm"/>
      <inkml:brushProperty name="height" value="0.6" units="cm"/>
      <inkml:brushProperty name="color" value="#E71224"/>
      <inkml:brushProperty name="ignorePressure" value="1"/>
      <inkml:brushProperty name="inkEffects" value="pencil"/>
    </inkml:brush>
  </inkml:definitions>
  <inkml:trace contextRef="#ctx0" brushRef="#br0">50 1,'0'4,"0"7,4 0,2 9,4 4,1 3,2 6,5 7,-2 4,1 5,-2 7,-4-1,1 3,-1 1,-4 0,-1-2,-4-6,0-2,-2-5,0-6,-1-5,1-3,-1-2,1-2,4-5,7-6,5-6,4-4,5-3,1-2,1-1,0 0,1-1,-5 6,-11 6,-12 1,-10 4,-8-2,-6-1,2 0,0 3,3 4,5 3,5 2,4 1,3 2,2 0,1 0,0 0,-1 0,1 0,0-1,-1 1,1 4,-1 1,0 1,0-2,0-2,0 0,0-2,-1 0,1 0,0-1,0 0,0 0,0 1,0-1,0 0,0 1,0-1,0 1,0-1,0 0,0 1,0-1,-4-4,-6-5,-2-3,2 2,-2-2,-4 2,-3-3,-4-4,-1-2,-2-3,-1-3,0 0,0-1,0-1,4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3:23.115"/>
    </inkml:context>
    <inkml:brush xml:id="br0">
      <inkml:brushProperty name="width" value="0.35" units="cm"/>
      <inkml:brushProperty name="height" value="2.1" units="cm"/>
      <inkml:brushProperty name="color" value="#E71224"/>
      <inkml:brushProperty name="ignorePressure" value="1"/>
      <inkml:brushProperty name="inkEffects" value="pencil"/>
    </inkml:brush>
  </inkml:definitions>
  <inkml:trace contextRef="#ctx0" brushRef="#br0">0 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5:30.499"/>
    </inkml:context>
    <inkml:brush xml:id="br0">
      <inkml:brushProperty name="width" value="0.1" units="cm"/>
      <inkml:brushProperty name="height" value="0.1" units="cm"/>
      <inkml:brushProperty name="color" value="#004F8B"/>
      <inkml:brushProperty name="ignorePressure" value="1"/>
    </inkml:brush>
  </inkml:definitions>
  <inkml:trace contextRef="#ctx0" brushRef="#br0">0 1615,'1'2,"0"-1,1 0,-1 1,0-1,0 0,1 0,-1 1,0-1,1 0,-1 0,1-1,-1 1,1 0,0 0,-1-1,1 1,0-1,0 1,-1-1,1 0,5 2,88 30,2-5,1-3,0-6,3-3,44 0,0-6,70-7,-139-6,0-3,0-3,-1-4,-1-3,0-3,-1-3,-2-3,0-4,-2-3,-2-2,5-7,30-23,-3-4,41-41,-41 37,3 3,9 2,61-41,383-218,-474 283,-25 10,-2-3,27-24,-23 17,-38 28,1 2,0 0,1 1,1 1,0 1,0 2,1 0,22-5,-23 10</inkml:trace>
  <inkml:trace contextRef="#ctx0" brushRef="#br0" timeOffset="2418.5">239 28,'76'-3,"7"-3,30-2,-38 5,283-4,-295 9,0 4,0 2,0 3,41 13,333 121,-222-71,-162-54,-2 2,-1 2,0 3,34 25,-37-19,33 33,-7-6,74 66,-46-38,-25-25,3-3,75 42,25-5,18-1,-109-54,142 65,-212-100,0-1,0 0,0-2,1 0,5 0,20 3,24 2,-47-9</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1-09T19:59:39.847"/>
    </inkml:context>
    <inkml:brush xml:id="br0">
      <inkml:brushProperty name="width" value="0.05" units="cm"/>
      <inkml:brushProperty name="height" value="0.05" units="cm"/>
      <inkml:brushProperty name="color" value="#AB008B"/>
    </inkml:brush>
  </inkml:definitions>
  <inkml:trace contextRef="#ctx0" brushRef="#br0">1 457 24575,'15'-1'0,"-1"-1"0,1 0 0,-1-1 0,21-7 0,13-3 0,23 2 0,1 4 0,143 3 0,-148 7 0,1-4 0,-1-3 0,109-20 0,-89-2 0,8-2 0,-65 21 0,2-1 0,0 2 0,43-2 0,-56 6 0,0-1 0,-1-1 0,1 0 0,23-10 0,-21 7 0,-1 1 0,1 1 0,23-3 0,111 8 0,-4-1 0,-149 1 0,-1 0 0,0 0 0,1 0 0,-1 0 0,0 0 0,1 0 0,-1 0 0,0-1 0,1 1 0,-1-1 0,0 1 0,0-1 0,0 1 0,1-1 0,-1 1 0,0-1 0,0 0 0,0 0 0,0 0 0,0 0 0,0 1 0,0-1 0,0 0 0,-1-1 0,1 1 0,0 0 0,-1 0 0,1 0 0,0 0 0,-1-1 0,1 1 0,-1-2 0,0 1 0,0 0 0,-1 0 0,1 0 0,-1 0 0,1 0 0,-1 0 0,0 0 0,0 0 0,0 0 0,0 0 0,0 1 0,0-1 0,-1 0 0,1 1 0,0-1 0,-1 1 0,1-1 0,-1 1 0,-3-2 0,-12-9 0,-1 1 0,-1 1 0,0 0 0,-39-13 0,-84-14 0,104 27 0,-44-19 0,-25-6 0,100 32 0,17 5 0,23 4 0,-7 0 0,1-1 0,-1-1 0,1-2 0,0-1 0,29-2 0,43 3 0,-91-1 0,-1 0 0,1 0 0,-1 1 0,0 0 0,0 1 0,0-1 0,0 1 0,0 0 0,-1 1 0,9 5 0,2 4 0,-1 1 0,18 18 0,-11-10 0,-20-20 0,-2 0 0,1 1 0,0-1 0,0 0 0,0 0 0,-1 1 0,0-1 0,1 1 0,-1 0 0,0-1 0,0 1 0,0 0 0,-1 0 0,1-1 0,-1 1 0,1 0 0,-1 0 0,0 0 0,0 0 0,0 0 0,-1 0 0,1-1 0,-1 1 0,1 0 0,-1 0 0,-1 2 0,-4 8 0,0 0 0,0 0 0,-1-1 0,-11 14 0,-3 6 0,-20 29 0,28-44 0,0 1 0,-11 23 0,-66 119 0,75-130 0,-6 8 0,19-37 0,3-5 0,9-25 0,13-37 0,33-80 0,-46 124 0,0 1 0,2 0 0,0 1 0,23-27 0,-31 40 10,1 1 0,-1-1-1,0 0 1,6-13 0,0-2-1424,-2 8-5412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6-01T19:39:05.533"/>
    </inkml:context>
    <inkml:brush xml:id="br0">
      <inkml:brushProperty name="width" value="0.05" units="cm"/>
      <inkml:brushProperty name="height" value="0.05" units="cm"/>
      <inkml:brushProperty name="color" value="#CC0066"/>
      <inkml:brushProperty name="ignorePressure" value="1"/>
    </inkml:brush>
  </inkml:definitions>
  <inkml:trace contextRef="#ctx0" brushRef="#br0">1 56,'12'-1,"0"0,0-1,-1 0,12-4,19-3,67-7,0 5,1 5,0 5,27 6,-100-1,0 1,-1 2,0 2,0 1,-1 2,0 1,-1 2,0 1,-2 2,0 1,1 3,71 46,-2 5,-3 6,-17-7,-4-3,10 2,-52-47,1-2,1-1,1-2,0-2,36 11,-52-21,0-2,-1 0,2-1,-1-1,2-2,45 1,2-3,-49 0,-1 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2:02:21.223"/>
    </inkml:context>
    <inkml:brush xml:id="br0">
      <inkml:brushProperty name="width" value="0.05" units="cm"/>
      <inkml:brushProperty name="height" value="0.05" units="cm"/>
      <inkml:brushProperty name="color" value="#E71224"/>
    </inkml:brush>
  </inkml:definitions>
  <inkml:trace contextRef="#ctx0" brushRef="#br0">1 9453 24575,'118'-4'-92,"216"-35"-1,-292 33-26,788-174-1542,-15-71 1900,-240 31 554,-300 66 103,-240 133-859,16-13-37,-2-1 0,-1-3 0,-2-2 0,-1-1 0,-3-3 0,-2-1 0,48-69 0,-61 72 0,-1-1 0,-3-1 0,36-93 0,-28 44 0,20-102 0,-35 112 0,-4-2 0,1-91 0,-17-173 0,-4 255 0,-5 1 0,-3 1 0,-4 0 0,-5 1 0,-3 2 0,-47-101 0,-4 24 0,-7 3 0,-126-178 0,-73-127 0,232 376 0,-101-135 0,114 177 0,-2 2 0,-2 2 0,-97-77 0,19 36 0,63 47 0,-95-85 0,102 71 0,2-1 0,3-3 0,2-2 0,3-2 0,-52-104 0,40 53 0,5-3 0,-52-184 0,68 179 0,-21-166 0,45 211 0,3-1 0,4-1 0,10-105 0,-6 160 0,35-277 0,-24 223 0,43-141 0,-39 173 0,2 1 0,35-59 0,60-78 0,-37 62 0,-14 18 0,84-104 0,-122 175 0,2 0 0,1 2 0,1 1 0,1 1 0,2 2 0,0 1 0,47-25 0,85-21 0,-25 13 0,-70 27 0,121-33 0,-11 6 0,-32 7 0,155-28 0,-265 66 0,-1 0 0,-1-3 0,0-1 0,63-37 0,-73 35 0,-1-1 0,39-39 0,-36 32 0,34-26 0,-39 36 0,-12 9 0,0-1 0,-1 1 0,0-2 0,13-13 0,-22 21 0,0 0 0,1-1 0,-1 1 0,1-1 0,-1 1 0,0-1 0,1 1 0,-1-1 0,0 0 0,0 1 0,0-1 0,1 1 0,-1-1 0,0 1 0,0-1 0,0 0 0,0 1 0,0-1 0,0 0 0,0 1 0,0-1 0,0 1 0,0-1 0,0 0 0,-1 1 0,1-1 0,0 1 0,0-1 0,0 1 0,-1-1 0,1 1 0,0-1 0,-1 1 0,1-1 0,-1 1 0,1-1 0,0 1 0,-1-1 0,1 1 0,-1 0 0,1-1 0,-1 1 0,1 0 0,-1-1 0,0 1 0,1 0 0,-1 0 0,1 0 0,-1-1 0,1 1 0,-1 0 0,-1 0 0,-35-7 0,36 7 0,-258-2 0,130 5 0,107-4 0,15 1 0,1-1 0,-1 1 0,1 1 0,-1-1 0,1 1 0,-1 0 0,-9 3 0,16-4 0,0 0 0,0 0 0,0 0 0,1 0 0,-1 0 0,0 0 0,0 0 0,1 1 0,-1-1 0,0 0 0,0 0 0,0 0 0,0 0 0,1 0 0,-1 1 0,0-1 0,0 0 0,0 0 0,0 0 0,1 1 0,-1-1 0,0 0 0,0 0 0,0 0 0,0 1 0,0-1 0,0 0 0,0 0 0,0 1 0,0-1 0,0 0 0,0 0 0,0 0 0,0 1 0,0-1 0,0 0 0,0 0 0,0 1 0,0-1 0,0 0 0,0 0 0,0 1 0,0-1 0,0 0 0,0 0 0,-1 0 0,1 1 0,0-1 0,0 0 0,0 0 0,0 0 0,-1 0 0,1 1 0,0-1 0,0 0 0,0 0 0,0 0 0,-1 0 0,1 0 0,0 0 0,0 0 0,-1 1 0,1-1 0,20 5 0,50 8 0,-33-5 0,0-2 0,44 1 0,210-8 0,-288 1 0,1 0 0,0 0 0,0 1 0,0-1 0,0 1 0,0 0 0,-1 0 0,1 0 0,0 1 0,-1-1 0,1 1 0,-1 0 0,0 0 0,4 2 0,-6-2 0,1-1 0,-1 1 0,0-1 0,0 1 0,0-1 0,0 1 0,0 0 0,-1 0 0,1-1 0,0 1 0,-1 0 0,1 0 0,-1 0 0,0-1 0,1 1 0,-1 0 0,0 0 0,0 0 0,0 0 0,-1 0 0,1 0 0,0 0 0,-1-1 0,1 1 0,-1 0 0,0 0 0,1-1 0,-1 1 0,0 0 0,0-1 0,-2 4 0,-21 32 0,-2-1 0,-42 45 0,-33 48 0,27-23-1365,58-83-5461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9-14T03:58:37.317"/>
    </inkml:context>
    <inkml:brush xml:id="br0">
      <inkml:brushProperty name="width" value="0.05" units="cm"/>
      <inkml:brushProperty name="height" value="0.05" units="cm"/>
      <inkml:brushProperty name="color" value="#333333"/>
      <inkml:brushProperty name="ignorePressure" value="1"/>
    </inkml:brush>
  </inkml:definitions>
  <inkml:trace contextRef="#ctx0" brushRef="#br0">1 2273,'82'-10,"144"-21,104-32,221-71,-276 65,700-177,-563 128,-288 75,-2-6,29-20,511-300,-191 99,-315 189,4 6,127-39,-182 84,2 4,0 5,69-3,-70 9,38-5,32-4,-1-7,21-14,-70 12,11-3,93-40,-193 61,172-63,-160 63,1 1,0 3,15 0,-11 6,-1 3,41 5,-2-1,-71-2</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03:28:06.223"/>
    </inkml:context>
    <inkml:brush xml:id="br0">
      <inkml:brushProperty name="width" value="0.05" units="cm"/>
      <inkml:brushProperty name="height" value="0.05" units="cm"/>
      <inkml:brushProperty name="color" value="#33CCFF"/>
    </inkml:brush>
  </inkml:definitions>
  <inkml:trace contextRef="#ctx0" brushRef="#br0">1 6409 24575,'202'-60'0,"-65"17"0,285-92 0,-308 96 0,-66 22 0,-1-2 0,-1-2 0,-1-2 0,0-2 0,-2-1 0,-2-3 0,0-1 0,43-43 0,-12 0 0,-4-4 0,-2-2 0,-5-3 0,57-101 0,167-378 0,-249 466 0,-3-2 0,26-135 0,-31 112 0,37-95 0,10-43 0,-47 119 0,-7-1 0,7-273 0,-30 229 0,11-294 0,30-40 0,-32 458 0,2 0 0,3 0 0,2 1 0,35-88 0,113-220 0,-92 219 0,-33 66 0,57-116 0,-81 175 0,2 1 0,1 0 0,1 2 0,1 0 0,0 1 0,2 0 0,29-21 0,-22 20 0,0 2 0,2 0 0,60-26 0,100-25 0,-84 33 0,8-13 0,-78 31 0,1 3 0,58-18 0,-23 15 0,105-13 0,-236 10 0,-402-122 0,450 138 0,-1 1 0,1 0 0,-1 0 0,-1 1 0,1 1 0,0 1 0,0-1 0,-1 2 0,-15 1 0,35-1 0,0 0 0,0 1 0,0 0 0,-1 0 0,1 1 0,7 2 0,9 1 0,260 67 0,-176-43 0,-92-26 0,92 29 0,-93-27 0,0 0 0,-1 1 0,1 0 0,-1 1 0,19 15 0,-11-6 0,-8-7 0,0 0 0,-1 1 0,-1 0 0,14 17 0,-22-25 0,0 0 0,0 1 0,-1-1 0,1 1 0,-1-1 0,1 1 0,-1 0 0,0 0 0,0-1 0,-1 1 0,1 0 0,0 0 0,-1 0 0,0 0 0,0 0 0,0 0 0,0 0 0,0 0 0,-1 0 0,1 0 0,-1 0 0,1 0 0,-1 0 0,0-1 0,-1 1 0,1 0 0,-3 4 0,-10 11 0,-1-1 0,0 0 0,-1-2 0,-19 15 0,-13 13 0,-4 11 0,2 1 0,3 3 0,2 2 0,3 1 0,-52 103 0,91-157-82,-9 17-346,0 0 1,-22 29-1,18-34-6398</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19:23:26.268"/>
    </inkml:context>
    <inkml:brush xml:id="br0">
      <inkml:brushProperty name="width" value="0.05" units="cm"/>
      <inkml:brushProperty name="height" value="0.05" units="cm"/>
      <inkml:brushProperty name="color" value="#F6630D"/>
    </inkml:brush>
  </inkml:definitions>
  <inkml:trace contextRef="#ctx0" brushRef="#br0">622 1915 24575,'-16'-397'0,"8"280"0,6 74 0,-1-1 0,-13-59 0,11 88 0,0 1 0,-1 0 0,-1 0 0,0 1 0,-13-18 0,-4-8 0,14 26 0,0 0 0,-1 0 0,-1 1 0,0 1 0,0 0 0,-1 1 0,-21-14 0,22 15 0,-69-44 0,42 29 0,-44-38 0,53 38 0,10 8 0,1 0 0,1-1 0,0-1 0,-17-23 0,31 35 0,0 0 0,0 0 0,1 0 0,0 0 0,0-1 0,1 1 0,-1-1 0,1 0 0,1 0 0,-1 0 0,1 0 0,1 0 0,-1 0 0,1 0 0,0 0 0,1 0 0,-1 0 0,1 0 0,4-10 0,4-8 0,1 1 0,1 0 0,1 1 0,2 0 0,18-25 0,10-16 0,-25 26 0,-15 32 0,0 0 0,1 0 0,0 0 0,0 1 0,0-1 0,0 1 0,1-1 0,5-4 0,-4 5 0,-1 1 0,1-1 0,-1 0 0,0-1 0,-1 1 0,1-1 0,-1 0 0,0 1 0,0-1 0,-1-1 0,3-7 0,-4 9 0,-1 0 0,1 0 0,-1 0 0,0 0 0,0-1 0,-1 1 0,1 0 0,-1 0 0,0 0 0,-1 0 0,1 0 0,-1 0 0,0 0 0,0 1 0,-3-6 0,-14-27-1365,12 19-5461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21:50:40.697"/>
    </inkml:context>
    <inkml:brush xml:id="br0">
      <inkml:brushProperty name="width" value="0.05" units="cm"/>
      <inkml:brushProperty name="height" value="0.05" units="cm"/>
      <inkml:brushProperty name="color" value="#FF0066"/>
    </inkml:brush>
  </inkml:definitions>
  <inkml:trace contextRef="#ctx0" brushRef="#br0">1 3726 24575,'124'1'0,"49"0"0,225-30 0,-339 18 0,-2-4 0,1-2 0,85-41 0,124-53 0,26-12 0,-273 110 0,1 0 0,-1-2 0,0 0 0,32-34 0,-32 30 0,129-139 0,18-16 0,-80 82 0,14-11 0,-79 81 0,0-2 0,-1-1 0,-1 0 0,-2-2 0,26-47 0,-26 40 0,-2-1 0,14-45 0,-18 46 0,2 0 0,28-54 0,38-75 0,-57 111 0,43-74 0,-25 62 0,63-109 0,-5 16 0,-28 51 0,74-97 0,-78 115 0,-26 36 0,2 2 0,2 2 0,2 2 0,2 3 0,60-43 0,-55 46 0,83-53 0,-80 58 0,-26 16 0,68-30 0,25-7 0,20-8 0,-92 47 0,0 2 0,1 3 0,58-5 0,78-7 0,-113 11 0,-45 6 0,50-2 0,-80 9 0,0 0 0,-1 0 0,1 1 0,0-1 0,1 0 0,-1 0 0,0 0 0,0-1 0,-1 1 0,1 0 0,1 0 0,-1 0 0,0-1 0,0 1 0,-1-1 0,1 1 0,0-1 0,0 1 0,0-1 0,0 0 0,0 1 0,0-1 0,-1 0 0,1 0 0,-1 0 0,1 0 0,0 0 0,0-1 0,-1 1 0,-1-1 0,1 0 0,-1 0 0,0 0 0,1 0 0,-1 1 0,1-1 0,-1 0 0,0 0 0,-1 1 0,1-1 0,0 1 0,0 0 0,0-1 0,0 1 0,-1 0 0,-2-2 0,-18-16 0,-1 2 0,0 1 0,-1 2 0,-36-17 0,-10-5 0,48 25 0,-34-12 0,44 19 0,-2 0 0,2-1 0,0-1 0,0 0 0,1-1 0,-1-1 0,1 0 0,-13-12 0,23 15 0,10 7 0,20 9 0,-22-8 0,23 8 0,-20-8 0,0 0 0,1 1 0,-2 1 0,1 0 0,0 1 0,10 7 0,-6-1 0,1-1 0,1-1 0,0 0 0,-1-2 0,2 0 0,-1-1 0,34 9 0,-30-11 0,-1 1 0,36 16 0,-47-18 0,-1 0 0,0 1 0,1 0 0,-1 1 0,0-1 0,0 1 0,-1 1 0,0 0 0,6 8 0,-11-14 0,0 1 0,0-1 0,0 1 0,0-1 0,-1 0 0,1 1 0,-1-1 0,0 1 0,1 0 0,-1-1 0,0 1 0,0-1 0,1 1 0,-1 0 0,0-1 0,0 1 0,-1-1 0,1 1 0,0 0 0,0-1 0,-1 1 0,1-1 0,0 1 0,0-1 0,-1 1 0,0-1 0,0 1 0,0-1 0,1 1 0,-1-1 0,0 0 0,0 0 0,0 0 0,0 1 0,0-1 0,0 0 0,-2 1 0,-5 5 0,-1 0 0,0-1 0,0 0 0,-9 4 0,9-5 0,-3 1 0,0 1 0,1 1 0,0 0 0,0 0 0,1 1 0,0 1 0,1 0 0,0 1 0,0 0 0,1 0 0,-14 26 0,13-24 0,1 1 0,-2-1 0,-14 16 0,14-19 0,1 1 0,0 1 0,1 0 0,-11 20 0,6-1-1365,3-3-5461</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18T21:52:16.993"/>
    </inkml:context>
    <inkml:brush xml:id="br0">
      <inkml:brushProperty name="width" value="0.05" units="cm"/>
      <inkml:brushProperty name="height" value="0.05" units="cm"/>
      <inkml:brushProperty name="color" value="#FF0066"/>
    </inkml:brush>
  </inkml:definitions>
  <inkml:trace contextRef="#ctx0" brushRef="#br0">0 327 24575,'17'-1'0,"0"-1"0,-1 0 0,21-6 0,-18 3 0,38-4 0,32 6 0,-29 1 0,65-9 0,-45-4 0,-31 5 0,0 3 0,51-2 0,-65 9 0,0-2 0,68-11 0,-65 7 0,1 2 0,0 1 0,57 4 0,-49 0 0,-66-10 0,-1 1 0,-20-6 0,6 7 0,-67-4 0,11 3 0,65 1 0,-1 0 0,1-2 0,1 0 0,0-2 0,-40-24 0,54 30 0,-27-17 0,-61-25 0,88 42 0,14 3 0,20 4 0,36 15 0,0 3 0,-1 2 0,112 60 0,-19-12 0,-145-67 0,0 1 0,0 0 0,-1 0 0,1 1 0,-1-1 0,0 1 0,-1 1 0,10 11 0,-13-16 0,-1 1 0,0 0 0,0 0 0,0 0 0,0 0 0,0 0 0,-1 0 0,1 0 0,0 0 0,-1 0 0,0 0 0,1 0 0,-1 1 0,0-1 0,0 0 0,0 0 0,-1 0 0,1 0 0,0 0 0,-1 1 0,1-1 0,-1 0 0,0 0 0,0 0 0,0 0 0,0 0 0,0-1 0,0 1 0,0 0 0,-1 0 0,1-1 0,-1 1 0,1-1 0,-1 1 0,1-1 0,-4 3 0,-16 10 0,-1-1 0,0-1 0,-1-1 0,0-1 0,-1-1 0,-25 6 0,5 0 0,-190 76-1365,213-83-5461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19:42:47.877"/>
    </inkml:context>
    <inkml:brush xml:id="br0">
      <inkml:brushProperty name="width" value="0.05" units="cm"/>
      <inkml:brushProperty name="height" value="0.05" units="cm"/>
      <inkml:brushProperty name="color" value="#FF0066"/>
    </inkml:brush>
  </inkml:definitions>
  <inkml:trace contextRef="#ctx0" brushRef="#br0">0 327 24575,'17'-1'0,"0"-1"0,-1 0 0,21-6 0,-18 3 0,38-4 0,32 6 0,-29 1 0,65-9 0,-45-4 0,-31 5 0,0 3 0,51-2 0,-65 9 0,0-2 0,68-11 0,-65 7 0,1 2 0,0 1 0,57 4 0,-49 0 0,-66-10 0,-1 1 0,-20-6 0,6 7 0,-67-4 0,11 3 0,65 1 0,-1 0 0,1-2 0,1 0 0,0-2 0,-40-24 0,54 30 0,-27-17 0,-61-25 0,88 42 0,14 3 0,20 4 0,36 15 0,0 3 0,-1 2 0,112 60 0,-19-12 0,-145-67 0,0 1 0,0 0 0,-1 0 0,1 1 0,-1-1 0,0 1 0,-1 1 0,10 11 0,-13-16 0,-1 1 0,0 0 0,0 0 0,0 0 0,0 0 0,0 0 0,-1 0 0,1 0 0,0 0 0,-1 0 0,0 0 0,1 0 0,-1 1 0,0-1 0,0 0 0,0 0 0,-1 0 0,1 0 0,0 0 0,-1 1 0,1-1 0,-1 0 0,0 0 0,0 0 0,0 0 0,0 0 0,0-1 0,0 1 0,0 0 0,-1 0 0,1-1 0,-1 1 0,1-1 0,-1 1 0,1-1 0,-4 3 0,-16 10 0,-1-1 0,0-1 0,-1-1 0,0-1 0,-1-1 0,-25 6 0,5 0 0,-190 76-1365,213-83-5461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1:43:28.531"/>
    </inkml:context>
    <inkml:brush xml:id="br0">
      <inkml:brushProperty name="width" value="0.05" units="cm"/>
      <inkml:brushProperty name="height" value="0.05" units="cm"/>
      <inkml:brushProperty name="color" value="#F6630D"/>
    </inkml:brush>
  </inkml:definitions>
  <inkml:trace contextRef="#ctx0" brushRef="#br0">0 27 24575,'28'-9'0,"-7"1"0,-6 5 0,1 0 0,-1 2 0,1-1 0,0 2 0,0 0 0,0 1 0,-1 0 0,1 2 0,0-1 0,-1 2 0,22 8 0,-25-8 0,-1 2 0,1-1 0,-1 2 0,-1 0 0,1 0 0,-1 0 0,0 2 0,-1-1 0,0 1 0,0 0 0,-1 1 0,0 0 0,-1 1 0,11 18 0,-4 1 0,-1 1 0,-1 1 0,-2 0 0,-1 0 0,-1 1 0,6 66 0,-11 205 0,-6-178 0,-12 159 0,1 24 0,14-302 0,0 0 0,0-1 0,1 1 0,0-1 0,0 1 0,1-1 0,0 0 0,0 1 0,0-1 0,1 0 0,4 7 0,-4-9 0,0 0 0,1 0 0,-1 0 0,0-1 0,1 0 0,0 0 0,0 0 0,0 0 0,0-1 0,0 1 0,1-1 0,-1 0 0,1 0 0,-1-1 0,1 1 0,5 0 0,16 2 0,41 3 0,-51-7 0,1 1 0,-1 1 0,0 0 0,0 1 0,0 1 0,30 11 0,41 29 0,-84-44 0,-1 1 0,0 0 0,0 0 0,0 1 0,1-1 0,-1 0 0,-1 1 0,1-1 0,0 1 0,0 0 0,2 2 0,-4-3 0,1 0 0,-1 0 0,1-1 0,-1 1 0,1 0 0,-1 0 0,0 0 0,0 0 0,1 0 0,-1 0 0,0 0 0,0 0 0,0 0 0,0 0 0,0-1 0,0 1 0,0 0 0,-1 0 0,1 0 0,-1 2 0,0 0 0,-1-1 0,0 1 0,0 0 0,0 0 0,-1-1 0,1 0 0,-1 1 0,1-1 0,-1 0 0,0 0 0,0 0 0,0-1 0,0 1 0,-5 1 0,-6 3 0,-320 127 0,300-121 0,1 0 0,0 3 0,-31 17 0,46-20 0,-1 0 0,2 1 0,0 0 0,0 2 0,1 0 0,-14 18 0,25-26 0,0 0 0,1 0 0,0 1 0,1-1 0,-1 1 0,1 0 0,1 0 0,-1 0 0,2 0 0,-1 0 0,1 1 0,0 9 0,0 14 0,7 58 0,-5-77 0,1 2 0,1 0 0,0 1 0,1-1 0,1 0 0,0-1 0,8 15 0,49 80 0,-44-82 0,-1 2 0,-2 0 0,18 43 0,-24-41 0,-1 0 0,-1 0 0,3 38 0,-2 94 0,-7-114 0,10 127 0,-4-100 0,-4-1 0,-10 136 0,-5-75 0,6 158 0,7-221 0,-2-58 0,1 1 0,-2-1 0,0 1 0,-1-1 0,-1 1 0,-8 23 0,9-32 0,0 0 0,0 0 0,-1 0 0,0 0 0,0-1 0,-1 1 0,0-1 0,0-1 0,0 1 0,-1-1 0,0 1 0,0-2 0,0 1 0,0-1 0,-14 7 0,-4-2-195,-1-2 0,0-1 0,0 0 0,-1-2 0,1-1 0,-34 0 0,10-2-6631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09T21:44:26.342"/>
    </inkml:context>
    <inkml:brush xml:id="br0">
      <inkml:brushProperty name="width" value="0.05" units="cm"/>
      <inkml:brushProperty name="height" value="0.05" units="cm"/>
      <inkml:brushProperty name="color" value="#F6630D"/>
    </inkml:brush>
  </inkml:definitions>
  <inkml:trace contextRef="#ctx0" brushRef="#br0">239 1 24575,'26'20'0,"-22"-17"0,-1 0 0,1 0 0,0 0 0,-1 0 0,1 0 0,-1 1 0,0-1 0,0 1 0,2 4 0,4 11 0,0-1 0,-2 1 0,-1 1 0,0-1 0,-1 1 0,-1 0 0,-1 0 0,-1 0 0,0 24 0,-4 27 0,-13 92 0,2-36 0,9-69 0,2-2 0,-4-1 0,-15 72 0,10-61 0,2 0 0,3 1 0,5 109 0,2-159 0,1 14 0,2 0 0,1-1 0,2 1 0,1-1 0,1-1 0,22 48 0,-28-70 0,0-1 0,1 1 0,-1-1 0,1 0 0,0 0 0,1 0 0,0-1 0,0 1 0,0-1 0,0 0 0,1-1 0,0 1 0,0-1 0,0 0 0,0-1 0,1 1 0,13 4 0,-3-4 0,1 0 0,0 0 0,0-2 0,1-1 0,35-1 0,-43 0 0,-6-1 0,0 1 0,-1 0 0,1 0 0,0 0 0,0 1 0,-1-1 0,1 1 0,-1 0 0,1 0 0,0 1 0,7 3 0,-11-5 0,-1 0 0,0 0 0,0 0 0,1 1 0,-1-1 0,0 0 0,0 0 0,1 0 0,-1 1 0,0-1 0,0 0 0,1 0 0,-1 1 0,0-1 0,0 0 0,0 0 0,0 1 0,0-1 0,1 0 0,-1 1 0,0-1 0,0 0 0,0 0 0,0 1 0,0-1 0,0 0 0,0 1 0,0-1 0,0 0 0,0 1 0,0-1 0,0 0 0,0 1 0,0-1 0,0 0 0,0 0 0,-1 1 0,1-1 0,0 0 0,0 1 0,0-1 0,0 0 0,-1 1 0,-16 9 0,-28 3 0,43-12 0,-11 2 0,-1 0 0,1 1 0,1 0 0,-1 1 0,1 1 0,0 0 0,0 1 0,0 0 0,1 1 0,0 0 0,1 0 0,0 1 0,0 1 0,1 0 0,0 0 0,1 0 0,0 1 0,-10 18 0,9-10 0,0 1 0,2 0 0,0 0 0,1 1 0,1 0 0,-4 37 0,5 127 0,5-142 0,2 1 0,3 0 0,20 80 0,-21-104 0,6 21 0,22 50 0,-22-67 0,-1 2 0,-2-1 0,0 1 0,-2 0 0,6 51 0,1 77 0,1 39 0,-12-88 0,-6 119 0,4-219 0,-1 0 0,0 0 0,0 0 0,-1-1 0,0 1 0,1 0 0,-1-1 0,-1 1 0,1-1 0,-1 0 0,-4 6 0,-2 1 0,-1 0 0,-17 13 0,16-15 0,1 0 0,0 1 0,-10 13 0,13-13 9,0-2-1,-1 1 1,0-1-1,0 0 1,-1 0 0,0-1-1,-1 0 1,1-1-1,-1 0 1,-1-1-1,1 0 1,-1 0-1,-21 5 1,6-4-306,-1-1 0,0-2 0,0 0 0,-49-3 0,46-1-6529</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8-15T16:00:09.822"/>
    </inkml:context>
    <inkml:brush xml:id="br0">
      <inkml:brushProperty name="width" value="0.05" units="cm"/>
      <inkml:brushProperty name="height" value="0.05" units="cm"/>
      <inkml:brushProperty name="color" value="#FF0066"/>
    </inkml:brush>
  </inkml:definitions>
  <inkml:trace contextRef="#ctx0" brushRef="#br0">0 1 24575,'3'1'0,"-1"1"0,1 0 0,-1 0 0,0 0 0,0 0 0,0 0 0,0 0 0,0 0 0,0 1 0,-1-1 0,1 1 0,1 4 0,2 0 0,2 2 0,1 0 0,0 0 0,1-1 0,0 0 0,0-1 0,13 9 0,-12-10 0,-1 1 0,0 0 0,0 0 0,-1 1 0,0 0 0,0 0 0,8 13 0,-1 3 0,1-1 0,1 0 0,1-1 0,1-1 0,27 24 0,-35-35 0,-1 0 0,0 1 0,0 0 0,-1 1 0,-1 0 0,0 0 0,-1 1 0,12 26 0,-15-30 0,1-1 0,0 0 0,0 0 0,1 0 0,0-1 0,0 0 0,1 0 0,0 0 0,11 8 0,-7-6 0,0 1 0,-1 0 0,10 12 0,-2 3 0,1-1 0,0-1 0,2 0 0,1-2 0,38 30 0,-33-30 0,-1 2 0,0 0 0,33 42 0,29 26 0,-66-70 0,32 42 0,-35-38 0,37 35 0,-28-31 0,-1 0 0,-2 2 0,26 40 0,-32-39 0,-1 1 0,21 55 0,10 18 0,-18-45 0,-4 1 0,-2 1 0,22 83 0,-37-98 0,-2 1 0,-2 0 0,-2 0 0,-3 65 0,0-91 0,1 1 0,2-1 0,0 0 0,11 30 0,-7-24 0,-1 0 0,3 35 0,2 54 0,5 122 0,-18 386-1365,1-603-5461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17:08.362"/>
    </inkml:context>
    <inkml:brush xml:id="br0">
      <inkml:brushProperty name="width" value="0.05" units="cm"/>
      <inkml:brushProperty name="height" value="0.05" units="cm"/>
      <inkml:brushProperty name="color" value="#E71224"/>
    </inkml:brush>
  </inkml:definitions>
  <inkml:trace contextRef="#ctx0" brushRef="#br0">1 2397 24575,'93'1'0,"209"-8"0,-254 3 0,-1-3 0,0-1 0,-1-3 0,61-22 0,-55 12 0,-1-3 0,-1-2 0,-2-2 0,0-2 0,-2-2 0,-2-2 0,-1-2 0,50-54 0,261-292 0,-299 315 0,-4-2 0,-2-2 0,-4-2 0,38-82 0,-63 104 0,-3-1 0,18-79 0,-6 18 0,52-134 0,-44 141 0,-32 91 0,0 1 0,1 0 0,1 0 0,0 1 0,1 0 0,0 0 0,1 1 0,0 0 0,1 0 0,1 1 0,15-13 0,-11 11 0,11-8 0,30-20 0,-46 35 0,0 0 0,0 1 0,1 0 0,0 1 0,-1 0 0,1 1 0,12-2 0,9-2 0,60-23 0,-63 19 0,1 2 0,40-8 0,-15 11 0,-1 3 0,67 4 0,-72 1 0,-93-3 0,10 2 0,0-1 0,-1-2 0,1-2 0,0-1 0,-43-12 0,53 10 0,1-2 0,0-1 0,1 0 0,0-2 0,-30-21 0,51 33 0,1 0 0,-1 0 0,1-1 0,-1 1 0,1 0 0,-1-1 0,1 1 0,-1 0 0,1-1 0,0 1 0,-1 0 0,1-1 0,0 1 0,-1-1 0,1 1 0,0-1 0,-1 1 0,1-1 0,0 1 0,0-1 0,0 1 0,-1-1 0,1 1 0,0-1 0,0 1 0,0-1 0,0 1 0,0-1 0,0 1 0,0-1 0,0 1 0,0-1 0,1-1 0,17-3 0,27 8 0,28 5 0,19 4 0,-77-8 0,-1 0 0,24 12 0,-25-10 0,0-1 0,1 0 0,17 3 0,-20-6 0,-7-2 0,0 1 0,0-1 0,-1 1 0,1 0 0,0 1 0,-1-1 0,8 4 0,-10-4 0,0 0 0,-1-1 0,1 1 0,0 0 0,-1 0 0,1 0 0,0 0 0,-1 0 0,1 0 0,-1 0 0,0 1 0,1-1 0,-1 0 0,0 0 0,0 0 0,0 0 0,1 0 0,-1 1 0,0-1 0,-1 0 0,1 0 0,0 0 0,0 0 0,0 0 0,-1 1 0,1-1 0,-1 0 0,1 0 0,0 0 0,-1 0 0,-1 1 0,-3 7 0,0 0 0,-1-1 0,0 1 0,-1-2 0,0 1 0,0-1 0,0 0 0,-1 0 0,-11 7 0,7-5 0,1 0 0,0 1 0,-17 20 0,-40 51-1365,52-58-5461</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0.119"/>
    </inkml:context>
    <inkml:brush xml:id="br0">
      <inkml:brushProperty name="width" value="0.05" units="cm"/>
      <inkml:brushProperty name="height" value="0.05" units="cm"/>
      <inkml:brushProperty name="color" value="#E71224"/>
    </inkml:brush>
  </inkml:definitions>
  <inkml:trace contextRef="#ctx0" brushRef="#br0">651 0 24575,'-19'0'0,"0"1"0,0 1 0,0 0 0,0 2 0,-34 10 0,45-11 0,-1 1 0,1-1 0,0 1 0,1 1 0,-1-1 0,1 1 0,0 1 0,0-1 0,0 1 0,1 0 0,-1 1 0,2 0 0,-1 0 0,-7 12 0,-13 39 0,23-48 0,-1 0 0,0-1 0,-1 1 0,1-1 0,-2 0 0,0 0 0,0-1 0,0 1 0,-15 12 0,-27 14 0,34-25 0,-1 1 0,1 0 0,-15 15 0,25-22 9,0 0 1,0 0-1,-1 0 0,1-1 0,-1 0 1,0 0-1,0 0 0,0-1 0,-1 0 0,1 1 1,-1-2-1,-8 3 0,-2-2-380,-1 0-1,1-1 1,-18-1 0,10-1-6455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44.454"/>
    </inkml:context>
    <inkml:brush xml:id="br0">
      <inkml:brushProperty name="width" value="0.05" units="cm"/>
      <inkml:brushProperty name="height" value="0.05" units="cm"/>
      <inkml:brushProperty name="color" value="#008C3A"/>
    </inkml:brush>
  </inkml:definitions>
  <inkml:trace contextRef="#ctx0" brushRef="#br0">1091 56 24575,'-1'-2'0,"1"1"0,-1 0 0,0 0 0,1-1 0,-1 1 0,0 0 0,0 0 0,0 0 0,0 0 0,0 0 0,0 0 0,0 0 0,0 1 0,0-1 0,0 0 0,0 0 0,-2 0 0,-24-12 0,11 7 0,-1 2 0,0 0 0,1 0 0,-1 2 0,0 0 0,-1 1 0,-26 1 0,19 3 0,0 0 0,1 1 0,-1 1 0,-38 15 0,39-12 0,-18 7 0,-59 30 0,90-39 0,0 0 0,0 1 0,1 1 0,0-1 0,0 2 0,1-1 0,0 1 0,0 1 0,-14 20 0,20-26 0,0 0 0,0 0 0,0 0 0,-1-1 0,0 1 0,1-1 0,-1 0 0,-1 0 0,1 0 0,-5 2 0,-50 19 0,21-9 0,7-1-195,0-1 0,-1-2 0,-1-1 0,0-2 0,0-1 0,-50 4 0,60-10-6631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6:51.750"/>
    </inkml:context>
    <inkml:brush xml:id="br0">
      <inkml:brushProperty name="width" value="0.05" units="cm"/>
      <inkml:brushProperty name="height" value="0.05" units="cm"/>
      <inkml:brushProperty name="color" value="#004F8B"/>
    </inkml:brush>
  </inkml:definitions>
  <inkml:trace contextRef="#ctx0" brushRef="#br0">559 0 24575,'-18'0'0,"-1"1"0,1 1 0,-1 0 0,1 2 0,0 0 0,0 1 0,0 0 0,0 2 0,1 0 0,0 1 0,1 1 0,0 0 0,-24 18 0,38-25 0,-1 1 0,0 0 0,1 0 0,0 0 0,-1 0 0,1 1 0,1-1 0,-1 0 0,0 1 0,1 0 0,0-1 0,-1 1 0,1 4 0,-4 51 0,6-47 0,-2 1 0,-3 22 0,3-32 0,0 1 0,0-1 0,0 0 0,0 1 0,-1-1 0,1 0 0,-1 1 0,0-1 0,0 0 0,0 0 0,-1-1 0,1 1 0,-6 4 0,-18 15 60,-38 23 0,54-39-246,0-1 1,0 0-1,0-1 0,-1 0 1,1 0-1,-1-1 1,-21 3-1,2-3-6640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7:17.158"/>
    </inkml:context>
    <inkml:brush xml:id="br0">
      <inkml:brushProperty name="width" value="0.05" units="cm"/>
      <inkml:brushProperty name="height" value="0.05" units="cm"/>
      <inkml:brushProperty name="color" value="#004F8B"/>
    </inkml:brush>
  </inkml:definitions>
  <inkml:trace contextRef="#ctx0" brushRef="#br0">1 1 24575,'0'0'-8191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49:10.574"/>
    </inkml:context>
    <inkml:brush xml:id="br0">
      <inkml:brushProperty name="width" value="0.05" units="cm"/>
      <inkml:brushProperty name="height" value="0.05" units="cm"/>
      <inkml:brushProperty name="color" value="#004F8B"/>
    </inkml:brush>
  </inkml:definitions>
  <inkml:trace contextRef="#ctx0" brushRef="#br0">491 0 24575,'-7'0'0,"0"1"0,-1 0 0,1 0 0,0 0 0,1 1 0,-1 0 0,0 0 0,0 0 0,1 1 0,-1 0 0,1 1 0,-8 5 0,5-2 0,0 1 0,0 0 0,1 0 0,0 1 0,0 0 0,-11 18 0,1 5 0,1 2 0,2 0 0,-19 60 0,26-62 0,1 1 0,1 0 0,2 0 0,1 0 0,2 0 0,5 60 0,-3-86 0,0 0 0,1 0 0,-1 1 0,2-2 0,-1 1 0,0 0 0,1 0 0,1-1 0,-1 1 0,5 6 0,5 4 0,1-1 0,17 16 0,8 10 0,-17-18 0,-14-16 0,-1 0 0,0 0 0,0 1 0,-1 0 0,7 11 0,-12-17 0,1 0 0,-1 0 0,0 1 0,-1-1 0,1 0 0,0 0 0,-1 0 0,0 1 0,0-1 0,0 0 0,0 0 0,0 0 0,0 1 0,-1-1 0,0 0 0,0 0 0,0 0 0,0 0 0,0 0 0,0 0 0,-1 0 0,-2 3 0,-3 4 0,0-1 0,-1 0 0,0-1 0,0 0 0,-1 0 0,0 0 0,-1-1 0,0-1 0,0 0 0,-16 8 0,0-3 0,0 0 0,-1-1 0,-36 7 0,34-11-682,-49 3-1,33-7-6143</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05.964"/>
    </inkml:context>
    <inkml:brush xml:id="br0">
      <inkml:brushProperty name="width" value="0.05" units="cm"/>
      <inkml:brushProperty name="height" value="0.05" units="cm"/>
      <inkml:brushProperty name="color" value="#004F8B"/>
    </inkml:brush>
  </inkml:definitions>
  <inkml:trace contextRef="#ctx0" brushRef="#br0">1418 83 24575,'-412'0'0,"398"1"0,0 1 0,0 0 0,1 1 0,-1 1 0,1 0 0,-18 8 0,16-6 0,0-1 0,0 0 0,0-1 0,-28 3 0,20-5 0,1 0 0,0 2 0,-29 7 0,39-7 0,-1 1 0,1 0 0,1 1 0,-1 0 0,1 0 0,0 1 0,-12 11 0,11-7 0,-1-1 0,0 0 0,-1 0 0,0-2 0,-1 1 0,0-2 0,0 0 0,-18 5 0,15-6 0,-1 0 0,1 1 0,0 1 0,0 1 0,1 1 0,1 0 0,-1 1 0,2 1 0,-1 0 0,2 1 0,-19 22 0,14-11 0,1 0 0,1 2 0,1 0 0,2 1 0,0 0 0,-15 47 0,29-73 0,-23 61 0,-19 89 0,38-131 0,1 1 0,0 0 0,2 0 0,1 0 0,0 1 0,1-1 0,2 0 0,6 30 0,0-23 0,0-1 0,2 1 0,1-2 0,1 0 0,1 0 0,23 30 0,-20-35 0,1-1 0,1-1 0,1 0 0,41 28 0,12 12 0,-34-29 0,0-2 0,2-1 0,87 42 0,-89-50 0,21 14 0,-27-14 0,0-2 0,36 13 0,117 26 0,-4-2 0,-76-12 0,-77-28 0,1-2 0,1 0 0,0-3 0,1 0 0,0-2 0,34 3 0,251-9 0,-142-3 0,-148 2 0,0 0 0,0-1 0,-1-2 0,1-1 0,37-10 0,-19-1 0,-1-2 0,60-33 0,129-61 0,-76 46 0,-50 24 0,-79 31 0,0 1 0,0 2 0,46-7 0,-40 9 0,-1-2 0,42-14 0,114-35 0,-63 22 0,-115 31 0,35-11 0,78-34 0,-110 41 0,0 0 0,-1-2 0,0 1 0,0-2 0,-1 0 0,0 0 0,0-1 0,-2 0 0,15-19 0,3-9 0,-4 7 0,24-42 0,-41 62 0,-1-1 0,-1 1 0,0-1 0,-1 0 0,0 0 0,-1-1 0,3-19 0,6-59 0,-5 46 0,1-62 0,-7 22 0,-4-128 0,0 200 0,-1-1 0,0 1 0,-1 1 0,0-1 0,-1 1 0,-1 0 0,0 0 0,0 1 0,-15-17 0,0-4 0,-48-62 0,63 85 0,0 0 0,0 0 0,-1 1 0,-1 0 0,0 0 0,0 1 0,0 0 0,-1 1 0,0 0 0,0 0 0,-1 1 0,0 1 0,0 0 0,0 0 0,-1 1 0,-23-5 0,-62-5 0,-1 4 0,-99 3 0,-292 7 0,464-1 0,1-2 0,0-1 0,0 0 0,-30-11 0,28 7 0,0 2 0,0 1 0,-36-3 0,-122-5 0,-82-2 0,163 15 0,-89 2 0,152 3 0,1 2 0,-60 18 0,56-13 0,-36 10-117,-300 65-1131,350-83-5578</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0:47.211"/>
    </inkml:context>
    <inkml:brush xml:id="br0">
      <inkml:brushProperty name="width" value="0.05" units="cm"/>
      <inkml:brushProperty name="height" value="0.05" units="cm"/>
      <inkml:brushProperty name="color" value="#E71224"/>
    </inkml:brush>
  </inkml:definitions>
  <inkml:trace contextRef="#ctx0" brushRef="#br0">1773 30 24575,'-4'-3'0,"-1"0"0,1 1 0,-1 0 0,1 0 0,-1 0 0,0 0 0,0 1 0,0 0 0,0 0 0,0 0 0,0 1 0,0-1 0,-8 2 0,-5-2 0,-399-7 0,248 10 0,125 0 0,1 2 0,-51 12 0,82-13 0,-129 28 0,111-25 0,-1 2 0,-50 19 0,49-15 0,-65 15 0,86-24 0,-1 1 0,1 0 0,0 1 0,0 0 0,-18 12 0,-6 2 0,-4 2 0,-68 50 0,96-62 0,1 0 0,0 1 0,1 0 0,0 1 0,0 0 0,1 1 0,-10 19 0,-38 91 0,54-117 0,-9 19 0,2 0 0,0 0 0,2 1 0,0 1 0,2-1 0,-4 51 0,8-50 0,-10 48 0,7-49 0,0-1 0,1 27 0,3-42 0,0 0 0,1 0 0,1 0 0,-1-1 0,1 1 0,1 0 0,-1-1 0,2 0 0,6 14 0,9 13 0,27 74 0,-33-79 0,20 39 0,-17-39 0,16 44 0,45 125 0,-61-161 0,-10-24 0,0 1 0,1-1 0,0 0 0,1-1 0,1 1 0,10 11 0,78 74 0,-86-87 0,1-1 0,0 0 0,1-1 0,0-1 0,0 0 0,1-1 0,27 13 0,8-2 0,56 14 0,-14-5 0,-1 0 0,2-4 0,109 15 0,190 0 0,-303-32 0,-1 3 0,-1 5 0,95 28 0,-127-31 0,0-2 0,0-3 0,109 0 0,11 2 0,484 7 0,-442-17 0,-109-5 0,172-29 0,37-5 0,-276 37 0,-1-2 0,0-2 0,42-13 0,114-46 0,-43 13 0,-57 26 0,171-26 0,-199 40 0,85-27 0,3-1 0,166-17 0,-289 53 0,218-28 0,41-8 0,-283 40 0,31-6 0,-1-1 0,68-25 0,40-19 0,-87 32 0,0-2 0,65-35 0,-117 51 0,1 1 0,-1-1 0,1 0 0,-2-1 0,1 1 0,-1-1 0,0-1 0,0 1 0,-1-1 0,0 0 0,-1 0 0,1-1 0,-2 1 0,1-1 0,-1 0 0,2-12 0,1-1 0,-2-1 0,-1 0 0,-1 0 0,0 0 0,-4-35 0,1 47 0,-1 0 0,0 0 0,0 1 0,-1-1 0,0 1 0,-1 0 0,0 0 0,-1 0 0,0 1 0,-12-17 0,-3 1 0,0 1 0,-32-28 0,15 15 0,-196-186 0,202 195 0,0 1 0,-1 2 0,-2 1 0,-1 1 0,0 2 0,-2 2 0,0 1 0,-1 2 0,0 2 0,-2 1 0,-69-13 0,59 14 0,1-3 0,1-1 0,-78-39 0,-63-22 0,117 55 0,12 4 0,-85-37 0,102 35 0,-1 1 0,-1 3 0,-58-14 0,-29-9 0,101 28 0,-1 1 0,1 2 0,-2 1 0,-49-5 0,-278 14 0,273 6 0,-103 22 0,-84 33 0,128-19 0,88-25 0,-109 22 0,21-21 0,-253 2 0,376-23 0,0-1 0,0-1 0,0-1 0,-30-10 0,-87-37 0,71 24 0,11 2 0,41 17 0,-1 0 0,0 1 0,-36-8 0,-144-34 0,26 5 0,137 37 0,-1 2 0,-70-2 0,-109 10-1365,192-3-5461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8:52:38.867"/>
    </inkml:context>
    <inkml:brush xml:id="br0">
      <inkml:brushProperty name="width" value="0.05" units="cm"/>
      <inkml:brushProperty name="height" value="0.05" units="cm"/>
      <inkml:brushProperty name="color" value="#E71224"/>
    </inkml:brush>
  </inkml:definitions>
  <inkml:trace contextRef="#ctx0" brushRef="#br0">217 1 24575,'-98'176'0,"96"-173"0,-45 63 0,36-51 0,-1 1 0,2 0 0,-10 20 0,17-29 0,0 0 0,0 1 0,1-1 0,0 0 0,1 1 0,0 0 0,0-1 0,0 1 0,1 0 0,0-1 0,2 13 0,0-9 0,0 0 0,0 0 0,1 0 0,1 0 0,0-1 0,0 1 0,1-1 0,0 0 0,1-1 0,0 1 0,0-1 0,12 13 0,-6-8 0,-2 1 0,0 1 0,13 28 0,-8-16 0,-2 1 0,-1 1 0,-1 0 0,6 35 0,-1-9 0,9 15 0,-17-50 0,0 0 0,-1 1 0,-1 0 0,-2 1 0,5 42 0,-9-47 0,0 0 0,-1 0 0,-4 20 0,4-31 0,-1 0 0,0-1 0,-1 1 0,1-1 0,-1 0 0,-1 1 0,1-2 0,-1 1 0,0 0 0,0-1 0,-7 7 0,0 1 33,0 1 0,1 0-1,-13 24 1,14-21-532,-1-2 1,-17 22-1,11-20-6327</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19:49:18.642"/>
    </inkml:context>
    <inkml:brush xml:id="br0">
      <inkml:brushProperty name="width" value="0.05" units="cm"/>
      <inkml:brushProperty name="height" value="0.05" units="cm"/>
      <inkml:brushProperty name="color" value="#66CC00"/>
    </inkml:brush>
  </inkml:definitions>
  <inkml:trace contextRef="#ctx0" brushRef="#br0">1 6278 24575,'8'0'0,"1"-1"0,0 0 0,-1-1 0,1 0 0,-1 0 0,1-1 0,14-6 0,54-34 0,-19 9 0,67-40 0,-27 16 0,-51 28 0,-32 20 0,0 0 0,28-11 0,-27 14 0,150-68 0,-155 69 0,29-16 0,75-30 0,-102 47 0,0-1 0,0 0 0,-1 0 0,0-2 0,0 0 0,13-11 0,58-62 0,-26 24 0,151-163 0,-171 178 0,148-174 0,-162 189 0,0-2 0,-2 0 0,-2-2 0,0 0 0,-2 0 0,-2-2 0,-1 0 0,16-57 0,28-216 0,-25-5 0,-15 126 0,-7 67 0,16-125 0,8-211 0,-35 452 0,13-151 0,37-173 0,-43 284 0,-1 4 0,-2 1 0,-2-2 0,-2 1 0,-1 0 0,-2 0 0,-2 1 0,-1-1 0,-2 1 0,-1 0 0,-2 0 0,-2 2 0,-26-54 0,-3-8 0,34 75 0,-1-1 0,-1 2 0,-1-1 0,-25-37 0,3 16 0,-2 1 0,-2 2 0,-1 1 0,-74-56 0,74 64 0,1-1 0,-48-55 0,35 34 0,34 35 0,1-1 0,0-1 0,2 0 0,1 0 0,0-1 0,-16-42 0,1 5 0,-2 1 0,-49-71 0,65 107 0,1-1 0,0-1 0,2 0 0,1 0 0,1-1 0,-11-48 0,14 39 0,1 1 0,1-1 0,2 0 0,5-60 0,21-19 0,-22 95 0,0-1 0,2 1 0,0 0 0,1 0 0,0 1 0,2-1 0,0 1 0,0 1 0,2 0 0,18-23 0,-21 30 0,0 1 0,0-1 0,1 2 0,0-1 0,1 1 0,0 0 0,-1 1 0,2 0 0,-1 0 0,15-4 0,-9 4 0,-1 1 0,1 0 0,0 1 0,0 1 0,0 0 0,23 1 0,-7 4 0,40 8 0,21 2 0,-57-10 0,-1 2 0,0 1 0,-1 2 0,61 22 0,-64-14 0,13 6 0,-41-21 0,0 0 0,-1-1 0,1 1 0,0 0 0,0-1 0,0 0 0,0 0 0,0 1 0,0-1 0,0 0 0,0 0 0,0-1 0,0 1 0,0 0 0,-1-1 0,1 1 0,0-1 0,0 1 0,2-2 0,-3 1 0,0-1 0,1 1 0,-1 0 0,0 0 0,0-1 0,0 1 0,-1 0 0,1-1 0,0 1 0,0-1 0,-1 1 0,1-1 0,-1 0 0,0 1 0,1-1 0,-1 1 0,0-1 0,0 0 0,0 1 0,0-1 0,0 0 0,0 1 0,0-1 0,-1 0 0,1 1 0,-1-1 0,1 1 0,-2-3 0,-22-51 0,17 41 0,0 1 0,0 0 0,0 1 0,-2 0 0,1 0 0,-1 1 0,-1 0 0,0 0 0,-1 1 0,-21-15 0,16 10 0,16 15 0,-1 0 0,1 0 0,-1-1 0,1 1 0,-1-1 0,1 1 0,0 0 0,-1-1 0,1 1 0,0-1 0,-1 1 0,1-1 0,0 1 0,-1-1 0,1 1 0,0-1 0,0 1 0,0-1 0,0 1 0,-1-1 0,1 1 0,0-1 0,0 0 0,0 1 0,0-1 0,0 1 0,0-1 0,0 1 0,1-1 0,-1 1 0,0-1 0,0 0 0,1 0 0,1 2 0,1 0 0,-1-1 0,1 1 0,-1 0 0,1 1 0,-1-1 0,1 0 0,-1 1 0,0-1 0,0 1 0,1 0 0,1 2 0,-1-2 0,4 5 0,0 0 0,0 0 0,-1 1 0,0 0 0,0 0 0,-1 0 0,8 16 0,-9-15 0,0 0 0,1-1 0,0 0 0,1 0 0,0 0 0,0-1 0,1 1 0,11 9 0,-11-13 0,1 2 0,-1-1 0,1 1 0,-1 0 0,9 10 0,-15-15 0,-1-1 0,1 1 0,0 0 0,-1 0 0,1 0 0,-1-1 0,1 1 0,-1 0 0,1 0 0,-1 0 0,0 0 0,1 0 0,-1 0 0,0 0 0,0 0 0,0 0 0,1 0 0,-1 0 0,0 0 0,0 0 0,-1 0 0,1 0 0,0 0 0,0 0 0,0 0 0,-1 0 0,1-1 0,0 1 0,-1 0 0,1 0 0,-1 0 0,1 0 0,-1 0 0,0-1 0,1 1 0,-1 0 0,0 0 0,1-1 0,-1 1 0,0 0 0,0-1 0,1 1 0,-1-1 0,0 1 0,0-1 0,0 0 0,0 1 0,0-1 0,0 0 0,0 0 0,0 1 0,-1-1 0,-8 3 0,0-1 0,0 1 0,0-2 0,-12 2 0,13-3 0,0 1 0,0 0 0,0 1 0,0 0 0,1 0 0,-1 1 0,-10 5 0,-53 37 93,45-27-822,-34 17 0,41-26-6097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22:02.745"/>
    </inkml:context>
    <inkml:brush xml:id="br0">
      <inkml:brushProperty name="width" value="0.05" units="cm"/>
      <inkml:brushProperty name="height" value="0.05" units="cm"/>
      <inkml:brushProperty name="color" value="#008C3A"/>
    </inkml:brush>
  </inkml:definitions>
  <inkml:trace contextRef="#ctx0" brushRef="#br0">1 395 24575,'61'-3'0,"97"-17"0,-77 8 0,203-16 0,-166 18 0,300 0 0,-304 11 0,-111-1 0,1 0 0,-1 0 0,1-1 0,-1 1 0,1-1 0,-1 1 0,1-1 0,4-2 0,-7 3 0,-1-1 0,0 1 0,0 0 0,1 0 0,-1 0 0,0-1 0,0 1 0,1 0 0,-1 0 0,0-1 0,0 1 0,0 0 0,1 0 0,-1-1 0,0 1 0,0 0 0,0-1 0,0 1 0,0 0 0,0-1 0,1 1 0,-1 0 0,0-1 0,0 1 0,0 0 0,0-1 0,0 1 0,0 0 0,0-1 0,-1 1 0,1 0 0,0-1 0,0 1 0,-17-17 0,-66-35 0,-169-75 0,246 124 0,-35-14 0,31 14 0,1-1 0,0 1 0,0-2 0,1 1 0,-1-1 0,1 0 0,0-1 0,1 0 0,-1 0 0,1 0 0,-12-15 0,20 21 0,-1 0 0,0 0 0,0 1 0,0-1 0,0 0 0,1 0 0,-1 0 0,0 0 0,0 0 0,0-1 0,0 1 0,0 0 0,1 0 0,-1 0 0,0 0 0,0 0 0,0 0 0,0 0 0,0 0 0,1 0 0,-1 0 0,0 0 0,0 0 0,0 0 0,0-1 0,0 1 0,0 0 0,0 0 0,1 0 0,-1 0 0,0 0 0,0 0 0,0-1 0,0 1 0,0 0 0,0 0 0,0 0 0,0 0 0,0-1 0,0 1 0,0 0 0,0 0 0,0 0 0,0 0 0,0 0 0,0-1 0,0 1 0,0 0 0,0 0 0,0 0 0,0 0 0,0 0 0,0-1 0,0 1 0,0 0 0,-1 0 0,1 0 0,0 0 0,0 0 0,0-1 0,0 1 0,0 0 0,0 0 0,0 0 0,-1 0 0,1 0 0,0 0 0,0 0 0,0 0 0,20 5 0,28 14 0,-46-18 0,133 49 0,0 0 0,-121-42 0,1 2 0,-2-1 0,1 2 0,-2 0 0,1 0 0,-2 1 0,1 1 0,14 21 0,28 28 0,-38-48 0,-12-11 0,-1 0 0,1 0 0,0 0 0,-1 1 0,1-1 0,-1 1 0,0 0 0,0-1 0,-1 1 0,1 1 0,-1-1 0,3 7 0,-5-10 0,-1 0 0,1 0 0,0 0 0,-1 0 0,1 0 0,-1 0 0,1 0 0,-1 0 0,1 0 0,-1 0 0,0-1 0,0 1 0,1 0 0,-1 0 0,0-1 0,0 1 0,0 0 0,0-1 0,1 1 0,-1-1 0,0 1 0,0-1 0,-2 1 0,-30 11 0,23-9 0,-58 17 0,-1-3 0,-94 10 0,133-21 0,0 2 0,1 0 0,-44 20 0,-29 8 0,-78 25-1365,155-51-5461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0:09:55.956"/>
    </inkml:context>
    <inkml:brush xml:id="br0">
      <inkml:brushProperty name="width" value="0.05" units="cm"/>
      <inkml:brushProperty name="height" value="0.05" units="cm"/>
      <inkml:brushProperty name="color" value="#FF0066"/>
    </inkml:brush>
  </inkml:definitions>
  <inkml:trace contextRef="#ctx0" brushRef="#br0">0 320 24575,'48'-2'0,"-1"-3"0,50-11 0,-20 3 0,87-17 0,-73 12 0,96-7 0,235 22 0,-218 5 0,-117 3 0,168 29 0,-220-28 0,28 1 0,1-2 0,89-6 0,-58 0 0,-87 1 0,-1 0 0,1-1 0,-1 0 0,1 0 0,12-4 0,-19 5 0,0 0 0,-1-1 0,1 1 0,0 0 0,0-1 0,-1 1 0,1-1 0,0 1 0,-1-1 0,1 1 0,-1-1 0,1 1 0,-1-1 0,1 1 0,-1-1 0,1 0 0,-1 1 0,1-1 0,-1 0 0,0 0 0,1 1 0,-1-1 0,0 0 0,1-1 0,-2 1 0,1-1 0,0 0 0,-1 1 0,1-1 0,-1 1 0,0-1 0,1 0 0,-1 1 0,0 0 0,0-1 0,0 1 0,0-1 0,0 1 0,0 0 0,0 0 0,-3-2 0,-11-10 0,-1 1 0,-1 1 0,0 1 0,0 0 0,-24-9 0,-1-2 0,-120-48 0,78 37 0,38 14 0,41 18 0,30 11 0,3-1 0,38 9 0,-41-13 0,-1 1 0,45 20 0,-42-12 0,36 27 0,-29-18 0,16-1 0,-40-20 0,1 1 0,-1 1 0,0 0 0,-1 0 0,12 8 0,-20-12 0,1 1 0,0-1 0,0 1 0,-1 0 0,1 0 0,-1 0 0,1 0 0,-1 0 0,0 0 0,0 0 0,0 0 0,0 0 0,0 0 0,0 1 0,-1-1 0,1 0 0,-1 1 0,0-1 0,1 0 0,-1 1 0,0-1 0,-1 1 0,1-1 0,0 0 0,0 1 0,-1-1 0,0 0 0,-1 4 0,1-2 0,-1-1 0,0 1 0,-1-1 0,1 0 0,0 1 0,-1-1 0,0 0 0,0 0 0,1-1 0,-2 1 0,1-1 0,0 1 0,-1-1 0,1 0 0,-1 0 0,1-1 0,-1 1 0,0-1 0,0 0 0,-5 2 0,-7 0 0,0 0 0,-1-1 0,-25 1 0,21-3 0,0 1 0,0 0 0,0 2 0,0 0 0,0 2 0,-34 11 0,3 4 0,30-13 0,-1 2 0,1 0 0,1 2 0,0 0 0,-27 20 0,-4 3-1365,40-23-5461</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46:19.431"/>
    </inkml:context>
    <inkml:brush xml:id="br0">
      <inkml:brushProperty name="width" value="0.05" units="cm"/>
      <inkml:brushProperty name="height" value="0.05" units="cm"/>
      <inkml:brushProperty name="color" value="#66CC00"/>
    </inkml:brush>
  </inkml:definitions>
  <inkml:trace contextRef="#ctx0" brushRef="#br0">1 1 24575,'16'1'0,"0"0"0,0 1 0,0 0 0,0 2 0,0 0 0,-1 0 0,1 2 0,-1 0 0,-1 0 0,1 2 0,-1 0 0,21 15 0,-25-16 0,-1 1 0,-1 0 0,1 0 0,-1 0 0,-1 1 0,0 0 0,0 0 0,-1 1 0,0 0 0,0 0 0,-1 1 0,-1-1 0,1 1 0,-2 0 0,0 1 0,0-1 0,-1 0 0,1 15 0,-3 32 0,-3 1 0,-2-1 0,-16 69 0,19-116 0,-2-1 0,1 0 0,-1 0 0,-9 17 0,8-18 0,0 1 0,1 0 0,0 0 0,0 0 0,-1 11 0,1 11 0,1 0 0,2-1 0,6 61 0,-4-85 0,1 0 0,-1 0 0,1 0 0,0-1 0,1 1 0,-1 0 0,1-1 0,1 0 0,4 8 0,4 2 0,27 28 0,-27-31 0,2-1 0,1-1 0,0 0 0,0-1 0,1-1 0,0-1 0,1 0 0,-1-1 0,26 7 0,24 1-1365,-49-8-5461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17.704"/>
    </inkml:context>
    <inkml:brush xml:id="br0">
      <inkml:brushProperty name="width" value="0.05" units="cm"/>
      <inkml:brushProperty name="height" value="0.05" units="cm"/>
      <inkml:brushProperty name="color" value="#66CC00"/>
    </inkml:brush>
  </inkml:definitions>
  <inkml:trace contextRef="#ctx0" brushRef="#br0">1 0 24575,'0'0'-8191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1:50:24.689"/>
    </inkml:context>
    <inkml:brush xml:id="br0">
      <inkml:brushProperty name="width" value="0.05" units="cm"/>
      <inkml:brushProperty name="height" value="0.05" units="cm"/>
      <inkml:brushProperty name="color" value="#66CC00"/>
    </inkml:brush>
  </inkml:definitions>
  <inkml:trace contextRef="#ctx0" brushRef="#br0">0 1571 24575,'10'0'0,"91"-4"0,-89 3 0,1-2 0,-1 1 0,0-2 0,0 0 0,0 0 0,11-6 0,2-4 0,0-2 0,-1 0 0,-1-2 0,0 0 0,-2-2 0,0 0 0,-1-1 0,-1-1 0,-1-1 0,28-47 0,-35 49 0,-2 0 0,-1 0 0,7-26 0,-7 19 0,15-31 0,66-166 0,-83 203 0,-1-1 0,-1 1 0,-1-1 0,1-28 0,-3 29 0,0 1 0,2 0 0,0-1 0,2 1 0,7-23 0,-2 16 0,9-47 0,-15 55 0,1 0 0,1 0 0,0 0 0,1 1 0,13-23 0,85-164 0,-104 202 0,3-3 0,1 0 0,0 1 0,0-1 0,0 1 0,0 0 0,1 0 0,9-7 0,15-15 0,-14 14-1365,0 1-5461</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3:44.462"/>
    </inkml:context>
    <inkml:brush xml:id="br0">
      <inkml:brushProperty name="width" value="0.05" units="cm"/>
      <inkml:brushProperty name="height" value="0.05" units="cm"/>
      <inkml:brushProperty name="color" value="#66CC00"/>
    </inkml:brush>
  </inkml:definitions>
  <inkml:trace contextRef="#ctx0" brushRef="#br0">0 1 24575,'25'0'0,"-1"0"0,1 2 0,0 2 0,-1 0 0,0 1 0,0 1 0,0 1 0,-1 2 0,0 0 0,-1 1 0,28 18 0,-1 2 0,-30-20 0,-1 1 0,0 1 0,-1 1 0,-1 0 0,0 1 0,22 25 0,-30-30 0,1 0 0,0 0 0,19 13 0,-20-16 0,0 0 0,-1 1 0,1-1 0,-1 2 0,0-1 0,10 17 0,1 5 0,-8-15 0,-1 1 0,13 31 0,-14-28-1365,0-3-5461</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10T22:34:14.756"/>
    </inkml:context>
    <inkml:brush xml:id="br0">
      <inkml:brushProperty name="width" value="0.05" units="cm"/>
      <inkml:brushProperty name="height" value="0.05" units="cm"/>
      <inkml:brushProperty name="color" value="#66CC00"/>
    </inkml:brush>
  </inkml:definitions>
  <inkml:trace contextRef="#ctx0" brushRef="#br0">469 0 24575,'-1'4'0,"0"-1"0,0 0 0,0 0 0,-1 0 0,1 0 0,-1 0 0,0 0 0,0 0 0,0-1 0,0 1 0,-1-1 0,1 1 0,0-1 0,-1 0 0,-4 3 0,-7 8 0,-92 123 0,69-86 0,9-10 0,2 2 0,2 0 0,1 1 0,3 1 0,-26 81 0,36-99 0,0-1 0,-19 31 0,20-40 0,0 1 0,1-1 0,1 2 0,0-1 0,2 1 0,-8 36 0,10 4 0,4 76 0,1-43 0,0-73 0,0 0 0,0 0 0,2 0 0,0 0 0,1-1 0,12 28 0,0-7 0,40 64 0,-15-38 0,102 117 0,-73-113 0,-47-48 0,35 41 0,-20-17 0,-23-27 0,-1 0 0,15 24 0,-23-31 0,0 1 0,-1 1 0,0-1 0,0 1 0,-2 0 0,1 0 0,-2 1 0,0-1 0,0 1 0,-1 0 0,0 0 0,-1 19 0,-2-12 0,0 1 0,-2 0 0,0-1 0,-2 0 0,0 0 0,-1 0 0,-1 0 0,-9 18 0,-40 121 0,45-122-455,2 1 0,-8 69 0,16-85-6371</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6T22:00:41.694"/>
    </inkml:context>
    <inkml:brush xml:id="br0">
      <inkml:brushProperty name="width" value="0.05" units="cm"/>
      <inkml:brushProperty name="height" value="0.05" units="cm"/>
      <inkml:brushProperty name="color" value="#FF0066"/>
    </inkml:brush>
  </inkml:definitions>
  <inkml:trace contextRef="#ctx0" brushRef="#br0">0 2407 24575,'9'-8'0,"1"1"0,0 0 0,14-9 0,13-8 0,-9 2 0,-2-2 0,0-1 0,-2-1 0,-1-1 0,-1-1 0,28-47 0,-9 4 0,55-133 0,-87 178 0,-1-2 0,-1 1 0,-1-1 0,-2 0 0,-1 0 0,0 0 0,-3-1 0,0 1 0,-5-29 0,0 25 0,-1 1 0,-2 0 0,-1 1 0,-16-36 0,12 34 0,2 0 0,1-1 0,-9-53 0,14 40 0,3 0 0,1 0 0,2 0 0,10-69 0,-6 86 0,2 1 0,0-1 0,2 1 0,1 1 0,1-1 0,1 2 0,2 0 0,18-28 0,-25 44 0,0 1 0,1 0 0,0 1 0,0-1 0,1 1 0,0 1 0,1 0 0,-1 0 0,11-5 0,3 1 0,0 2 0,0 0 0,28-6 0,28-12 0,-2-3 0,85-47 0,1 0 0,-129 62 0,0 2 0,45-12 0,-78 25 0,1 0 0,-1 0 0,1-1 0,-1 1 0,1 0 0,-1-1 0,1 1 0,-1-1 0,0 0 0,1 1 0,-1-1 0,0 0 0,0 0 0,0 0 0,1 0 0,-1 0 0,0 0 0,0 0 0,0 0 0,1-2 0,-2 1 0,0 1 0,0 0 0,0-1 0,0 1 0,-1 0 0,1-1 0,0 1 0,-1 0 0,1-1 0,-1 1 0,1 0 0,-1 0 0,1-1 0,-1 1 0,0 0 0,0 0 0,0 0 0,1 0 0,-1 0 0,0 0 0,0 0 0,-2 0 0,-7-9 0,-2 1 0,1 0 0,-22-11 0,-21-16 0,44 28 0,0 1 0,0 1 0,0 0 0,-1 0 0,0 1 0,0 0 0,-1 1 0,1 0 0,-15-2 0,2 2 0,-1 1 0,1 1 0,-35 2 0,51 2 0,18 4 0,19 3 0,5-4 0,-1-2 0,43 0 0,-50-4 0,0 2 0,0 0 0,0 2 0,0 1 0,31 9 0,-32-5 0,-10-3 0,0 0 0,-1 0 0,1 1 0,-1 1 0,22 14 0,-16-7 0,-12-9 0,0 0 0,0 1 0,-1 0 0,0 0 0,0 0 0,6 8 0,-12-12 0,0 0 0,0 0 0,0 0 0,0 0 0,0 0 0,0 0 0,0 0 0,-1 0 0,1 0 0,-1 0 0,0 1 0,1-1 0,-1 0 0,0 0 0,0 0 0,-1 1 0,1-1 0,0 0 0,-1 0 0,1 0 0,-1 0 0,0 1 0,1-1 0,-1 0 0,0 0 0,-1-1 0,1 1 0,0 0 0,0 0 0,-3 2 0,-68 76 0,45-52 0,-30 40 0,43-47-170,2 0-1,0 1 0,2 0 1,1 1-1,0-1 0,2 2 1,-8 36-1,11-36-6655</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6T22:38:29.912"/>
    </inkml:context>
    <inkml:brush xml:id="br0">
      <inkml:brushProperty name="width" value="0.05" units="cm"/>
      <inkml:brushProperty name="height" value="0.05" units="cm"/>
      <inkml:brushProperty name="color" value="#FF0066"/>
    </inkml:brush>
  </inkml:definitions>
  <inkml:trace contextRef="#ctx0" brushRef="#br0">1 110 24575,'20'2'0,"0"1"0,0 0 0,0 2 0,-1 0 0,27 11 0,8 2 0,48 10 0,107 15 0,-150-34 0,1-4 0,1-2 0,77-6 0,-127 2 0,1 0 0,-1-1 0,0-1 0,1 0 0,-1-1 0,-1 0 0,1 0 0,16-10 0,-3-2 0,-1-1 0,23-20 0,3-4 0,-32 29 0,0 1 0,1 1 0,1 0 0,-1 1 0,2 1 0,-1 1 0,1 1 0,0 1 0,39-6 0,10 4 0,110 3 0,-174 4 0,23 2 0,0 0 0,0 2 0,0 1 0,-1 2 0,43 15 0,127 63 0,-173-73 0,98 52 86,31 14-1537,-130-69-5375</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6T22:47:22.232"/>
    </inkml:context>
    <inkml:brush xml:id="br0">
      <inkml:brushProperty name="width" value="0.05" units="cm"/>
      <inkml:brushProperty name="height" value="0.05" units="cm"/>
      <inkml:brushProperty name="color" value="#FF0066"/>
    </inkml:brush>
  </inkml:definitions>
  <inkml:trace contextRef="#ctx0" brushRef="#br0">0 1 24575,'12'2'0,"0"0"0,0 1 0,-1 0 0,1 1 0,-1 0 0,0 1 0,-1 0 0,14 9 0,-3-4 0,18 12 0,-1 1 0,0 2 0,-2 1 0,-1 3 0,-1 0 0,-1 2 0,-2 1 0,-2 2 0,45 66 0,-17-20 0,-5-8 0,-3 2 0,76 156 0,-109-192 0,3 0 0,1-2 0,2 0 0,1-1 0,2-1 0,1-2 0,46 46 0,-33-46 0,1-1 0,1-2 0,2-1 0,67 31 0,192 63 0,-260-110-41,79 12-1,-68-14-1240,-31-6-5544</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7T02:09:48.037"/>
    </inkml:context>
    <inkml:brush xml:id="br0">
      <inkml:brushProperty name="width" value="0.05" units="cm"/>
      <inkml:brushProperty name="height" value="0.05" units="cm"/>
      <inkml:brushProperty name="color" value="#66CC00"/>
    </inkml:brush>
  </inkml:definitions>
  <inkml:trace contextRef="#ctx0" brushRef="#br0">709 1 24575,'-31'31'0,"-53"42"0,-20 8 0,4 5 0,-109 120 0,148-148 0,41-41 0,1 2 0,-17 20 0,31-33 0,0 1 0,1 0 0,-1 0 0,1 0 0,1 0 0,0 1 0,0 0 0,0-1 0,1 1 0,-3 14 0,3 4-1365,2-3-5461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22:52.560"/>
    </inkml:context>
    <inkml:brush xml:id="br0">
      <inkml:brushProperty name="width" value="0.05" units="cm"/>
      <inkml:brushProperty name="height" value="0.05" units="cm"/>
      <inkml:brushProperty name="color" value="#008C3A"/>
    </inkml:brush>
  </inkml:definitions>
  <inkml:trace contextRef="#ctx0" brushRef="#br0">1 1325 24575,'1'-11'0,"0"0"0,1 1 0,1-1 0,0 0 0,7-16 0,2-9 0,75-314 0,-79 321 0,18-46 0,-18 54 0,0 0 0,-1 0 0,-2 0 0,5-33 0,-8-197 0,-4 122 0,2 115 0,-1 0 0,0 1 0,0-1 0,-2 1 0,1 0 0,-2-1 0,0 1 0,-7-17 0,8 24 0,-11-23 0,13 29 0,1-1 0,0 1 0,-1-1 0,1 1 0,0 0 0,-1-1 0,1 1 0,-1 0 0,1 0 0,-1-1 0,1 1 0,0 0 0,-1 0 0,1-1 0,-1 1 0,1 0 0,-1 0 0,1 0 0,-1 0 0,1 0 0,-1 0 0,0 0 0,1 0 0,-1 0 0,1 0 0,-1 0 0,1 0 0,-1 1 0,1-1 0,0 0 0,-1 0 0,1 0 0,-1 1 0,1-1 0,-1 0 0,1 0 0,-1 1 0,1-1 0,0 0 0,-1 1 0,1-1 0,0 1 0,-1-1 0,1 0 0,0 1 0,0-1 0,-1 1 0,1-1 0,0 1 0,0-1 0,0 1 0,0-1 0,-1 1 0,1 0 0,-4 8 0,1 0 0,0 1 0,0-1 0,1 1 0,0 0 0,0-1 0,1 16 0,-9 39 0,-1-26 0,2-2 0,-1-1 0,-24 52 0,49-153 0,9-3 0,-16 49 0,0 0 0,-2-1 0,0 0 0,-2-1 0,0 1 0,1-24 0,-5 31 0,-1 4 0,1 0 0,1-1 0,0 1 0,0 0 0,5-17 0,-5 26 0,-1-1 0,1 1 0,-1 0 0,1-1 0,0 1 0,-1 0 0,1 0 0,0 0 0,0-1 0,0 1 0,0 0 0,0 0 0,0 0 0,0 1 0,1-1 0,-1 0 0,0 0 0,0 1 0,2-2 0,0 2 0,-1 0 0,0 0 0,0 0 0,1 0 0,-1 0 0,0 0 0,0 0 0,1 1 0,-1-1 0,0 1 0,0 0 0,0 0 0,0 0 0,0 0 0,0 0 0,3 2 0,2 1 0,-1 1 0,0 0 0,1 0 0,-2 1 0,1 0 0,-1 0 0,8 11 0,30 54 0,-22-35 0,3-2 27,2-1-1,1-1 1,2-1-1,55 46 1,-42-40-776,63 72 0,-93-93-6077</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1-07T02:09:49.953"/>
    </inkml:context>
    <inkml:brush xml:id="br0">
      <inkml:brushProperty name="width" value="0.05" units="cm"/>
      <inkml:brushProperty name="height" value="0.05" units="cm"/>
      <inkml:brushProperty name="color" value="#66CC00"/>
    </inkml:brush>
  </inkml:definitions>
  <inkml:trace contextRef="#ctx0" brushRef="#br0">0 1 24575,'69'2'0,"104"18"0,-98-10 0,315 50 0,3 1 0,-88-14 0,195 20 0,-454-63 0,1-1 0,0-3 0,-1-1 0,1-3 0,51-10 0,36-17 0,2 6 0,1 6 0,160-2 0,195 24 0,-478-2 0,-1 0 0,1 0 0,-1 2 0,0-1 0,1 2 0,16 6 0,72 39 0,-7-4 0,-65-33 0,0 0 0,0 3 0,30 19 0,-12 11-1365,-34-31-5461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23:00.329"/>
    </inkml:context>
    <inkml:brush xml:id="br0">
      <inkml:brushProperty name="width" value="0.05" units="cm"/>
      <inkml:brushProperty name="height" value="0.05" units="cm"/>
      <inkml:brushProperty name="color" value="#008C3A"/>
    </inkml:brush>
  </inkml:definitions>
  <inkml:trace contextRef="#ctx0" brushRef="#br0">0 0 24575,'0'0'-8191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16:17.653"/>
    </inkml:context>
    <inkml:brush xml:id="br0">
      <inkml:brushProperty name="width" value="0.05" units="cm"/>
      <inkml:brushProperty name="height" value="0.05" units="cm"/>
      <inkml:brushProperty name="color" value="#CC0066"/>
      <inkml:brushProperty name="ignorePressure" value="1"/>
    </inkml:brush>
  </inkml:definitions>
  <inkml:trace contextRef="#ctx0" brushRef="#br0">0 1,'17'453,"-6"118,-12-428,1-124,0 0,2 0,0 0,1-1,0 1,2 0,0-1,1 0,1-1,1 1,1-1,0 0,1-1,0 0,2-1,-1 0,4 1,23 20,2-1,2-2,1-3,1 0,4-2,-44-26,22 12,0-1,1-1,21 6,38 17,-71-28</inkml:trace>
  <inkml:trace contextRef="#ctx0" brushRef="#br0" timeOffset="2468.12">81 1353,'4'91,"5"0,18 82,-10-70,20 113,-10-69,-5 2,-1 118,-23 85,3 141,1-448,2 0,1 0,3 0,2-1,2 0,1 0,3-2,1 0,2-1,2 0,2-2,1-1,16 18,-39-55,40 51,2-2,3-1,9 5,-42-44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43:27.582"/>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2141 100,'-2'3,"0"-1,1 1,-1 0,0 0,1 0,0 0,0 0,-1 0,2 0,-2 2,-2 8,-13 28,-19 33,20-44,1 2,1 0,-6 24,16-32,0 1,2 0,0 0,2 0,1 1,1 9,1 32,-2 281,-2-345,1 1,0-1,1 1,-1-1,1 0,-1 1,1-1,0 0,0 1,0-1,1 0,-1 0,1 0,1 2,-1-3,0 0,1 0,-1 0,0 0,1-1,-1 1,1-1,0 0,0 0,-1 0,1 0,0 0,0 0,0-1,0 1,3-1,38 3,0-2,37-4,3 0,-75 3,-1-2,1 1,0-1,0-1,-1 1,1-1,-1-1,0 0,0 0,0 0,0-1,-1 0,0-1,2-1,41-26,-42 29,-1 0,1-1,-1 0,0 0,-1-1,1 1,-1-1,0-1,0 1,-1-1,0 0,0 0,-1-1,0 1,0-1,-1 0,0 0,0 0,-1-1,0 1,0-1,-1 1,0-1,0-5,-4-132,1 79,5-57,0 101,2-1,0 2,1-1,2 1,0 0,9-15,-12 23,-1 1,0-1,-1 0,0 0,-1 0,-1 0,0-4,-1-17,-1 0,-3-14,4 46,-1 0,0 0,0 0,0 0,0 0,-1 0,1 1,-1-1,0 0,0 1,0-1,0 1,0-1,0 1,-1 0,1 0,-1 0,1 0,-1 1,0-1,0 1,0 0,0-1,0 1,0 1,0-1,-1 0,-13-3,0 1,0 0,0 2,-9 0,20 0,-59-1,-1 2,-3 4,57-2,0 2,0-1,1 2,-1-1,1 1,0 1,1 0,-1 1,-6 5,-3 2,6-6,-3 3,1 0,-14 12,19-11,3 0</inkml:trace>
  <inkml:trace contextRef="#ctx0" brushRef="#br0" timeOffset="2348.82">2429 1010,'6'15,"-1"1,0 0,-1 0,-1 1,-1-1,0 2,2 5,44 448,-40-377,-7-82,4 44,-3 1,-3 31,0-70,-1 0,-1 1,-1-1,-1 0,0-1,-1 1,-1-1,0 0,-9 12,4-10,-1-2,-1 1,-1-2,0 0,-1-1,0 0,-2-1,1-1,-2-1,0 0,0-2,-1 0,-11 3,-37 13,0-4,-2-3,-36 5,-432 67,220-41,240-35,1 4,-70 26,129-37,1 1,1 1,0 1,0 0,1 0,0 2,1 0,-7 9,13-15,-34 38,2 2,3 1,1 2,-15 20,-83 117,5 12,34-31,72-123,13-26</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03T20:47:04.015"/>
    </inkml:context>
    <inkml:brush xml:id="br0">
      <inkml:brushProperty name="width" value="0.1" units="cm"/>
      <inkml:brushProperty name="height" value="0.1" units="cm"/>
      <inkml:brushProperty name="color" value="#33CCFF"/>
      <inkml:brushProperty name="ignorePressure" value="1"/>
    </inkml:brush>
  </inkml:definitions>
  <inkml:trace contextRef="#ctx0" brushRef="#br0">871 2,'-81'-1,"-30"1,-73 9,149-5,0 1,0 2,0 2,1 1,1 1,-1 2,-6 5,22-8,1 2,0 0,0 0,2 1,-1 2,2-1,0 1,1 1,0 1,1 0,1 0,-1 4,8-10,0-1,0 1,1 1,0-1,1 0,0 1,1-1,0 1,1 30,2 26,0-12,-1-42,-1 10,1 1,1-1,3 9,-3-24,0 0,1 0,0-1,1 1,0-1,0 1,0-1,2 0,-1-1,4 5,13 13,2-2,0 0,1-2,2 0,0-2,1-1,9 4,58 27,63 21,-19-9,-73-34,1-3,27 5,-10-3,-48-17,0-1,1-2,-1-2,1-1,0-1,0-3,36-4,-59 2,1 0,-1-1,0-1,0 0,-1 0,1-2,-1 0,0 0,-1-1,0-1,0 0,-1 0,0-2,-1 1,4-6,-6 5,0-1,-1 1,-1-1,0-1,0 1,-1-1,-1 0,0 0,-1-1,0 1,0-11,0-22,-1 0,-5-40,0 7,4 51,-2 0,-1 0,-2 0,0 1,-2 0,-1 0,-1 0,-1 1,-1 0,-9-14,4 12,2 2,-1 0,-1 2,-16-19,25 35,-1 1,0 0,-1 0,1 0,-1 1,0 1,-1-1,1 1,-1 1,0-1,0 2,-1-1,-1 1,-11-2,0 2,-1 0,0 1,1 2,-1 0,-10 2,-68-1,92-3,1 1,0-2,0 1,0-1,0 0,0-1,0 0,0-1,-31-13,27 13,0-2,0 0,0 0,1-1,0 0,-9-10,12 12,-6-6</inkml:trace>
  <inkml:trace contextRef="#ctx0" brushRef="#br0" timeOffset="1894.99">1223 1110,'6'14,"2"0,-1 0,2 0,0-1,0-1,1 1,1-2,1 2,42 37,3-2,62 39,137 72,-79-61,4-8,193 66,-113-67,258 52,-384-114,1-6,1-6,12-6,412-3,-434-8,313-11,18-21,-305 19,1043-121,-803 74,524-102,81-13,-1 49,-959 124,189-11,-178 15,1 1,-1 3,23 6,-53-7,-1 2,0 0,0 1,0 1,-1 1,0 0,0 1,-1 1,0 0,7 7,17 17,-3 2,0 1,1 6,-6-7,45 55,28 48,-38-50,-63-83,0 0,0 1,0-1,0 1,-1 0,0 0,-1 0,2 4,0 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D56A53-9BCB-4B41-AB6B-C13BA8F8196A}" type="datetimeFigureOut">
              <a:rPr lang="en-US" smtClean="0"/>
              <a:t>8/29/2024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533B66-B6C8-47BA-A0BA-3A069108607A}" type="slidenum">
              <a:rPr lang="en-US" smtClean="0"/>
              <a:t>‹#›</a:t>
            </a:fld>
            <a:endParaRPr lang="en-US"/>
          </a:p>
        </p:txBody>
      </p:sp>
    </p:spTree>
    <p:extLst>
      <p:ext uri="{BB962C8B-B14F-4D97-AF65-F5344CB8AC3E}">
        <p14:creationId xmlns:p14="http://schemas.microsoft.com/office/powerpoint/2010/main" val="4184557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3</a:t>
            </a:fld>
            <a:endParaRPr lang="en-US"/>
          </a:p>
        </p:txBody>
      </p:sp>
    </p:spTree>
    <p:extLst>
      <p:ext uri="{BB962C8B-B14F-4D97-AF65-F5344CB8AC3E}">
        <p14:creationId xmlns:p14="http://schemas.microsoft.com/office/powerpoint/2010/main" val="2871550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11</a:t>
            </a:fld>
            <a:endParaRPr lang="en-US"/>
          </a:p>
        </p:txBody>
      </p:sp>
    </p:spTree>
    <p:extLst>
      <p:ext uri="{BB962C8B-B14F-4D97-AF65-F5344CB8AC3E}">
        <p14:creationId xmlns:p14="http://schemas.microsoft.com/office/powerpoint/2010/main" val="1345179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12</a:t>
            </a:fld>
            <a:endParaRPr lang="en-US"/>
          </a:p>
        </p:txBody>
      </p:sp>
    </p:spTree>
    <p:extLst>
      <p:ext uri="{BB962C8B-B14F-4D97-AF65-F5344CB8AC3E}">
        <p14:creationId xmlns:p14="http://schemas.microsoft.com/office/powerpoint/2010/main" val="1756366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25</a:t>
            </a:fld>
            <a:endParaRPr lang="en-US"/>
          </a:p>
        </p:txBody>
      </p:sp>
    </p:spTree>
    <p:extLst>
      <p:ext uri="{BB962C8B-B14F-4D97-AF65-F5344CB8AC3E}">
        <p14:creationId xmlns:p14="http://schemas.microsoft.com/office/powerpoint/2010/main" val="2891496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40</a:t>
            </a:fld>
            <a:endParaRPr lang="en-US"/>
          </a:p>
        </p:txBody>
      </p:sp>
    </p:spTree>
    <p:extLst>
      <p:ext uri="{BB962C8B-B14F-4D97-AF65-F5344CB8AC3E}">
        <p14:creationId xmlns:p14="http://schemas.microsoft.com/office/powerpoint/2010/main" val="547359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533B66-B6C8-47BA-A0BA-3A069108607A}" type="slidenum">
              <a:rPr lang="en-US" smtClean="0"/>
              <a:t>44</a:t>
            </a:fld>
            <a:endParaRPr lang="en-US"/>
          </a:p>
        </p:txBody>
      </p:sp>
    </p:spTree>
    <p:extLst>
      <p:ext uri="{BB962C8B-B14F-4D97-AF65-F5344CB8AC3E}">
        <p14:creationId xmlns:p14="http://schemas.microsoft.com/office/powerpoint/2010/main" val="4135673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C98E-206F-423C-ABEA-5FDCB72653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57DD46D-8A56-446A-B036-3A661547D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A576FE-4348-4872-B1E4-50CC3C8196F3}"/>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5" name="Footer Placeholder 4">
            <a:extLst>
              <a:ext uri="{FF2B5EF4-FFF2-40B4-BE49-F238E27FC236}">
                <a16:creationId xmlns:a16="http://schemas.microsoft.com/office/drawing/2014/main" id="{BDE042B6-47C7-483B-8DD2-DD0E0AFA42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55619-7DF8-41F0-91BD-D032E85016C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1940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E34F-944C-4325-AA8E-FC440B95CA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70F13A-919B-40DE-B291-EC320C2220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0CCD95-48B3-4EF1-A554-CCA7D82B1A85}"/>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5" name="Footer Placeholder 4">
            <a:extLst>
              <a:ext uri="{FF2B5EF4-FFF2-40B4-BE49-F238E27FC236}">
                <a16:creationId xmlns:a16="http://schemas.microsoft.com/office/drawing/2014/main" id="{5E741094-4C50-4742-A020-6C0513A2C9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E5AB1A-F75C-48B0-B481-EEA4D7FE03A8}"/>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191570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FF9822-7278-4005-81C2-4C0AA0846F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FEC356F-CEB5-46C3-8448-68023A5C94E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188987-5E88-4DED-BA3D-5A61A1451A03}"/>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5" name="Footer Placeholder 4">
            <a:extLst>
              <a:ext uri="{FF2B5EF4-FFF2-40B4-BE49-F238E27FC236}">
                <a16:creationId xmlns:a16="http://schemas.microsoft.com/office/drawing/2014/main" id="{89BE7E61-CFE3-4ACB-AE9B-2B9BA7989E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0A260-421A-4D6B-99CE-EF6A18DE3D65}"/>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9531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E22C4-E8A8-463F-9963-2D4743DC583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83E365-D3DD-489C-8B2B-DD55B469AC4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A1E4CA-276B-426E-950C-3F549307543D}"/>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5" name="Footer Placeholder 4">
            <a:extLst>
              <a:ext uri="{FF2B5EF4-FFF2-40B4-BE49-F238E27FC236}">
                <a16:creationId xmlns:a16="http://schemas.microsoft.com/office/drawing/2014/main" id="{53685C88-8B26-4724-A386-B707820AE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D1FA5F-96CC-4992-821B-8BFE6DEA9C4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943814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F7E5-D9A8-41E5-8837-B38F1305C6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1BCB88F-71F5-44AF-B39A-7C614B874C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E7B34A-B867-48F8-A78B-A29CDB623CD9}"/>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5" name="Footer Placeholder 4">
            <a:extLst>
              <a:ext uri="{FF2B5EF4-FFF2-40B4-BE49-F238E27FC236}">
                <a16:creationId xmlns:a16="http://schemas.microsoft.com/office/drawing/2014/main" id="{D1B40A9E-F324-45AF-81BC-12467BD14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859F2D-37FC-4F15-BC6F-608469DBDD81}"/>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3751199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6A86-8C1A-4C47-8C6D-85F59F3FA29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4BBDAF-5032-403D-BFB1-CB50B2EAE6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36B9864-81A8-4EA7-8536-D1C1397FA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D542E6-D7C9-47A9-B4D4-849E32E5E7E6}"/>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6" name="Footer Placeholder 5">
            <a:extLst>
              <a:ext uri="{FF2B5EF4-FFF2-40B4-BE49-F238E27FC236}">
                <a16:creationId xmlns:a16="http://schemas.microsoft.com/office/drawing/2014/main" id="{ECD7CB58-C8A8-474E-8C30-893B431137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533D3-F8DB-4739-B411-50735D751C6B}"/>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5897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5F180-5F04-4765-9010-4E35C34F3D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521429-FA2D-4F91-9E7B-83D2E388F0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53A316-90C5-40ED-B9FF-8BC627B879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9DAB4B-A162-44C0-B84A-F2D9CC3CAC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FD2733-CE6C-4B4E-8AE4-5DD1B716F4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A8B2682-9887-4AA2-8159-F775425185A9}"/>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8" name="Footer Placeholder 7">
            <a:extLst>
              <a:ext uri="{FF2B5EF4-FFF2-40B4-BE49-F238E27FC236}">
                <a16:creationId xmlns:a16="http://schemas.microsoft.com/office/drawing/2014/main" id="{731ED113-53F3-4752-8604-06165CBBEA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417BC9-24A9-4487-9BA9-283E0873817D}"/>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081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6F7D1-79DE-4902-A508-A9BE0B08F2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21CEFC-AC1E-46A3-B901-EA7D956B8AF1}"/>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4" name="Footer Placeholder 3">
            <a:extLst>
              <a:ext uri="{FF2B5EF4-FFF2-40B4-BE49-F238E27FC236}">
                <a16:creationId xmlns:a16="http://schemas.microsoft.com/office/drawing/2014/main" id="{0D49C11E-4480-4C8D-BF43-0115CDA1B8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FF04FD-1110-431E-9EAD-FA9690348784}"/>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867787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31F53C-C5BF-4A82-9BEE-B46FD82BEEBA}"/>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3" name="Footer Placeholder 2">
            <a:extLst>
              <a:ext uri="{FF2B5EF4-FFF2-40B4-BE49-F238E27FC236}">
                <a16:creationId xmlns:a16="http://schemas.microsoft.com/office/drawing/2014/main" id="{689984CF-8423-42A2-98BD-BB106A3F65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68B08B-0648-415E-905C-B20D590515A9}"/>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918337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BC7A-3347-4084-B59E-DB87B1D0D2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76F44D-5BFB-4100-A457-3809D0387A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E5EC50-12BE-4E5C-898E-F1B99C7E65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1C1604-C7A0-41AB-8848-0755B9547895}"/>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6" name="Footer Placeholder 5">
            <a:extLst>
              <a:ext uri="{FF2B5EF4-FFF2-40B4-BE49-F238E27FC236}">
                <a16:creationId xmlns:a16="http://schemas.microsoft.com/office/drawing/2014/main" id="{2EC11D73-7ACB-46A4-B0F2-5FC62BC580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67764D-7F4F-4586-91E7-BC6C1DE4B70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6802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D7D86-24E1-4AFC-9399-BE4B949A1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91DF83-77A5-4B60-92E7-90F2A74D8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186B898-8CBC-4B23-BFE8-DEADE8E43F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571455-BC7F-48D1-8E7F-8B76E24A9267}"/>
              </a:ext>
            </a:extLst>
          </p:cNvPr>
          <p:cNvSpPr>
            <a:spLocks noGrp="1"/>
          </p:cNvSpPr>
          <p:nvPr>
            <p:ph type="dt" sz="half" idx="10"/>
          </p:nvPr>
        </p:nvSpPr>
        <p:spPr/>
        <p:txBody>
          <a:bodyPr/>
          <a:lstStyle/>
          <a:p>
            <a:fld id="{D277415A-DC8C-4C7A-82A5-F9D0162EFFF9}" type="datetimeFigureOut">
              <a:rPr lang="en-US" smtClean="0"/>
              <a:t>8/29/2024</a:t>
            </a:fld>
            <a:endParaRPr lang="en-US"/>
          </a:p>
        </p:txBody>
      </p:sp>
      <p:sp>
        <p:nvSpPr>
          <p:cNvPr id="6" name="Footer Placeholder 5">
            <a:extLst>
              <a:ext uri="{FF2B5EF4-FFF2-40B4-BE49-F238E27FC236}">
                <a16:creationId xmlns:a16="http://schemas.microsoft.com/office/drawing/2014/main" id="{0F9801C8-BEA4-4AC6-BECF-091FB568CA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F1B16A-235E-4270-AC59-26B2EF66B25F}"/>
              </a:ext>
            </a:extLst>
          </p:cNvPr>
          <p:cNvSpPr>
            <a:spLocks noGrp="1"/>
          </p:cNvSpPr>
          <p:nvPr>
            <p:ph type="sldNum" sz="quarter" idx="12"/>
          </p:nvPr>
        </p:nvSpPr>
        <p:spPr/>
        <p:txBody>
          <a:bodyPr/>
          <a:lstStyle/>
          <a:p>
            <a:fld id="{1744EA9F-5F9C-49C9-9356-DFD16D7F32DA}" type="slidenum">
              <a:rPr lang="en-US" smtClean="0"/>
              <a:t>‹#›</a:t>
            </a:fld>
            <a:endParaRPr lang="en-US"/>
          </a:p>
        </p:txBody>
      </p:sp>
    </p:spTree>
    <p:extLst>
      <p:ext uri="{BB962C8B-B14F-4D97-AF65-F5344CB8AC3E}">
        <p14:creationId xmlns:p14="http://schemas.microsoft.com/office/powerpoint/2010/main" val="225697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F2C7FF-0452-496E-B2E6-1063AF3997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D3AFD01-F043-45B6-A065-E8384E1BCE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D8161-C953-4ECB-8009-0F7050E12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77415A-DC8C-4C7A-82A5-F9D0162EFFF9}" type="datetimeFigureOut">
              <a:rPr lang="en-US" smtClean="0"/>
              <a:t>8/29/2024</a:t>
            </a:fld>
            <a:endParaRPr lang="en-US"/>
          </a:p>
        </p:txBody>
      </p:sp>
      <p:sp>
        <p:nvSpPr>
          <p:cNvPr id="5" name="Footer Placeholder 4">
            <a:extLst>
              <a:ext uri="{FF2B5EF4-FFF2-40B4-BE49-F238E27FC236}">
                <a16:creationId xmlns:a16="http://schemas.microsoft.com/office/drawing/2014/main" id="{AACE82D0-A7CE-4B13-A807-67F200AC4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4FA8DE-12EF-46D2-B8BC-266BD618CA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44EA9F-5F9C-49C9-9356-DFD16D7F32DA}" type="slidenum">
              <a:rPr lang="en-US" smtClean="0"/>
              <a:t>‹#›</a:t>
            </a:fld>
            <a:endParaRPr lang="en-US"/>
          </a:p>
        </p:txBody>
      </p:sp>
    </p:spTree>
    <p:extLst>
      <p:ext uri="{BB962C8B-B14F-4D97-AF65-F5344CB8AC3E}">
        <p14:creationId xmlns:p14="http://schemas.microsoft.com/office/powerpoint/2010/main" val="124433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png"/><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image" Target="../media/image48.wmf"/><Relationship Id="rId1" Type="http://schemas.openxmlformats.org/officeDocument/2006/relationships/slideLayout" Target="../slideLayouts/slideLayout1.xml"/><Relationship Id="rId6" Type="http://schemas.openxmlformats.org/officeDocument/2006/relationships/image" Target="../media/image50.wmf"/><Relationship Id="rId5" Type="http://schemas.openxmlformats.org/officeDocument/2006/relationships/oleObject" Target="../embeddings/oleObject37.bin"/><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55.w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2.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41.bin"/></Relationships>
</file>

<file path=ppt/slides/_rels/slide12.xml.rels><?xml version="1.0" encoding="UTF-8" standalone="yes"?>
<Relationships xmlns="http://schemas.openxmlformats.org/package/2006/relationships"><Relationship Id="rId8" Type="http://schemas.openxmlformats.org/officeDocument/2006/relationships/image" Target="../media/image58.wmf"/><Relationship Id="rId13" Type="http://schemas.openxmlformats.org/officeDocument/2006/relationships/oleObject" Target="../embeddings/oleObject48.bin"/><Relationship Id="rId18" Type="http://schemas.openxmlformats.org/officeDocument/2006/relationships/image" Target="../media/image63.emf"/><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60.wmf"/><Relationship Id="rId17" Type="http://schemas.openxmlformats.org/officeDocument/2006/relationships/oleObject" Target="../embeddings/oleObject50.bin"/><Relationship Id="rId2" Type="http://schemas.openxmlformats.org/officeDocument/2006/relationships/notesSlide" Target="../notesSlides/notesSlide3.xml"/><Relationship Id="rId16" Type="http://schemas.openxmlformats.org/officeDocument/2006/relationships/image" Target="../media/image62.emf"/><Relationship Id="rId20" Type="http://schemas.openxmlformats.org/officeDocument/2006/relationships/image" Target="../media/image64.emf"/><Relationship Id="rId1" Type="http://schemas.openxmlformats.org/officeDocument/2006/relationships/slideLayout" Target="../slideLayouts/slideLayout1.xml"/><Relationship Id="rId6" Type="http://schemas.openxmlformats.org/officeDocument/2006/relationships/image" Target="../media/image57.wmf"/><Relationship Id="rId11" Type="http://schemas.openxmlformats.org/officeDocument/2006/relationships/oleObject" Target="../embeddings/oleObject47.bin"/><Relationship Id="rId5" Type="http://schemas.openxmlformats.org/officeDocument/2006/relationships/oleObject" Target="../embeddings/oleObject44.bin"/><Relationship Id="rId15" Type="http://schemas.openxmlformats.org/officeDocument/2006/relationships/oleObject" Target="../embeddings/oleObject49.bin"/><Relationship Id="rId10" Type="http://schemas.openxmlformats.org/officeDocument/2006/relationships/image" Target="../media/image59.wmf"/><Relationship Id="rId19" Type="http://schemas.openxmlformats.org/officeDocument/2006/relationships/oleObject" Target="../embeddings/oleObject51.bin"/><Relationship Id="rId4" Type="http://schemas.openxmlformats.org/officeDocument/2006/relationships/image" Target="../media/image56.wmf"/><Relationship Id="rId9" Type="http://schemas.openxmlformats.org/officeDocument/2006/relationships/oleObject" Target="../embeddings/oleObject46.bin"/><Relationship Id="rId14" Type="http://schemas.openxmlformats.org/officeDocument/2006/relationships/image" Target="../media/image61.emf"/></Relationships>
</file>

<file path=ppt/slides/_rels/slide13.xml.rels><?xml version="1.0" encoding="UTF-8" standalone="yes"?>
<Relationships xmlns="http://schemas.openxmlformats.org/package/2006/relationships"><Relationship Id="rId3" Type="http://schemas.openxmlformats.org/officeDocument/2006/relationships/image" Target="../media/image65.wmf"/><Relationship Id="rId7" Type="http://schemas.openxmlformats.org/officeDocument/2006/relationships/image" Target="../media/image67.png"/><Relationship Id="rId2" Type="http://schemas.openxmlformats.org/officeDocument/2006/relationships/oleObject" Target="../embeddings/oleObject52.bin"/><Relationship Id="rId1" Type="http://schemas.openxmlformats.org/officeDocument/2006/relationships/slideLayout" Target="../slideLayouts/slideLayout1.xml"/><Relationship Id="rId6" Type="http://schemas.openxmlformats.org/officeDocument/2006/relationships/oleObject" Target="../embeddings/oleObject54.bin"/><Relationship Id="rId5" Type="http://schemas.openxmlformats.org/officeDocument/2006/relationships/image" Target="../media/image66.wmf"/><Relationship Id="rId4" Type="http://schemas.openxmlformats.org/officeDocument/2006/relationships/oleObject" Target="../embeddings/oleObject53.bin"/></Relationships>
</file>

<file path=ppt/slides/_rels/slide14.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73.emf"/><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70.wmf"/><Relationship Id="rId11" Type="http://schemas.openxmlformats.org/officeDocument/2006/relationships/oleObject" Target="../embeddings/oleObject59.bin"/><Relationship Id="rId5" Type="http://schemas.openxmlformats.org/officeDocument/2006/relationships/oleObject" Target="../embeddings/oleObject56.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58.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16.xml.rels><?xml version="1.0" encoding="UTF-8" standalone="yes"?>
<Relationships xmlns="http://schemas.openxmlformats.org/package/2006/relationships"><Relationship Id="rId8" Type="http://schemas.openxmlformats.org/officeDocument/2006/relationships/customXml" Target="../ink/ink7.xml"/><Relationship Id="rId3" Type="http://schemas.openxmlformats.org/officeDocument/2006/relationships/image" Target="../media/image78.wmf"/><Relationship Id="rId7" Type="http://schemas.openxmlformats.org/officeDocument/2006/relationships/image" Target="../media/image80.wmf"/><Relationship Id="rId12" Type="http://schemas.openxmlformats.org/officeDocument/2006/relationships/image" Target="../media/image81.wmf"/><Relationship Id="rId2" Type="http://schemas.openxmlformats.org/officeDocument/2006/relationships/oleObject" Target="../embeddings/oleObject61.bin"/><Relationship Id="rId1" Type="http://schemas.openxmlformats.org/officeDocument/2006/relationships/slideLayout" Target="../slideLayouts/slideLayout1.xml"/><Relationship Id="rId6" Type="http://schemas.openxmlformats.org/officeDocument/2006/relationships/oleObject" Target="../embeddings/oleObject63.bin"/><Relationship Id="rId11" Type="http://schemas.openxmlformats.org/officeDocument/2006/relationships/oleObject" Target="../embeddings/oleObject64.bin"/><Relationship Id="rId5" Type="http://schemas.openxmlformats.org/officeDocument/2006/relationships/image" Target="../media/image79.wmf"/><Relationship Id="rId10" Type="http://schemas.openxmlformats.org/officeDocument/2006/relationships/image" Target="NULL"/><Relationship Id="rId4" Type="http://schemas.openxmlformats.org/officeDocument/2006/relationships/oleObject" Target="../embeddings/oleObject62.bin"/></Relationships>
</file>

<file path=ppt/slides/_rels/slide17.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oleObject" Target="../embeddings/oleObject68.bin"/><Relationship Id="rId3" Type="http://schemas.openxmlformats.org/officeDocument/2006/relationships/image" Target="../media/image82.wmf"/><Relationship Id="rId7" Type="http://schemas.openxmlformats.org/officeDocument/2006/relationships/oleObject" Target="../embeddings/oleObject66.bin"/><Relationship Id="rId12" Type="http://schemas.openxmlformats.org/officeDocument/2006/relationships/image" Target="NULL"/><Relationship Id="rId2" Type="http://schemas.openxmlformats.org/officeDocument/2006/relationships/oleObject" Target="../embeddings/oleObject65.bin"/><Relationship Id="rId16" Type="http://schemas.openxmlformats.org/officeDocument/2006/relationships/image" Target="../media/image86.emf"/><Relationship Id="rId1" Type="http://schemas.openxmlformats.org/officeDocument/2006/relationships/slideLayout" Target="../slideLayouts/slideLayout1.xml"/><Relationship Id="rId6" Type="http://schemas.openxmlformats.org/officeDocument/2006/relationships/image" Target="NULL"/><Relationship Id="rId11" Type="http://schemas.openxmlformats.org/officeDocument/2006/relationships/customXml" Target="../ink/ink9.xml"/><Relationship Id="rId15" Type="http://schemas.openxmlformats.org/officeDocument/2006/relationships/oleObject" Target="../embeddings/oleObject69.bin"/><Relationship Id="rId10" Type="http://schemas.openxmlformats.org/officeDocument/2006/relationships/image" Target="../media/image84.wmf"/><Relationship Id="rId4" Type="http://schemas.openxmlformats.org/officeDocument/2006/relationships/customXml" Target="../ink/ink8.xml"/><Relationship Id="rId9" Type="http://schemas.openxmlformats.org/officeDocument/2006/relationships/oleObject" Target="../embeddings/oleObject67.bin"/><Relationship Id="rId14" Type="http://schemas.openxmlformats.org/officeDocument/2006/relationships/image" Target="../media/image85.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image" Target="../media/image82.wmf"/><Relationship Id="rId7" Type="http://schemas.openxmlformats.org/officeDocument/2006/relationships/image" Target="../media/image88.wmf"/><Relationship Id="rId2" Type="http://schemas.openxmlformats.org/officeDocument/2006/relationships/oleObject" Target="../embeddings/oleObject70.bin"/><Relationship Id="rId1" Type="http://schemas.openxmlformats.org/officeDocument/2006/relationships/slideLayout" Target="../slideLayouts/slideLayout1.xml"/><Relationship Id="rId6" Type="http://schemas.openxmlformats.org/officeDocument/2006/relationships/oleObject" Target="../embeddings/oleObject72.bin"/><Relationship Id="rId11" Type="http://schemas.openxmlformats.org/officeDocument/2006/relationships/image" Target="../media/image90.wmf"/><Relationship Id="rId5" Type="http://schemas.openxmlformats.org/officeDocument/2006/relationships/image" Target="../media/image87.wmf"/><Relationship Id="rId10" Type="http://schemas.openxmlformats.org/officeDocument/2006/relationships/oleObject" Target="../embeddings/oleObject74.bin"/><Relationship Id="rId4" Type="http://schemas.openxmlformats.org/officeDocument/2006/relationships/oleObject" Target="../embeddings/oleObject71.bin"/><Relationship Id="rId9" Type="http://schemas.openxmlformats.org/officeDocument/2006/relationships/image" Target="../media/image89.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77.bin"/><Relationship Id="rId13" Type="http://schemas.openxmlformats.org/officeDocument/2006/relationships/oleObject" Target="../embeddings/oleObject78.bin"/><Relationship Id="rId18" Type="http://schemas.openxmlformats.org/officeDocument/2006/relationships/customXml" Target="../ink/ink12.xml"/><Relationship Id="rId3" Type="http://schemas.openxmlformats.org/officeDocument/2006/relationships/image" Target="../media/image88.wmf"/><Relationship Id="rId21" Type="http://schemas.openxmlformats.org/officeDocument/2006/relationships/image" Target="NULL"/><Relationship Id="rId7" Type="http://schemas.openxmlformats.org/officeDocument/2006/relationships/image" Target="../media/image92.emf"/><Relationship Id="rId12" Type="http://schemas.openxmlformats.org/officeDocument/2006/relationships/image" Target="NULL"/><Relationship Id="rId17" Type="http://schemas.openxmlformats.org/officeDocument/2006/relationships/image" Target="../media/image95.emf"/><Relationship Id="rId2" Type="http://schemas.openxmlformats.org/officeDocument/2006/relationships/oleObject" Target="../embeddings/oleObject72.bin"/><Relationship Id="rId16" Type="http://schemas.openxmlformats.org/officeDocument/2006/relationships/oleObject" Target="../embeddings/oleObject79.bin"/><Relationship Id="rId20" Type="http://schemas.openxmlformats.org/officeDocument/2006/relationships/image" Target="../media/image96.wmf"/><Relationship Id="rId1" Type="http://schemas.openxmlformats.org/officeDocument/2006/relationships/slideLayout" Target="../slideLayouts/slideLayout1.xml"/><Relationship Id="rId6" Type="http://schemas.openxmlformats.org/officeDocument/2006/relationships/oleObject" Target="../embeddings/oleObject76.bin"/><Relationship Id="rId5" Type="http://schemas.openxmlformats.org/officeDocument/2006/relationships/image" Target="../media/image91.wmf"/><Relationship Id="rId15" Type="http://schemas.openxmlformats.org/officeDocument/2006/relationships/customXml" Target="../ink/ink11.xml"/><Relationship Id="rId10" Type="http://schemas.openxmlformats.org/officeDocument/2006/relationships/customXml" Target="../ink/ink10.xml"/><Relationship Id="rId19" Type="http://schemas.openxmlformats.org/officeDocument/2006/relationships/oleObject" Target="../embeddings/oleObject80.bin"/><Relationship Id="rId4" Type="http://schemas.openxmlformats.org/officeDocument/2006/relationships/oleObject" Target="../embeddings/oleObject75.bin"/><Relationship Id="rId9" Type="http://schemas.openxmlformats.org/officeDocument/2006/relationships/image" Target="../media/image93.wmf"/><Relationship Id="rId14" Type="http://schemas.openxmlformats.org/officeDocument/2006/relationships/image" Target="../media/image94.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5.wmf"/><Relationship Id="rId7" Type="http://schemas.openxmlformats.org/officeDocument/2006/relationships/image" Target="../media/image7.wmf"/><Relationship Id="rId2" Type="http://schemas.openxmlformats.org/officeDocument/2006/relationships/oleObject" Target="../embeddings/oleObject5.bin"/><Relationship Id="rId1" Type="http://schemas.openxmlformats.org/officeDocument/2006/relationships/slideLayout" Target="../slideLayouts/slideLayout1.xml"/><Relationship Id="rId6" Type="http://schemas.openxmlformats.org/officeDocument/2006/relationships/oleObject" Target="../embeddings/oleObject7.bin"/><Relationship Id="rId5" Type="http://schemas.openxmlformats.org/officeDocument/2006/relationships/image" Target="../media/image6.wmf"/><Relationship Id="rId10" Type="http://schemas.openxmlformats.org/officeDocument/2006/relationships/image" Target="../media/image9.png"/><Relationship Id="rId4" Type="http://schemas.openxmlformats.org/officeDocument/2006/relationships/oleObject" Target="../embeddings/oleObject6.bin"/><Relationship Id="rId9" Type="http://schemas.openxmlformats.org/officeDocument/2006/relationships/image" Target="../media/image8.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oleObject" Target="../embeddings/oleObject84.bin"/><Relationship Id="rId3" Type="http://schemas.openxmlformats.org/officeDocument/2006/relationships/customXml" Target="../ink/ink13.xml"/><Relationship Id="rId7" Type="http://schemas.openxmlformats.org/officeDocument/2006/relationships/image" Target="../media/image98.emf"/><Relationship Id="rId12" Type="http://schemas.openxmlformats.org/officeDocument/2006/relationships/image" Target="../media/image101.png"/><Relationship Id="rId2" Type="http://schemas.openxmlformats.org/officeDocument/2006/relationships/image" Target="../media/image97.png"/><Relationship Id="rId16" Type="http://schemas.openxmlformats.org/officeDocument/2006/relationships/image" Target="../media/image85.png"/><Relationship Id="rId1" Type="http://schemas.openxmlformats.org/officeDocument/2006/relationships/slideLayout" Target="../slideLayouts/slideLayout1.xml"/><Relationship Id="rId6" Type="http://schemas.openxmlformats.org/officeDocument/2006/relationships/oleObject" Target="../embeddings/oleObject81.bin"/><Relationship Id="rId11" Type="http://schemas.openxmlformats.org/officeDocument/2006/relationships/image" Target="../media/image100.emf"/><Relationship Id="rId5" Type="http://schemas.openxmlformats.org/officeDocument/2006/relationships/image" Target="NULL"/><Relationship Id="rId15" Type="http://schemas.openxmlformats.org/officeDocument/2006/relationships/customXml" Target="../ink/ink14.xml"/><Relationship Id="rId10" Type="http://schemas.openxmlformats.org/officeDocument/2006/relationships/oleObject" Target="../embeddings/oleObject83.bin"/><Relationship Id="rId9" Type="http://schemas.openxmlformats.org/officeDocument/2006/relationships/image" Target="../media/image99.emf"/><Relationship Id="rId14" Type="http://schemas.openxmlformats.org/officeDocument/2006/relationships/image" Target="../media/image102.emf"/></Relationships>
</file>

<file path=ppt/slides/_rels/slide21.xml.rels><?xml version="1.0" encoding="UTF-8" standalone="yes"?>
<Relationships xmlns="http://schemas.openxmlformats.org/package/2006/relationships"><Relationship Id="rId8" Type="http://schemas.openxmlformats.org/officeDocument/2006/relationships/customXml" Target="../ink/ink15.xml"/><Relationship Id="rId13" Type="http://schemas.openxmlformats.org/officeDocument/2006/relationships/oleObject" Target="../embeddings/oleObject89.bin"/><Relationship Id="rId18" Type="http://schemas.openxmlformats.org/officeDocument/2006/relationships/image" Target="../media/image109.png"/><Relationship Id="rId3" Type="http://schemas.openxmlformats.org/officeDocument/2006/relationships/image" Target="../media/image103.wmf"/><Relationship Id="rId21" Type="http://schemas.openxmlformats.org/officeDocument/2006/relationships/customXml" Target="../ink/ink16.xml"/><Relationship Id="rId7" Type="http://schemas.openxmlformats.org/officeDocument/2006/relationships/image" Target="../media/image105.wmf"/><Relationship Id="rId12" Type="http://schemas.openxmlformats.org/officeDocument/2006/relationships/image" Target="../media/image106.wmf"/><Relationship Id="rId17" Type="http://schemas.openxmlformats.org/officeDocument/2006/relationships/oleObject" Target="../embeddings/oleObject91.bin"/><Relationship Id="rId2" Type="http://schemas.openxmlformats.org/officeDocument/2006/relationships/oleObject" Target="../embeddings/oleObject85.bin"/><Relationship Id="rId16" Type="http://schemas.openxmlformats.org/officeDocument/2006/relationships/image" Target="../media/image108.png"/><Relationship Id="rId20" Type="http://schemas.openxmlformats.org/officeDocument/2006/relationships/image" Target="../media/image110.wmf"/><Relationship Id="rId1" Type="http://schemas.openxmlformats.org/officeDocument/2006/relationships/slideLayout" Target="../slideLayouts/slideLayout1.xml"/><Relationship Id="rId6" Type="http://schemas.openxmlformats.org/officeDocument/2006/relationships/oleObject" Target="../embeddings/oleObject87.bin"/><Relationship Id="rId11" Type="http://schemas.openxmlformats.org/officeDocument/2006/relationships/oleObject" Target="../embeddings/oleObject88.bin"/><Relationship Id="rId5" Type="http://schemas.openxmlformats.org/officeDocument/2006/relationships/image" Target="../media/image104.wmf"/><Relationship Id="rId15" Type="http://schemas.openxmlformats.org/officeDocument/2006/relationships/oleObject" Target="../embeddings/oleObject90.bin"/><Relationship Id="rId10" Type="http://schemas.openxmlformats.org/officeDocument/2006/relationships/image" Target="../media/image560.png"/><Relationship Id="rId19" Type="http://schemas.openxmlformats.org/officeDocument/2006/relationships/oleObject" Target="../embeddings/oleObject92.bin"/><Relationship Id="rId4" Type="http://schemas.openxmlformats.org/officeDocument/2006/relationships/oleObject" Target="../embeddings/oleObject86.bin"/><Relationship Id="rId14" Type="http://schemas.openxmlformats.org/officeDocument/2006/relationships/image" Target="../media/image107.png"/><Relationship Id="rId22" Type="http://schemas.openxmlformats.org/officeDocument/2006/relationships/image" Target="../media/image570.png"/></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96.bin"/><Relationship Id="rId3" Type="http://schemas.openxmlformats.org/officeDocument/2006/relationships/image" Target="../media/image111.wmf"/><Relationship Id="rId7" Type="http://schemas.openxmlformats.org/officeDocument/2006/relationships/image" Target="../media/image113.png"/><Relationship Id="rId2" Type="http://schemas.openxmlformats.org/officeDocument/2006/relationships/oleObject" Target="../embeddings/oleObject93.bin"/><Relationship Id="rId1" Type="http://schemas.openxmlformats.org/officeDocument/2006/relationships/slideLayout" Target="../slideLayouts/slideLayout1.xml"/><Relationship Id="rId6" Type="http://schemas.openxmlformats.org/officeDocument/2006/relationships/oleObject" Target="../embeddings/oleObject95.bin"/><Relationship Id="rId5" Type="http://schemas.openxmlformats.org/officeDocument/2006/relationships/image" Target="../media/image112.wmf"/><Relationship Id="rId10" Type="http://schemas.openxmlformats.org/officeDocument/2006/relationships/image" Target="../media/image670.png"/><Relationship Id="rId4" Type="http://schemas.openxmlformats.org/officeDocument/2006/relationships/oleObject" Target="../embeddings/oleObject94.bin"/><Relationship Id="rId9" Type="http://schemas.openxmlformats.org/officeDocument/2006/relationships/image" Target="../media/image114.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00.bin"/><Relationship Id="rId13" Type="http://schemas.openxmlformats.org/officeDocument/2006/relationships/image" Target="../media/image118.png"/><Relationship Id="rId3" Type="http://schemas.openxmlformats.org/officeDocument/2006/relationships/image" Target="../media/image115.wmf"/><Relationship Id="rId7" Type="http://schemas.openxmlformats.org/officeDocument/2006/relationships/image" Target="../media/image117.png"/><Relationship Id="rId12" Type="http://schemas.openxmlformats.org/officeDocument/2006/relationships/oleObject" Target="../embeddings/oleObject102.bin"/><Relationship Id="rId17" Type="http://schemas.openxmlformats.org/officeDocument/2006/relationships/image" Target="../media/image120.emf"/><Relationship Id="rId2" Type="http://schemas.openxmlformats.org/officeDocument/2006/relationships/oleObject" Target="../embeddings/oleObject97.bin"/><Relationship Id="rId16" Type="http://schemas.openxmlformats.org/officeDocument/2006/relationships/oleObject" Target="../embeddings/oleObject104.bin"/><Relationship Id="rId1" Type="http://schemas.openxmlformats.org/officeDocument/2006/relationships/slideLayout" Target="../slideLayouts/slideLayout1.xml"/><Relationship Id="rId6" Type="http://schemas.openxmlformats.org/officeDocument/2006/relationships/oleObject" Target="../embeddings/oleObject99.bin"/><Relationship Id="rId11" Type="http://schemas.openxmlformats.org/officeDocument/2006/relationships/image" Target="../media/image109.png"/><Relationship Id="rId5" Type="http://schemas.openxmlformats.org/officeDocument/2006/relationships/image" Target="../media/image116.png"/><Relationship Id="rId15" Type="http://schemas.openxmlformats.org/officeDocument/2006/relationships/image" Target="../media/image119.wmf"/><Relationship Id="rId10" Type="http://schemas.openxmlformats.org/officeDocument/2006/relationships/oleObject" Target="../embeddings/oleObject101.bin"/><Relationship Id="rId4" Type="http://schemas.openxmlformats.org/officeDocument/2006/relationships/oleObject" Target="../embeddings/oleObject98.bin"/><Relationship Id="rId9" Type="http://schemas.openxmlformats.org/officeDocument/2006/relationships/image" Target="../media/image108.png"/><Relationship Id="rId14" Type="http://schemas.openxmlformats.org/officeDocument/2006/relationships/oleObject" Target="../embeddings/oleObject103.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08.bin"/><Relationship Id="rId13" Type="http://schemas.openxmlformats.org/officeDocument/2006/relationships/image" Target="../media/image122.wmf"/><Relationship Id="rId3" Type="http://schemas.openxmlformats.org/officeDocument/2006/relationships/image" Target="../media/image121.wmf"/><Relationship Id="rId7" Type="http://schemas.openxmlformats.org/officeDocument/2006/relationships/image" Target="../media/image108.png"/><Relationship Id="rId12" Type="http://schemas.openxmlformats.org/officeDocument/2006/relationships/oleObject" Target="../embeddings/oleObject110.bin"/><Relationship Id="rId17" Type="http://schemas.openxmlformats.org/officeDocument/2006/relationships/image" Target="../media/image124.png"/><Relationship Id="rId2" Type="http://schemas.openxmlformats.org/officeDocument/2006/relationships/oleObject" Target="../embeddings/oleObject105.bin"/><Relationship Id="rId16" Type="http://schemas.openxmlformats.org/officeDocument/2006/relationships/oleObject" Target="../embeddings/oleObject112.bin"/><Relationship Id="rId1" Type="http://schemas.openxmlformats.org/officeDocument/2006/relationships/slideLayout" Target="../slideLayouts/slideLayout1.xml"/><Relationship Id="rId6" Type="http://schemas.openxmlformats.org/officeDocument/2006/relationships/oleObject" Target="../embeddings/oleObject107.bin"/><Relationship Id="rId11" Type="http://schemas.openxmlformats.org/officeDocument/2006/relationships/image" Target="../media/image118.png"/><Relationship Id="rId5" Type="http://schemas.openxmlformats.org/officeDocument/2006/relationships/image" Target="../media/image117.png"/><Relationship Id="rId15" Type="http://schemas.openxmlformats.org/officeDocument/2006/relationships/image" Target="../media/image123.wmf"/><Relationship Id="rId10" Type="http://schemas.openxmlformats.org/officeDocument/2006/relationships/oleObject" Target="../embeddings/oleObject109.bin"/><Relationship Id="rId4" Type="http://schemas.openxmlformats.org/officeDocument/2006/relationships/oleObject" Target="../embeddings/oleObject106.bin"/><Relationship Id="rId9" Type="http://schemas.openxmlformats.org/officeDocument/2006/relationships/image" Target="../media/image109.png"/><Relationship Id="rId14" Type="http://schemas.openxmlformats.org/officeDocument/2006/relationships/oleObject" Target="../embeddings/oleObject111.bin"/></Relationships>
</file>

<file path=ppt/slides/_rels/slide25.xml.rels><?xml version="1.0" encoding="UTF-8" standalone="yes"?>
<Relationships xmlns="http://schemas.openxmlformats.org/package/2006/relationships"><Relationship Id="rId8" Type="http://schemas.openxmlformats.org/officeDocument/2006/relationships/image" Target="../media/image127.wmf"/><Relationship Id="rId13" Type="http://schemas.openxmlformats.org/officeDocument/2006/relationships/oleObject" Target="../embeddings/oleObject118.bin"/><Relationship Id="rId3" Type="http://schemas.openxmlformats.org/officeDocument/2006/relationships/oleObject" Target="../embeddings/oleObject113.bin"/><Relationship Id="rId7" Type="http://schemas.openxmlformats.org/officeDocument/2006/relationships/oleObject" Target="../embeddings/oleObject115.bin"/><Relationship Id="rId12" Type="http://schemas.openxmlformats.org/officeDocument/2006/relationships/image" Target="../media/image129.w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6.wmf"/><Relationship Id="rId11" Type="http://schemas.openxmlformats.org/officeDocument/2006/relationships/oleObject" Target="../embeddings/oleObject117.bin"/><Relationship Id="rId5" Type="http://schemas.openxmlformats.org/officeDocument/2006/relationships/oleObject" Target="../embeddings/oleObject114.bin"/><Relationship Id="rId10" Type="http://schemas.openxmlformats.org/officeDocument/2006/relationships/image" Target="../media/image128.wmf"/><Relationship Id="rId4" Type="http://schemas.openxmlformats.org/officeDocument/2006/relationships/image" Target="../media/image125.wmf"/><Relationship Id="rId9" Type="http://schemas.openxmlformats.org/officeDocument/2006/relationships/oleObject" Target="../embeddings/oleObject116.bin"/><Relationship Id="rId14" Type="http://schemas.openxmlformats.org/officeDocument/2006/relationships/image" Target="../media/image130.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22.bin"/><Relationship Id="rId18" Type="http://schemas.openxmlformats.org/officeDocument/2006/relationships/image" Target="../media/image136.wmf"/><Relationship Id="rId26" Type="http://schemas.openxmlformats.org/officeDocument/2006/relationships/image" Target="../media/image890.png"/><Relationship Id="rId3" Type="http://schemas.openxmlformats.org/officeDocument/2006/relationships/image" Target="../media/image131.wmf"/><Relationship Id="rId21" Type="http://schemas.openxmlformats.org/officeDocument/2006/relationships/customXml" Target="../ink/ink19.xml"/><Relationship Id="rId7" Type="http://schemas.openxmlformats.org/officeDocument/2006/relationships/image" Target="../media/image133.wmf"/><Relationship Id="rId12" Type="http://schemas.openxmlformats.org/officeDocument/2006/relationships/customXml" Target="../ink/ink17.xml"/><Relationship Id="rId17" Type="http://schemas.openxmlformats.org/officeDocument/2006/relationships/oleObject" Target="../embeddings/oleObject124.bin"/><Relationship Id="rId25" Type="http://schemas.openxmlformats.org/officeDocument/2006/relationships/customXml" Target="../ink/ink20.xml"/><Relationship Id="rId2" Type="http://schemas.openxmlformats.org/officeDocument/2006/relationships/oleObject" Target="../embeddings/oleObject119.bin"/><Relationship Id="rId16" Type="http://schemas.openxmlformats.org/officeDocument/2006/relationships/image" Target="../media/image870.png"/><Relationship Id="rId20" Type="http://schemas.openxmlformats.org/officeDocument/2006/relationships/image" Target="../media/image137.wmf"/><Relationship Id="rId1" Type="http://schemas.openxmlformats.org/officeDocument/2006/relationships/slideLayout" Target="../slideLayouts/slideLayout1.xml"/><Relationship Id="rId6" Type="http://schemas.openxmlformats.org/officeDocument/2006/relationships/oleObject" Target="../embeddings/oleObject121.bin"/><Relationship Id="rId11" Type="http://schemas.openxmlformats.org/officeDocument/2006/relationships/image" Target="../media/image135.wmf"/><Relationship Id="rId24" Type="http://schemas.openxmlformats.org/officeDocument/2006/relationships/image" Target="../media/image138.wmf"/><Relationship Id="rId5" Type="http://schemas.openxmlformats.org/officeDocument/2006/relationships/image" Target="../media/image132.wmf"/><Relationship Id="rId15" Type="http://schemas.openxmlformats.org/officeDocument/2006/relationships/customXml" Target="../ink/ink18.xml"/><Relationship Id="rId23" Type="http://schemas.openxmlformats.org/officeDocument/2006/relationships/oleObject" Target="../embeddings/oleObject126.bin"/><Relationship Id="rId10" Type="http://schemas.openxmlformats.org/officeDocument/2006/relationships/oleObject" Target="../embeddings/oleObject123.bin"/><Relationship Id="rId19" Type="http://schemas.openxmlformats.org/officeDocument/2006/relationships/oleObject" Target="../embeddings/oleObject125.bin"/><Relationship Id="rId4" Type="http://schemas.openxmlformats.org/officeDocument/2006/relationships/oleObject" Target="../embeddings/oleObject120.bin"/><Relationship Id="rId9" Type="http://schemas.openxmlformats.org/officeDocument/2006/relationships/image" Target="../media/image134.wmf"/><Relationship Id="rId14" Type="http://schemas.openxmlformats.org/officeDocument/2006/relationships/image" Target="../media/image860.png"/><Relationship Id="rId22" Type="http://schemas.openxmlformats.org/officeDocument/2006/relationships/image" Target="../media/image880.png"/><Relationship Id="rId27" Type="http://schemas.openxmlformats.org/officeDocument/2006/relationships/image" Target="../media/image139.png"/></Relationships>
</file>

<file path=ppt/slides/_rels/slide27.xml.rels><?xml version="1.0" encoding="UTF-8" standalone="yes"?>
<Relationships xmlns="http://schemas.openxmlformats.org/package/2006/relationships"><Relationship Id="rId3" Type="http://schemas.openxmlformats.org/officeDocument/2006/relationships/image" Target="../media/image140.wmf"/><Relationship Id="rId7" Type="http://schemas.openxmlformats.org/officeDocument/2006/relationships/image" Target="../media/image142.wmf"/><Relationship Id="rId2" Type="http://schemas.openxmlformats.org/officeDocument/2006/relationships/oleObject" Target="../embeddings/oleObject127.bin"/><Relationship Id="rId1" Type="http://schemas.openxmlformats.org/officeDocument/2006/relationships/slideLayout" Target="../slideLayouts/slideLayout1.xml"/><Relationship Id="rId6" Type="http://schemas.openxmlformats.org/officeDocument/2006/relationships/oleObject" Target="../embeddings/oleObject129.bin"/><Relationship Id="rId5" Type="http://schemas.openxmlformats.org/officeDocument/2006/relationships/image" Target="../media/image141.wmf"/><Relationship Id="rId4" Type="http://schemas.openxmlformats.org/officeDocument/2006/relationships/oleObject" Target="../embeddings/oleObject128.bin"/></Relationships>
</file>

<file path=ppt/slides/_rels/slide28.x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oleObject" Target="../embeddings/oleObject130.bin"/><Relationship Id="rId1" Type="http://schemas.openxmlformats.org/officeDocument/2006/relationships/slideLayout" Target="../slideLayouts/slideLayout1.xml"/><Relationship Id="rId5" Type="http://schemas.openxmlformats.org/officeDocument/2006/relationships/image" Target="../media/image144.wmf"/><Relationship Id="rId4" Type="http://schemas.openxmlformats.org/officeDocument/2006/relationships/oleObject" Target="../embeddings/oleObject131.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35.bin"/><Relationship Id="rId3" Type="http://schemas.openxmlformats.org/officeDocument/2006/relationships/image" Target="../media/image145.wmf"/><Relationship Id="rId7" Type="http://schemas.openxmlformats.org/officeDocument/2006/relationships/image" Target="../media/image147.wmf"/><Relationship Id="rId2" Type="http://schemas.openxmlformats.org/officeDocument/2006/relationships/oleObject" Target="../embeddings/oleObject132.bin"/><Relationship Id="rId1" Type="http://schemas.openxmlformats.org/officeDocument/2006/relationships/slideLayout" Target="../slideLayouts/slideLayout1.xml"/><Relationship Id="rId6" Type="http://schemas.openxmlformats.org/officeDocument/2006/relationships/oleObject" Target="../embeddings/oleObject134.bin"/><Relationship Id="rId11" Type="http://schemas.openxmlformats.org/officeDocument/2006/relationships/image" Target="../media/image149.wmf"/><Relationship Id="rId5" Type="http://schemas.openxmlformats.org/officeDocument/2006/relationships/image" Target="../media/image146.wmf"/><Relationship Id="rId10" Type="http://schemas.openxmlformats.org/officeDocument/2006/relationships/oleObject" Target="../embeddings/oleObject136.bin"/><Relationship Id="rId4" Type="http://schemas.openxmlformats.org/officeDocument/2006/relationships/oleObject" Target="../embeddings/oleObject133.bin"/><Relationship Id="rId9" Type="http://schemas.openxmlformats.org/officeDocument/2006/relationships/image" Target="../media/image148.wmf"/></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11.wmf"/><Relationship Id="rId4" Type="http://schemas.openxmlformats.org/officeDocument/2006/relationships/oleObject" Target="../embeddings/oleObject9.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40.bin"/><Relationship Id="rId3" Type="http://schemas.openxmlformats.org/officeDocument/2006/relationships/image" Target="../media/image150.png"/><Relationship Id="rId7" Type="http://schemas.openxmlformats.org/officeDocument/2006/relationships/image" Target="../media/image152.png"/><Relationship Id="rId2" Type="http://schemas.openxmlformats.org/officeDocument/2006/relationships/oleObject" Target="../embeddings/oleObject137.bin"/><Relationship Id="rId1" Type="http://schemas.openxmlformats.org/officeDocument/2006/relationships/slideLayout" Target="../slideLayouts/slideLayout1.xml"/><Relationship Id="rId6" Type="http://schemas.openxmlformats.org/officeDocument/2006/relationships/oleObject" Target="../embeddings/oleObject139.bin"/><Relationship Id="rId11" Type="http://schemas.openxmlformats.org/officeDocument/2006/relationships/image" Target="../media/image154.emf"/><Relationship Id="rId5" Type="http://schemas.openxmlformats.org/officeDocument/2006/relationships/image" Target="../media/image151.wmf"/><Relationship Id="rId10" Type="http://schemas.openxmlformats.org/officeDocument/2006/relationships/oleObject" Target="../embeddings/oleObject141.bin"/><Relationship Id="rId4" Type="http://schemas.openxmlformats.org/officeDocument/2006/relationships/oleObject" Target="../embeddings/oleObject138.bin"/><Relationship Id="rId9" Type="http://schemas.openxmlformats.org/officeDocument/2006/relationships/image" Target="../media/image153.emf"/></Relationships>
</file>

<file path=ppt/slides/_rels/slide31.xml.rels><?xml version="1.0" encoding="UTF-8" standalone="yes"?>
<Relationships xmlns="http://schemas.openxmlformats.org/package/2006/relationships"><Relationship Id="rId3" Type="http://schemas.openxmlformats.org/officeDocument/2006/relationships/image" Target="../media/image155.wmf"/><Relationship Id="rId2" Type="http://schemas.openxmlformats.org/officeDocument/2006/relationships/oleObject" Target="../embeddings/oleObject142.bin"/><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45.bin"/><Relationship Id="rId13" Type="http://schemas.openxmlformats.org/officeDocument/2006/relationships/image" Target="../media/image160.emf"/><Relationship Id="rId3" Type="http://schemas.openxmlformats.org/officeDocument/2006/relationships/image" Target="../media/image156.emf"/><Relationship Id="rId7" Type="http://schemas.openxmlformats.org/officeDocument/2006/relationships/image" Target="../media/image140.png"/><Relationship Id="rId12" Type="http://schemas.openxmlformats.org/officeDocument/2006/relationships/oleObject" Target="../embeddings/oleObject147.bin"/><Relationship Id="rId2" Type="http://schemas.openxmlformats.org/officeDocument/2006/relationships/oleObject" Target="../embeddings/oleObject143.bin"/><Relationship Id="rId1" Type="http://schemas.openxmlformats.org/officeDocument/2006/relationships/slideLayout" Target="../slideLayouts/slideLayout7.xml"/><Relationship Id="rId6" Type="http://schemas.openxmlformats.org/officeDocument/2006/relationships/customXml" Target="../ink/ink21.xml"/><Relationship Id="rId11" Type="http://schemas.openxmlformats.org/officeDocument/2006/relationships/image" Target="../media/image159.emf"/><Relationship Id="rId5" Type="http://schemas.openxmlformats.org/officeDocument/2006/relationships/image" Target="../media/image157.wmf"/><Relationship Id="rId15" Type="http://schemas.openxmlformats.org/officeDocument/2006/relationships/image" Target="../media/image161.emf"/><Relationship Id="rId10" Type="http://schemas.openxmlformats.org/officeDocument/2006/relationships/oleObject" Target="../embeddings/oleObject146.bin"/><Relationship Id="rId4" Type="http://schemas.openxmlformats.org/officeDocument/2006/relationships/oleObject" Target="../embeddings/oleObject144.bin"/><Relationship Id="rId9" Type="http://schemas.openxmlformats.org/officeDocument/2006/relationships/image" Target="../media/image158.wmf"/><Relationship Id="rId14" Type="http://schemas.openxmlformats.org/officeDocument/2006/relationships/oleObject" Target="../embeddings/oleObject148.bin"/></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52.bin"/><Relationship Id="rId3" Type="http://schemas.openxmlformats.org/officeDocument/2006/relationships/image" Target="../media/image162.wmf"/><Relationship Id="rId7" Type="http://schemas.openxmlformats.org/officeDocument/2006/relationships/image" Target="../media/image164.wmf"/><Relationship Id="rId12" Type="http://schemas.openxmlformats.org/officeDocument/2006/relationships/customXml" Target="../ink/ink22.xml"/><Relationship Id="rId2" Type="http://schemas.openxmlformats.org/officeDocument/2006/relationships/oleObject" Target="../embeddings/oleObject149.bin"/><Relationship Id="rId16" Type="http://schemas.openxmlformats.org/officeDocument/2006/relationships/image" Target="../media/image167.wmf"/><Relationship Id="rId1" Type="http://schemas.openxmlformats.org/officeDocument/2006/relationships/slideLayout" Target="../slideLayouts/slideLayout7.xml"/><Relationship Id="rId6" Type="http://schemas.openxmlformats.org/officeDocument/2006/relationships/oleObject" Target="../embeddings/oleObject151.bin"/><Relationship Id="rId11" Type="http://schemas.openxmlformats.org/officeDocument/2006/relationships/image" Target="../media/image166.wmf"/><Relationship Id="rId5" Type="http://schemas.openxmlformats.org/officeDocument/2006/relationships/image" Target="../media/image163.wmf"/><Relationship Id="rId15" Type="http://schemas.openxmlformats.org/officeDocument/2006/relationships/oleObject" Target="../embeddings/oleObject154.bin"/><Relationship Id="rId10" Type="http://schemas.openxmlformats.org/officeDocument/2006/relationships/oleObject" Target="../embeddings/oleObject153.bin"/><Relationship Id="rId4" Type="http://schemas.openxmlformats.org/officeDocument/2006/relationships/oleObject" Target="../embeddings/oleObject150.bin"/><Relationship Id="rId9" Type="http://schemas.openxmlformats.org/officeDocument/2006/relationships/image" Target="../media/image165.wmf"/><Relationship Id="rId14" Type="http://schemas.openxmlformats.org/officeDocument/2006/relationships/image" Target="../media/image204.png"/></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58.bin"/><Relationship Id="rId13" Type="http://schemas.openxmlformats.org/officeDocument/2006/relationships/image" Target="../media/image173.wmf"/><Relationship Id="rId3" Type="http://schemas.openxmlformats.org/officeDocument/2006/relationships/image" Target="../media/image168.wmf"/><Relationship Id="rId7" Type="http://schemas.openxmlformats.org/officeDocument/2006/relationships/image" Target="../media/image170.wmf"/><Relationship Id="rId12" Type="http://schemas.openxmlformats.org/officeDocument/2006/relationships/oleObject" Target="../embeddings/oleObject160.bin"/><Relationship Id="rId2" Type="http://schemas.openxmlformats.org/officeDocument/2006/relationships/oleObject" Target="../embeddings/oleObject155.bin"/><Relationship Id="rId1" Type="http://schemas.openxmlformats.org/officeDocument/2006/relationships/slideLayout" Target="../slideLayouts/slideLayout7.xml"/><Relationship Id="rId6" Type="http://schemas.openxmlformats.org/officeDocument/2006/relationships/oleObject" Target="../embeddings/oleObject157.bin"/><Relationship Id="rId11" Type="http://schemas.openxmlformats.org/officeDocument/2006/relationships/image" Target="../media/image172.wmf"/><Relationship Id="rId5" Type="http://schemas.openxmlformats.org/officeDocument/2006/relationships/image" Target="../media/image169.wmf"/><Relationship Id="rId15" Type="http://schemas.openxmlformats.org/officeDocument/2006/relationships/image" Target="../media/image174.wmf"/><Relationship Id="rId10" Type="http://schemas.openxmlformats.org/officeDocument/2006/relationships/oleObject" Target="../embeddings/oleObject159.bin"/><Relationship Id="rId4" Type="http://schemas.openxmlformats.org/officeDocument/2006/relationships/oleObject" Target="../embeddings/oleObject156.bin"/><Relationship Id="rId9" Type="http://schemas.openxmlformats.org/officeDocument/2006/relationships/image" Target="../media/image171.wmf"/><Relationship Id="rId14" Type="http://schemas.openxmlformats.org/officeDocument/2006/relationships/oleObject" Target="../embeddings/oleObject161.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65.bin"/><Relationship Id="rId13" Type="http://schemas.openxmlformats.org/officeDocument/2006/relationships/image" Target="../media/image180.emf"/><Relationship Id="rId18" Type="http://schemas.openxmlformats.org/officeDocument/2006/relationships/oleObject" Target="../embeddings/oleObject170.bin"/><Relationship Id="rId3" Type="http://schemas.openxmlformats.org/officeDocument/2006/relationships/image" Target="../media/image175.emf"/><Relationship Id="rId21" Type="http://schemas.openxmlformats.org/officeDocument/2006/relationships/image" Target="../media/image184.emf"/><Relationship Id="rId7" Type="http://schemas.openxmlformats.org/officeDocument/2006/relationships/image" Target="../media/image177.wmf"/><Relationship Id="rId12" Type="http://schemas.openxmlformats.org/officeDocument/2006/relationships/oleObject" Target="../embeddings/oleObject167.bin"/><Relationship Id="rId17" Type="http://schemas.openxmlformats.org/officeDocument/2006/relationships/image" Target="../media/image182.wmf"/><Relationship Id="rId2" Type="http://schemas.openxmlformats.org/officeDocument/2006/relationships/oleObject" Target="../embeddings/oleObject162.bin"/><Relationship Id="rId16" Type="http://schemas.openxmlformats.org/officeDocument/2006/relationships/oleObject" Target="../embeddings/oleObject169.bin"/><Relationship Id="rId20" Type="http://schemas.openxmlformats.org/officeDocument/2006/relationships/oleObject" Target="../embeddings/oleObject171.bin"/><Relationship Id="rId1" Type="http://schemas.openxmlformats.org/officeDocument/2006/relationships/slideLayout" Target="../slideLayouts/slideLayout7.xml"/><Relationship Id="rId6" Type="http://schemas.openxmlformats.org/officeDocument/2006/relationships/oleObject" Target="../embeddings/oleObject164.bin"/><Relationship Id="rId11" Type="http://schemas.openxmlformats.org/officeDocument/2006/relationships/image" Target="../media/image179.wmf"/><Relationship Id="rId5" Type="http://schemas.openxmlformats.org/officeDocument/2006/relationships/image" Target="../media/image176.emf"/><Relationship Id="rId15" Type="http://schemas.openxmlformats.org/officeDocument/2006/relationships/image" Target="../media/image181.wmf"/><Relationship Id="rId10" Type="http://schemas.openxmlformats.org/officeDocument/2006/relationships/oleObject" Target="../embeddings/oleObject166.bin"/><Relationship Id="rId19" Type="http://schemas.openxmlformats.org/officeDocument/2006/relationships/image" Target="../media/image183.wmf"/><Relationship Id="rId4" Type="http://schemas.openxmlformats.org/officeDocument/2006/relationships/oleObject" Target="../embeddings/oleObject163.bin"/><Relationship Id="rId9" Type="http://schemas.openxmlformats.org/officeDocument/2006/relationships/image" Target="../media/image178.wmf"/><Relationship Id="rId14" Type="http://schemas.openxmlformats.org/officeDocument/2006/relationships/oleObject" Target="../embeddings/oleObject168.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75.bin"/><Relationship Id="rId13" Type="http://schemas.openxmlformats.org/officeDocument/2006/relationships/image" Target="../media/image190.wmf"/><Relationship Id="rId18" Type="http://schemas.openxmlformats.org/officeDocument/2006/relationships/oleObject" Target="../embeddings/oleObject179.bin"/><Relationship Id="rId3" Type="http://schemas.openxmlformats.org/officeDocument/2006/relationships/image" Target="../media/image185.wmf"/><Relationship Id="rId21" Type="http://schemas.openxmlformats.org/officeDocument/2006/relationships/image" Target="../media/image193.emf"/><Relationship Id="rId7" Type="http://schemas.openxmlformats.org/officeDocument/2006/relationships/image" Target="../media/image187.emf"/><Relationship Id="rId12" Type="http://schemas.openxmlformats.org/officeDocument/2006/relationships/oleObject" Target="../embeddings/oleObject177.bin"/><Relationship Id="rId17" Type="http://schemas.openxmlformats.org/officeDocument/2006/relationships/image" Target="../media/image191.wmf"/><Relationship Id="rId2" Type="http://schemas.openxmlformats.org/officeDocument/2006/relationships/oleObject" Target="../embeddings/oleObject172.bin"/><Relationship Id="rId16" Type="http://schemas.openxmlformats.org/officeDocument/2006/relationships/oleObject" Target="../embeddings/oleObject178.bin"/><Relationship Id="rId20" Type="http://schemas.openxmlformats.org/officeDocument/2006/relationships/oleObject" Target="../embeddings/oleObject180.bin"/><Relationship Id="rId1" Type="http://schemas.openxmlformats.org/officeDocument/2006/relationships/slideLayout" Target="../slideLayouts/slideLayout7.xml"/><Relationship Id="rId6" Type="http://schemas.openxmlformats.org/officeDocument/2006/relationships/oleObject" Target="../embeddings/oleObject174.bin"/><Relationship Id="rId11" Type="http://schemas.openxmlformats.org/officeDocument/2006/relationships/image" Target="../media/image189.wmf"/><Relationship Id="rId5" Type="http://schemas.openxmlformats.org/officeDocument/2006/relationships/image" Target="../media/image186.wmf"/><Relationship Id="rId15" Type="http://schemas.openxmlformats.org/officeDocument/2006/relationships/image" Target="../media/image240.png"/><Relationship Id="rId10" Type="http://schemas.openxmlformats.org/officeDocument/2006/relationships/oleObject" Target="../embeddings/oleObject176.bin"/><Relationship Id="rId19" Type="http://schemas.openxmlformats.org/officeDocument/2006/relationships/image" Target="../media/image192.emf"/><Relationship Id="rId4" Type="http://schemas.openxmlformats.org/officeDocument/2006/relationships/oleObject" Target="../embeddings/oleObject173.bin"/><Relationship Id="rId9" Type="http://schemas.openxmlformats.org/officeDocument/2006/relationships/image" Target="../media/image188.wmf"/><Relationship Id="rId14" Type="http://schemas.openxmlformats.org/officeDocument/2006/relationships/customXml" Target="../ink/ink23.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84.bin"/><Relationship Id="rId13" Type="http://schemas.openxmlformats.org/officeDocument/2006/relationships/image" Target="../media/image199.emf"/><Relationship Id="rId3" Type="http://schemas.openxmlformats.org/officeDocument/2006/relationships/image" Target="../media/image194.wmf"/><Relationship Id="rId7" Type="http://schemas.openxmlformats.org/officeDocument/2006/relationships/image" Target="../media/image196.emf"/><Relationship Id="rId12" Type="http://schemas.openxmlformats.org/officeDocument/2006/relationships/oleObject" Target="../embeddings/oleObject186.bin"/><Relationship Id="rId17" Type="http://schemas.openxmlformats.org/officeDocument/2006/relationships/image" Target="../media/image184.png"/><Relationship Id="rId2" Type="http://schemas.openxmlformats.org/officeDocument/2006/relationships/oleObject" Target="../embeddings/oleObject181.bin"/><Relationship Id="rId16" Type="http://schemas.openxmlformats.org/officeDocument/2006/relationships/customXml" Target="../ink/ink24.xml"/><Relationship Id="rId1" Type="http://schemas.openxmlformats.org/officeDocument/2006/relationships/slideLayout" Target="../slideLayouts/slideLayout7.xml"/><Relationship Id="rId6" Type="http://schemas.openxmlformats.org/officeDocument/2006/relationships/oleObject" Target="../embeddings/oleObject183.bin"/><Relationship Id="rId11" Type="http://schemas.openxmlformats.org/officeDocument/2006/relationships/image" Target="../media/image198.wmf"/><Relationship Id="rId5" Type="http://schemas.openxmlformats.org/officeDocument/2006/relationships/image" Target="../media/image195.wmf"/><Relationship Id="rId15" Type="http://schemas.openxmlformats.org/officeDocument/2006/relationships/image" Target="../media/image200.emf"/><Relationship Id="rId10" Type="http://schemas.openxmlformats.org/officeDocument/2006/relationships/oleObject" Target="../embeddings/oleObject185.bin"/><Relationship Id="rId4" Type="http://schemas.openxmlformats.org/officeDocument/2006/relationships/oleObject" Target="../embeddings/oleObject182.bin"/><Relationship Id="rId9" Type="http://schemas.openxmlformats.org/officeDocument/2006/relationships/image" Target="../media/image197.wmf"/><Relationship Id="rId14" Type="http://schemas.openxmlformats.org/officeDocument/2006/relationships/oleObject" Target="../embeddings/oleObject187.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91.bin"/><Relationship Id="rId3" Type="http://schemas.openxmlformats.org/officeDocument/2006/relationships/image" Target="../media/image201.wmf"/><Relationship Id="rId7" Type="http://schemas.openxmlformats.org/officeDocument/2006/relationships/image" Target="../media/image203.emf"/><Relationship Id="rId2" Type="http://schemas.openxmlformats.org/officeDocument/2006/relationships/oleObject" Target="../embeddings/oleObject188.bin"/><Relationship Id="rId1" Type="http://schemas.openxmlformats.org/officeDocument/2006/relationships/slideLayout" Target="../slideLayouts/slideLayout7.xml"/><Relationship Id="rId6" Type="http://schemas.openxmlformats.org/officeDocument/2006/relationships/oleObject" Target="../embeddings/oleObject190.bin"/><Relationship Id="rId5" Type="http://schemas.openxmlformats.org/officeDocument/2006/relationships/image" Target="../media/image202.wmf"/><Relationship Id="rId4" Type="http://schemas.openxmlformats.org/officeDocument/2006/relationships/oleObject" Target="../embeddings/oleObject189.bin"/><Relationship Id="rId9" Type="http://schemas.openxmlformats.org/officeDocument/2006/relationships/image" Target="../media/image204.wmf"/></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95.bin"/><Relationship Id="rId13" Type="http://schemas.openxmlformats.org/officeDocument/2006/relationships/oleObject" Target="../embeddings/oleObject197.bin"/><Relationship Id="rId18" Type="http://schemas.openxmlformats.org/officeDocument/2006/relationships/image" Target="../media/image213.wmf"/><Relationship Id="rId3" Type="http://schemas.openxmlformats.org/officeDocument/2006/relationships/image" Target="../media/image205.wmf"/><Relationship Id="rId7" Type="http://schemas.openxmlformats.org/officeDocument/2006/relationships/image" Target="../media/image207.wmf"/><Relationship Id="rId12" Type="http://schemas.openxmlformats.org/officeDocument/2006/relationships/image" Target="../media/image210.emf"/><Relationship Id="rId17" Type="http://schemas.openxmlformats.org/officeDocument/2006/relationships/oleObject" Target="../embeddings/oleObject199.bin"/><Relationship Id="rId2" Type="http://schemas.openxmlformats.org/officeDocument/2006/relationships/oleObject" Target="../embeddings/oleObject192.bin"/><Relationship Id="rId16" Type="http://schemas.openxmlformats.org/officeDocument/2006/relationships/image" Target="../media/image212.wmf"/><Relationship Id="rId1" Type="http://schemas.openxmlformats.org/officeDocument/2006/relationships/slideLayout" Target="../slideLayouts/slideLayout7.xml"/><Relationship Id="rId6" Type="http://schemas.openxmlformats.org/officeDocument/2006/relationships/oleObject" Target="../embeddings/oleObject194.bin"/><Relationship Id="rId11" Type="http://schemas.openxmlformats.org/officeDocument/2006/relationships/oleObject" Target="../embeddings/oleObject196.bin"/><Relationship Id="rId5" Type="http://schemas.openxmlformats.org/officeDocument/2006/relationships/image" Target="../media/image206.wmf"/><Relationship Id="rId15" Type="http://schemas.openxmlformats.org/officeDocument/2006/relationships/oleObject" Target="../embeddings/oleObject198.bin"/><Relationship Id="rId10" Type="http://schemas.openxmlformats.org/officeDocument/2006/relationships/image" Target="../media/image209.png"/><Relationship Id="rId4" Type="http://schemas.openxmlformats.org/officeDocument/2006/relationships/oleObject" Target="../embeddings/oleObject193.bin"/><Relationship Id="rId9" Type="http://schemas.openxmlformats.org/officeDocument/2006/relationships/image" Target="../media/image208.png"/><Relationship Id="rId14" Type="http://schemas.openxmlformats.org/officeDocument/2006/relationships/image" Target="../media/image211.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12.wmf"/><Relationship Id="rId7" Type="http://schemas.openxmlformats.org/officeDocument/2006/relationships/image" Target="../media/image14.wmf"/><Relationship Id="rId2" Type="http://schemas.openxmlformats.org/officeDocument/2006/relationships/oleObject" Target="../embeddings/oleObject10.bin"/><Relationship Id="rId1" Type="http://schemas.openxmlformats.org/officeDocument/2006/relationships/slideLayout" Target="../slideLayouts/slideLayout1.xml"/><Relationship Id="rId6" Type="http://schemas.openxmlformats.org/officeDocument/2006/relationships/oleObject" Target="../embeddings/oleObject12.bin"/><Relationship Id="rId5" Type="http://schemas.openxmlformats.org/officeDocument/2006/relationships/image" Target="../media/image13.emf"/><Relationship Id="rId10" Type="http://schemas.openxmlformats.org/officeDocument/2006/relationships/image" Target="../media/image16.png"/><Relationship Id="rId4" Type="http://schemas.openxmlformats.org/officeDocument/2006/relationships/oleObject" Target="../embeddings/oleObject11.bin"/><Relationship Id="rId9" Type="http://schemas.openxmlformats.org/officeDocument/2006/relationships/image" Target="../media/image15.emf"/></Relationships>
</file>

<file path=ppt/slides/_rels/slide40.xml.rels><?xml version="1.0" encoding="UTF-8" standalone="yes"?>
<Relationships xmlns="http://schemas.openxmlformats.org/package/2006/relationships"><Relationship Id="rId8" Type="http://schemas.openxmlformats.org/officeDocument/2006/relationships/image" Target="../media/image216.wmf"/><Relationship Id="rId13" Type="http://schemas.openxmlformats.org/officeDocument/2006/relationships/customXml" Target="../ink/ink25.xml"/><Relationship Id="rId18" Type="http://schemas.openxmlformats.org/officeDocument/2006/relationships/image" Target="../media/image220.wmf"/><Relationship Id="rId3" Type="http://schemas.openxmlformats.org/officeDocument/2006/relationships/oleObject" Target="../embeddings/oleObject200.bin"/><Relationship Id="rId21" Type="http://schemas.openxmlformats.org/officeDocument/2006/relationships/oleObject" Target="../embeddings/oleObject207.bin"/><Relationship Id="rId7" Type="http://schemas.openxmlformats.org/officeDocument/2006/relationships/oleObject" Target="../embeddings/oleObject202.bin"/><Relationship Id="rId12" Type="http://schemas.openxmlformats.org/officeDocument/2006/relationships/image" Target="../media/image218.wmf"/><Relationship Id="rId17" Type="http://schemas.openxmlformats.org/officeDocument/2006/relationships/oleObject" Target="../embeddings/oleObject206.bin"/><Relationship Id="rId25" Type="http://schemas.openxmlformats.org/officeDocument/2006/relationships/image" Target="../media/image222.emf"/><Relationship Id="rId2" Type="http://schemas.openxmlformats.org/officeDocument/2006/relationships/notesSlide" Target="../notesSlides/notesSlide5.xml"/><Relationship Id="rId16" Type="http://schemas.openxmlformats.org/officeDocument/2006/relationships/image" Target="../media/image219.wmf"/><Relationship Id="rId20" Type="http://schemas.openxmlformats.org/officeDocument/2006/relationships/image" Target="../media/image206.png"/><Relationship Id="rId1" Type="http://schemas.openxmlformats.org/officeDocument/2006/relationships/slideLayout" Target="../slideLayouts/slideLayout7.xml"/><Relationship Id="rId6" Type="http://schemas.openxmlformats.org/officeDocument/2006/relationships/image" Target="../media/image215.wmf"/><Relationship Id="rId11" Type="http://schemas.openxmlformats.org/officeDocument/2006/relationships/oleObject" Target="../embeddings/oleObject204.bin"/><Relationship Id="rId24" Type="http://schemas.openxmlformats.org/officeDocument/2006/relationships/oleObject" Target="../embeddings/oleObject208.bin"/><Relationship Id="rId5" Type="http://schemas.openxmlformats.org/officeDocument/2006/relationships/oleObject" Target="../embeddings/oleObject201.bin"/><Relationship Id="rId15" Type="http://schemas.openxmlformats.org/officeDocument/2006/relationships/oleObject" Target="../embeddings/oleObject205.bin"/><Relationship Id="rId23" Type="http://schemas.openxmlformats.org/officeDocument/2006/relationships/customXml" Target="../ink/ink27.xml"/><Relationship Id="rId10" Type="http://schemas.openxmlformats.org/officeDocument/2006/relationships/image" Target="../media/image217.wmf"/><Relationship Id="rId19" Type="http://schemas.openxmlformats.org/officeDocument/2006/relationships/customXml" Target="../ink/ink26.xml"/><Relationship Id="rId4" Type="http://schemas.openxmlformats.org/officeDocument/2006/relationships/image" Target="../media/image214.emf"/><Relationship Id="rId9" Type="http://schemas.openxmlformats.org/officeDocument/2006/relationships/oleObject" Target="../embeddings/oleObject203.bin"/><Relationship Id="rId14" Type="http://schemas.openxmlformats.org/officeDocument/2006/relationships/image" Target="../media/image203.png"/><Relationship Id="rId22" Type="http://schemas.openxmlformats.org/officeDocument/2006/relationships/image" Target="../media/image221.emf"/></Relationships>
</file>

<file path=ppt/slides/_rels/slide41.xml.rels><?xml version="1.0" encoding="UTF-8" standalone="yes"?>
<Relationships xmlns="http://schemas.openxmlformats.org/package/2006/relationships"><Relationship Id="rId3" Type="http://schemas.openxmlformats.org/officeDocument/2006/relationships/image" Target="../media/image223.wmf"/><Relationship Id="rId7" Type="http://schemas.openxmlformats.org/officeDocument/2006/relationships/image" Target="../media/image225.emf"/><Relationship Id="rId2" Type="http://schemas.openxmlformats.org/officeDocument/2006/relationships/oleObject" Target="../embeddings/oleObject209.bin"/><Relationship Id="rId1" Type="http://schemas.openxmlformats.org/officeDocument/2006/relationships/slideLayout" Target="../slideLayouts/slideLayout7.xml"/><Relationship Id="rId6" Type="http://schemas.openxmlformats.org/officeDocument/2006/relationships/oleObject" Target="../embeddings/oleObject211.bin"/><Relationship Id="rId5" Type="http://schemas.openxmlformats.org/officeDocument/2006/relationships/image" Target="../media/image224.emf"/><Relationship Id="rId4" Type="http://schemas.openxmlformats.org/officeDocument/2006/relationships/oleObject" Target="../embeddings/oleObject210.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215.bin"/><Relationship Id="rId3" Type="http://schemas.openxmlformats.org/officeDocument/2006/relationships/image" Target="../media/image226.wmf"/><Relationship Id="rId7" Type="http://schemas.openxmlformats.org/officeDocument/2006/relationships/image" Target="../media/image228.wmf"/><Relationship Id="rId2" Type="http://schemas.openxmlformats.org/officeDocument/2006/relationships/oleObject" Target="../embeddings/oleObject212.bin"/><Relationship Id="rId1" Type="http://schemas.openxmlformats.org/officeDocument/2006/relationships/slideLayout" Target="../slideLayouts/slideLayout7.xml"/><Relationship Id="rId6" Type="http://schemas.openxmlformats.org/officeDocument/2006/relationships/oleObject" Target="../embeddings/oleObject214.bin"/><Relationship Id="rId5" Type="http://schemas.openxmlformats.org/officeDocument/2006/relationships/image" Target="../media/image227.wmf"/><Relationship Id="rId4" Type="http://schemas.openxmlformats.org/officeDocument/2006/relationships/oleObject" Target="../embeddings/oleObject213.bin"/><Relationship Id="rId9" Type="http://schemas.openxmlformats.org/officeDocument/2006/relationships/image" Target="../media/image229.wmf"/></Relationships>
</file>

<file path=ppt/slides/_rels/slide43.xml.rels><?xml version="1.0" encoding="UTF-8" standalone="yes"?>
<Relationships xmlns="http://schemas.openxmlformats.org/package/2006/relationships"><Relationship Id="rId8" Type="http://schemas.openxmlformats.org/officeDocument/2006/relationships/customXml" Target="../ink/ink28.xml"/><Relationship Id="rId13" Type="http://schemas.openxmlformats.org/officeDocument/2006/relationships/image" Target="../media/image232.emf"/><Relationship Id="rId3" Type="http://schemas.openxmlformats.org/officeDocument/2006/relationships/image" Target="../media/image229.wmf"/><Relationship Id="rId7" Type="http://schemas.openxmlformats.org/officeDocument/2006/relationships/image" Target="../media/image231.emf"/><Relationship Id="rId12" Type="http://schemas.openxmlformats.org/officeDocument/2006/relationships/oleObject" Target="../embeddings/oleObject219.bin"/><Relationship Id="rId2" Type="http://schemas.openxmlformats.org/officeDocument/2006/relationships/oleObject" Target="../embeddings/oleObject216.bin"/><Relationship Id="rId1" Type="http://schemas.openxmlformats.org/officeDocument/2006/relationships/slideLayout" Target="../slideLayouts/slideLayout7.xml"/><Relationship Id="rId6" Type="http://schemas.openxmlformats.org/officeDocument/2006/relationships/oleObject" Target="../embeddings/oleObject218.bin"/><Relationship Id="rId11" Type="http://schemas.openxmlformats.org/officeDocument/2006/relationships/image" Target="../media/image219.png"/><Relationship Id="rId5" Type="http://schemas.openxmlformats.org/officeDocument/2006/relationships/image" Target="../media/image230.emf"/><Relationship Id="rId10" Type="http://schemas.openxmlformats.org/officeDocument/2006/relationships/customXml" Target="../ink/ink29.xml"/><Relationship Id="rId4" Type="http://schemas.openxmlformats.org/officeDocument/2006/relationships/oleObject" Target="../embeddings/oleObject217.bin"/><Relationship Id="rId9" Type="http://schemas.openxmlformats.org/officeDocument/2006/relationships/image" Target="../media/image218.png"/></Relationships>
</file>

<file path=ppt/slides/_rels/slide44.xml.rels><?xml version="1.0" encoding="UTF-8" standalone="yes"?>
<Relationships xmlns="http://schemas.openxmlformats.org/package/2006/relationships"><Relationship Id="rId8" Type="http://schemas.openxmlformats.org/officeDocument/2006/relationships/image" Target="../media/image235.emf"/><Relationship Id="rId3" Type="http://schemas.openxmlformats.org/officeDocument/2006/relationships/oleObject" Target="../embeddings/oleObject220.bin"/><Relationship Id="rId7" Type="http://schemas.openxmlformats.org/officeDocument/2006/relationships/oleObject" Target="../embeddings/oleObject222.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34.emf"/><Relationship Id="rId5" Type="http://schemas.openxmlformats.org/officeDocument/2006/relationships/oleObject" Target="../embeddings/oleObject221.bin"/><Relationship Id="rId4" Type="http://schemas.openxmlformats.org/officeDocument/2006/relationships/image" Target="../media/image233.emf"/></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226.bin"/><Relationship Id="rId3" Type="http://schemas.openxmlformats.org/officeDocument/2006/relationships/image" Target="../media/image236.wmf"/><Relationship Id="rId7" Type="http://schemas.openxmlformats.org/officeDocument/2006/relationships/image" Target="../media/image238.emf"/><Relationship Id="rId2" Type="http://schemas.openxmlformats.org/officeDocument/2006/relationships/oleObject" Target="../embeddings/oleObject223.bin"/><Relationship Id="rId1" Type="http://schemas.openxmlformats.org/officeDocument/2006/relationships/slideLayout" Target="../slideLayouts/slideLayout7.xml"/><Relationship Id="rId6" Type="http://schemas.openxmlformats.org/officeDocument/2006/relationships/oleObject" Target="../embeddings/oleObject225.bin"/><Relationship Id="rId5" Type="http://schemas.openxmlformats.org/officeDocument/2006/relationships/image" Target="../media/image237.emf"/><Relationship Id="rId4" Type="http://schemas.openxmlformats.org/officeDocument/2006/relationships/oleObject" Target="../embeddings/oleObject224.bin"/><Relationship Id="rId9" Type="http://schemas.openxmlformats.org/officeDocument/2006/relationships/image" Target="../media/image239.e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229.bin"/><Relationship Id="rId3" Type="http://schemas.openxmlformats.org/officeDocument/2006/relationships/image" Target="../media/image242.png"/><Relationship Id="rId7" Type="http://schemas.openxmlformats.org/officeDocument/2006/relationships/image" Target="../media/image244.emf"/><Relationship Id="rId2" Type="http://schemas.openxmlformats.org/officeDocument/2006/relationships/image" Target="../media/image241.png"/><Relationship Id="rId1" Type="http://schemas.openxmlformats.org/officeDocument/2006/relationships/slideLayout" Target="../slideLayouts/slideLayout7.xml"/><Relationship Id="rId6" Type="http://schemas.openxmlformats.org/officeDocument/2006/relationships/oleObject" Target="../embeddings/oleObject228.bin"/><Relationship Id="rId11" Type="http://schemas.openxmlformats.org/officeDocument/2006/relationships/image" Target="../media/image246.wmf"/><Relationship Id="rId5" Type="http://schemas.openxmlformats.org/officeDocument/2006/relationships/image" Target="../media/image243.wmf"/><Relationship Id="rId10" Type="http://schemas.openxmlformats.org/officeDocument/2006/relationships/oleObject" Target="../embeddings/oleObject230.bin"/><Relationship Id="rId4" Type="http://schemas.openxmlformats.org/officeDocument/2006/relationships/oleObject" Target="../embeddings/oleObject227.bin"/><Relationship Id="rId9" Type="http://schemas.openxmlformats.org/officeDocument/2006/relationships/image" Target="../media/image245.emf"/></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234.bin"/><Relationship Id="rId13" Type="http://schemas.openxmlformats.org/officeDocument/2006/relationships/image" Target="../media/image252.wmf"/><Relationship Id="rId3" Type="http://schemas.openxmlformats.org/officeDocument/2006/relationships/image" Target="../media/image247.emf"/><Relationship Id="rId7" Type="http://schemas.openxmlformats.org/officeDocument/2006/relationships/image" Target="../media/image249.wmf"/><Relationship Id="rId12" Type="http://schemas.openxmlformats.org/officeDocument/2006/relationships/oleObject" Target="../embeddings/oleObject236.bin"/><Relationship Id="rId2" Type="http://schemas.openxmlformats.org/officeDocument/2006/relationships/oleObject" Target="../embeddings/oleObject231.bin"/><Relationship Id="rId1" Type="http://schemas.openxmlformats.org/officeDocument/2006/relationships/slideLayout" Target="../slideLayouts/slideLayout7.xml"/><Relationship Id="rId6" Type="http://schemas.openxmlformats.org/officeDocument/2006/relationships/oleObject" Target="../embeddings/oleObject233.bin"/><Relationship Id="rId11" Type="http://schemas.openxmlformats.org/officeDocument/2006/relationships/image" Target="../media/image251.wmf"/><Relationship Id="rId5" Type="http://schemas.openxmlformats.org/officeDocument/2006/relationships/image" Target="../media/image248.emf"/><Relationship Id="rId15" Type="http://schemas.openxmlformats.org/officeDocument/2006/relationships/image" Target="../media/image253.wmf"/><Relationship Id="rId10" Type="http://schemas.openxmlformats.org/officeDocument/2006/relationships/oleObject" Target="../embeddings/oleObject235.bin"/><Relationship Id="rId4" Type="http://schemas.openxmlformats.org/officeDocument/2006/relationships/oleObject" Target="../embeddings/oleObject232.bin"/><Relationship Id="rId9" Type="http://schemas.openxmlformats.org/officeDocument/2006/relationships/image" Target="../media/image250.emf"/><Relationship Id="rId14" Type="http://schemas.openxmlformats.org/officeDocument/2006/relationships/oleObject" Target="../embeddings/oleObject237.bin"/></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241.bin"/><Relationship Id="rId13" Type="http://schemas.openxmlformats.org/officeDocument/2006/relationships/image" Target="../media/image259.wmf"/><Relationship Id="rId3" Type="http://schemas.openxmlformats.org/officeDocument/2006/relationships/image" Target="../media/image254.wmf"/><Relationship Id="rId7" Type="http://schemas.openxmlformats.org/officeDocument/2006/relationships/image" Target="../media/image256.emf"/><Relationship Id="rId12" Type="http://schemas.openxmlformats.org/officeDocument/2006/relationships/oleObject" Target="../embeddings/oleObject243.bin"/><Relationship Id="rId2" Type="http://schemas.openxmlformats.org/officeDocument/2006/relationships/oleObject" Target="../embeddings/oleObject238.bin"/><Relationship Id="rId1" Type="http://schemas.openxmlformats.org/officeDocument/2006/relationships/slideLayout" Target="../slideLayouts/slideLayout7.xml"/><Relationship Id="rId6" Type="http://schemas.openxmlformats.org/officeDocument/2006/relationships/oleObject" Target="../embeddings/oleObject240.bin"/><Relationship Id="rId11" Type="http://schemas.openxmlformats.org/officeDocument/2006/relationships/image" Target="../media/image258.wmf"/><Relationship Id="rId5" Type="http://schemas.openxmlformats.org/officeDocument/2006/relationships/image" Target="../media/image255.emf"/><Relationship Id="rId10" Type="http://schemas.openxmlformats.org/officeDocument/2006/relationships/oleObject" Target="../embeddings/oleObject242.bin"/><Relationship Id="rId4" Type="http://schemas.openxmlformats.org/officeDocument/2006/relationships/oleObject" Target="../embeddings/oleObject239.bin"/><Relationship Id="rId9" Type="http://schemas.openxmlformats.org/officeDocument/2006/relationships/image" Target="../media/image257.emf"/></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247.bin"/><Relationship Id="rId13" Type="http://schemas.openxmlformats.org/officeDocument/2006/relationships/customXml" Target="../ink/ink30.xml"/><Relationship Id="rId3" Type="http://schemas.openxmlformats.org/officeDocument/2006/relationships/image" Target="../media/image260.wmf"/><Relationship Id="rId7" Type="http://schemas.openxmlformats.org/officeDocument/2006/relationships/image" Target="../media/image262.wmf"/><Relationship Id="rId12" Type="http://schemas.openxmlformats.org/officeDocument/2006/relationships/image" Target="../media/image265.wmf"/><Relationship Id="rId2" Type="http://schemas.openxmlformats.org/officeDocument/2006/relationships/oleObject" Target="../embeddings/oleObject244.bin"/><Relationship Id="rId1" Type="http://schemas.openxmlformats.org/officeDocument/2006/relationships/slideLayout" Target="../slideLayouts/slideLayout7.xml"/><Relationship Id="rId6" Type="http://schemas.openxmlformats.org/officeDocument/2006/relationships/oleObject" Target="../embeddings/oleObject246.bin"/><Relationship Id="rId11" Type="http://schemas.openxmlformats.org/officeDocument/2006/relationships/oleObject" Target="../embeddings/oleObject248.bin"/><Relationship Id="rId5" Type="http://schemas.openxmlformats.org/officeDocument/2006/relationships/image" Target="../media/image261.wmf"/><Relationship Id="rId10" Type="http://schemas.openxmlformats.org/officeDocument/2006/relationships/image" Target="../media/image264.png"/><Relationship Id="rId4" Type="http://schemas.openxmlformats.org/officeDocument/2006/relationships/oleObject" Target="../embeddings/oleObject245.bin"/><Relationship Id="rId9" Type="http://schemas.openxmlformats.org/officeDocument/2006/relationships/image" Target="../media/image263.wmf"/><Relationship Id="rId14" Type="http://schemas.openxmlformats.org/officeDocument/2006/relationships/image" Target="../media/image247.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7.wmf"/><Relationship Id="rId7" Type="http://schemas.openxmlformats.org/officeDocument/2006/relationships/image" Target="../media/image19.wmf"/><Relationship Id="rId2" Type="http://schemas.openxmlformats.org/officeDocument/2006/relationships/oleObject" Target="../embeddings/oleObject14.bin"/><Relationship Id="rId1" Type="http://schemas.openxmlformats.org/officeDocument/2006/relationships/slideLayout" Target="../slideLayouts/slideLayout1.xml"/><Relationship Id="rId6" Type="http://schemas.openxmlformats.org/officeDocument/2006/relationships/oleObject" Target="../embeddings/oleObject16.bin"/><Relationship Id="rId11" Type="http://schemas.openxmlformats.org/officeDocument/2006/relationships/image" Target="../media/image22.png"/><Relationship Id="rId5" Type="http://schemas.openxmlformats.org/officeDocument/2006/relationships/image" Target="../media/image18.wmf"/><Relationship Id="rId10" Type="http://schemas.openxmlformats.org/officeDocument/2006/relationships/image" Target="../media/image21.png"/><Relationship Id="rId4" Type="http://schemas.openxmlformats.org/officeDocument/2006/relationships/oleObject" Target="../embeddings/oleObject15.bin"/><Relationship Id="rId9" Type="http://schemas.openxmlformats.org/officeDocument/2006/relationships/image" Target="../media/image20.wmf"/></Relationships>
</file>

<file path=ppt/slides/_rels/slide50.xml.rels><?xml version="1.0" encoding="UTF-8" standalone="yes"?>
<Relationships xmlns="http://schemas.openxmlformats.org/package/2006/relationships"><Relationship Id="rId8" Type="http://schemas.openxmlformats.org/officeDocument/2006/relationships/image" Target="../media/image269.wmf"/><Relationship Id="rId3" Type="http://schemas.openxmlformats.org/officeDocument/2006/relationships/image" Target="../media/image266.wmf"/><Relationship Id="rId7" Type="http://schemas.openxmlformats.org/officeDocument/2006/relationships/oleObject" Target="../embeddings/oleObject251.bin"/><Relationship Id="rId2" Type="http://schemas.openxmlformats.org/officeDocument/2006/relationships/oleObject" Target="../embeddings/oleObject249.bin"/><Relationship Id="rId1" Type="http://schemas.openxmlformats.org/officeDocument/2006/relationships/slideLayout" Target="../slideLayouts/slideLayout7.xml"/><Relationship Id="rId6" Type="http://schemas.openxmlformats.org/officeDocument/2006/relationships/image" Target="../media/image268.wmf"/><Relationship Id="rId11" Type="http://schemas.openxmlformats.org/officeDocument/2006/relationships/image" Target="../media/image271.png"/><Relationship Id="rId5" Type="http://schemas.openxmlformats.org/officeDocument/2006/relationships/oleObject" Target="../embeddings/oleObject250.bin"/><Relationship Id="rId10" Type="http://schemas.openxmlformats.org/officeDocument/2006/relationships/image" Target="../media/image270.emf"/><Relationship Id="rId4" Type="http://schemas.openxmlformats.org/officeDocument/2006/relationships/image" Target="../media/image267.emf"/><Relationship Id="rId9" Type="http://schemas.openxmlformats.org/officeDocument/2006/relationships/oleObject" Target="../embeddings/oleObject252.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256.bin"/><Relationship Id="rId13" Type="http://schemas.openxmlformats.org/officeDocument/2006/relationships/image" Target="../media/image259.png"/><Relationship Id="rId3" Type="http://schemas.openxmlformats.org/officeDocument/2006/relationships/image" Target="../media/image272.wmf"/><Relationship Id="rId7" Type="http://schemas.openxmlformats.org/officeDocument/2006/relationships/image" Target="../media/image274.wmf"/><Relationship Id="rId12" Type="http://schemas.openxmlformats.org/officeDocument/2006/relationships/customXml" Target="../ink/ink32.xml"/><Relationship Id="rId17" Type="http://schemas.openxmlformats.org/officeDocument/2006/relationships/image" Target="../media/image261.png"/><Relationship Id="rId2" Type="http://schemas.openxmlformats.org/officeDocument/2006/relationships/oleObject" Target="../embeddings/oleObject253.bin"/><Relationship Id="rId16" Type="http://schemas.openxmlformats.org/officeDocument/2006/relationships/customXml" Target="../ink/ink34.xml"/><Relationship Id="rId1" Type="http://schemas.openxmlformats.org/officeDocument/2006/relationships/slideLayout" Target="../slideLayouts/slideLayout7.xml"/><Relationship Id="rId6" Type="http://schemas.openxmlformats.org/officeDocument/2006/relationships/oleObject" Target="../embeddings/oleObject255.bin"/><Relationship Id="rId11" Type="http://schemas.openxmlformats.org/officeDocument/2006/relationships/image" Target="../media/image258.png"/><Relationship Id="rId5" Type="http://schemas.openxmlformats.org/officeDocument/2006/relationships/image" Target="../media/image273.wmf"/><Relationship Id="rId15" Type="http://schemas.openxmlformats.org/officeDocument/2006/relationships/image" Target="../media/image260.png"/><Relationship Id="rId10" Type="http://schemas.openxmlformats.org/officeDocument/2006/relationships/customXml" Target="../ink/ink31.xml"/><Relationship Id="rId4" Type="http://schemas.openxmlformats.org/officeDocument/2006/relationships/oleObject" Target="../embeddings/oleObject254.bin"/><Relationship Id="rId9" Type="http://schemas.openxmlformats.org/officeDocument/2006/relationships/image" Target="../media/image275.wmf"/><Relationship Id="rId14" Type="http://schemas.openxmlformats.org/officeDocument/2006/relationships/customXml" Target="../ink/ink33.xml"/></Relationships>
</file>

<file path=ppt/slides/_rels/slide52.xml.rels><?xml version="1.0" encoding="UTF-8" standalone="yes"?>
<Relationships xmlns="http://schemas.openxmlformats.org/package/2006/relationships"><Relationship Id="rId8" Type="http://schemas.openxmlformats.org/officeDocument/2006/relationships/customXml" Target="../ink/ink37.xml"/><Relationship Id="rId13" Type="http://schemas.openxmlformats.org/officeDocument/2006/relationships/image" Target="../media/image278.png"/><Relationship Id="rId3" Type="http://schemas.openxmlformats.org/officeDocument/2006/relationships/image" Target="../media/image276.emf"/><Relationship Id="rId7" Type="http://schemas.openxmlformats.org/officeDocument/2006/relationships/image" Target="../media/image2640.png"/><Relationship Id="rId12" Type="http://schemas.openxmlformats.org/officeDocument/2006/relationships/image" Target="../media/image277.png"/><Relationship Id="rId2" Type="http://schemas.openxmlformats.org/officeDocument/2006/relationships/oleObject" Target="../embeddings/oleObject257.bin"/><Relationship Id="rId1" Type="http://schemas.openxmlformats.org/officeDocument/2006/relationships/slideLayout" Target="../slideLayouts/slideLayout7.xml"/><Relationship Id="rId6" Type="http://schemas.openxmlformats.org/officeDocument/2006/relationships/customXml" Target="../ink/ink36.xml"/><Relationship Id="rId11" Type="http://schemas.openxmlformats.org/officeDocument/2006/relationships/image" Target="../media/image266.png"/><Relationship Id="rId5" Type="http://schemas.openxmlformats.org/officeDocument/2006/relationships/image" Target="../media/image263.png"/><Relationship Id="rId15" Type="http://schemas.openxmlformats.org/officeDocument/2006/relationships/image" Target="../media/image269.png"/><Relationship Id="rId10" Type="http://schemas.openxmlformats.org/officeDocument/2006/relationships/customXml" Target="../ink/ink38.xml"/><Relationship Id="rId4" Type="http://schemas.openxmlformats.org/officeDocument/2006/relationships/customXml" Target="../ink/ink35.xml"/><Relationship Id="rId9" Type="http://schemas.openxmlformats.org/officeDocument/2006/relationships/image" Target="../media/image2650.png"/><Relationship Id="rId14" Type="http://schemas.openxmlformats.org/officeDocument/2006/relationships/customXml" Target="../ink/ink39.xml"/></Relationships>
</file>

<file path=ppt/slides/_rels/slide53.xml.rels><?xml version="1.0" encoding="UTF-8" standalone="yes"?>
<Relationships xmlns="http://schemas.openxmlformats.org/package/2006/relationships"><Relationship Id="rId8" Type="http://schemas.openxmlformats.org/officeDocument/2006/relationships/image" Target="../media/image282.wmf"/><Relationship Id="rId13" Type="http://schemas.openxmlformats.org/officeDocument/2006/relationships/oleObject" Target="../embeddings/oleObject263.bin"/><Relationship Id="rId3" Type="http://schemas.openxmlformats.org/officeDocument/2006/relationships/oleObject" Target="../embeddings/oleObject258.bin"/><Relationship Id="rId7" Type="http://schemas.openxmlformats.org/officeDocument/2006/relationships/oleObject" Target="../embeddings/oleObject260.bin"/><Relationship Id="rId12" Type="http://schemas.openxmlformats.org/officeDocument/2006/relationships/image" Target="../media/image284.emf"/><Relationship Id="rId2" Type="http://schemas.openxmlformats.org/officeDocument/2006/relationships/image" Target="../media/image279.png"/><Relationship Id="rId16" Type="http://schemas.openxmlformats.org/officeDocument/2006/relationships/image" Target="../media/image2770.png"/><Relationship Id="rId1" Type="http://schemas.openxmlformats.org/officeDocument/2006/relationships/slideLayout" Target="../slideLayouts/slideLayout7.xml"/><Relationship Id="rId6" Type="http://schemas.openxmlformats.org/officeDocument/2006/relationships/image" Target="../media/image281.emf"/><Relationship Id="rId11" Type="http://schemas.openxmlformats.org/officeDocument/2006/relationships/oleObject" Target="../embeddings/oleObject262.bin"/><Relationship Id="rId5" Type="http://schemas.openxmlformats.org/officeDocument/2006/relationships/oleObject" Target="../embeddings/oleObject259.bin"/><Relationship Id="rId15" Type="http://schemas.openxmlformats.org/officeDocument/2006/relationships/customXml" Target="../ink/ink40.xml"/><Relationship Id="rId10" Type="http://schemas.openxmlformats.org/officeDocument/2006/relationships/image" Target="../media/image283.emf"/><Relationship Id="rId4" Type="http://schemas.openxmlformats.org/officeDocument/2006/relationships/image" Target="../media/image280.emf"/><Relationship Id="rId9" Type="http://schemas.openxmlformats.org/officeDocument/2006/relationships/oleObject" Target="../embeddings/oleObject261.bin"/><Relationship Id="rId14" Type="http://schemas.openxmlformats.org/officeDocument/2006/relationships/image" Target="../media/image285.emf"/></Relationships>
</file>

<file path=ppt/slides/_rels/slide54.xml.rels><?xml version="1.0" encoding="UTF-8" standalone="yes"?>
<Relationships xmlns="http://schemas.openxmlformats.org/package/2006/relationships"><Relationship Id="rId8" Type="http://schemas.openxmlformats.org/officeDocument/2006/relationships/image" Target="../media/image289.emf"/><Relationship Id="rId3" Type="http://schemas.openxmlformats.org/officeDocument/2006/relationships/image" Target="../media/image286.wmf"/><Relationship Id="rId7" Type="http://schemas.openxmlformats.org/officeDocument/2006/relationships/oleObject" Target="../embeddings/oleObject266.bin"/><Relationship Id="rId12" Type="http://schemas.openxmlformats.org/officeDocument/2006/relationships/image" Target="../media/image291.emf"/><Relationship Id="rId2" Type="http://schemas.openxmlformats.org/officeDocument/2006/relationships/oleObject" Target="../embeddings/oleObject264.bin"/><Relationship Id="rId1" Type="http://schemas.openxmlformats.org/officeDocument/2006/relationships/slideLayout" Target="../slideLayouts/slideLayout7.xml"/><Relationship Id="rId6" Type="http://schemas.openxmlformats.org/officeDocument/2006/relationships/image" Target="../media/image288.wmf"/><Relationship Id="rId11" Type="http://schemas.openxmlformats.org/officeDocument/2006/relationships/oleObject" Target="../embeddings/oleObject268.bin"/><Relationship Id="rId5" Type="http://schemas.openxmlformats.org/officeDocument/2006/relationships/oleObject" Target="../embeddings/oleObject265.bin"/><Relationship Id="rId10" Type="http://schemas.openxmlformats.org/officeDocument/2006/relationships/image" Target="../media/image290.emf"/><Relationship Id="rId4" Type="http://schemas.openxmlformats.org/officeDocument/2006/relationships/image" Target="../media/image287.png"/><Relationship Id="rId9" Type="http://schemas.openxmlformats.org/officeDocument/2006/relationships/oleObject" Target="../embeddings/oleObject267.bin"/></Relationships>
</file>

<file path=ppt/slides/_rels/slide55.xml.rels><?xml version="1.0" encoding="UTF-8" standalone="yes"?>
<Relationships xmlns="http://schemas.openxmlformats.org/package/2006/relationships"><Relationship Id="rId13" Type="http://schemas.openxmlformats.org/officeDocument/2006/relationships/image" Target="../media/image290.png"/><Relationship Id="rId18" Type="http://schemas.openxmlformats.org/officeDocument/2006/relationships/customXml" Target="../ink/ink43.xml"/><Relationship Id="rId26" Type="http://schemas.openxmlformats.org/officeDocument/2006/relationships/oleObject" Target="../embeddings/oleObject277.bin"/><Relationship Id="rId3" Type="http://schemas.openxmlformats.org/officeDocument/2006/relationships/image" Target="../media/image292.emf"/><Relationship Id="rId21" Type="http://schemas.openxmlformats.org/officeDocument/2006/relationships/image" Target="../media/image299.emf"/><Relationship Id="rId7" Type="http://schemas.openxmlformats.org/officeDocument/2006/relationships/image" Target="../media/image295.emf"/><Relationship Id="rId12" Type="http://schemas.openxmlformats.org/officeDocument/2006/relationships/customXml" Target="../ink/ink41.xml"/><Relationship Id="rId17" Type="http://schemas.openxmlformats.org/officeDocument/2006/relationships/image" Target="../media/image292.png"/><Relationship Id="rId25" Type="http://schemas.openxmlformats.org/officeDocument/2006/relationships/image" Target="../media/image301.wmf"/><Relationship Id="rId33" Type="http://schemas.openxmlformats.org/officeDocument/2006/relationships/image" Target="../media/image300.png"/><Relationship Id="rId2" Type="http://schemas.openxmlformats.org/officeDocument/2006/relationships/oleObject" Target="../embeddings/oleObject269.bin"/><Relationship Id="rId16" Type="http://schemas.openxmlformats.org/officeDocument/2006/relationships/customXml" Target="../ink/ink42.xml"/><Relationship Id="rId20" Type="http://schemas.openxmlformats.org/officeDocument/2006/relationships/oleObject" Target="../embeddings/oleObject274.bin"/><Relationship Id="rId29" Type="http://schemas.openxmlformats.org/officeDocument/2006/relationships/image" Target="../media/image298.png"/><Relationship Id="rId1" Type="http://schemas.openxmlformats.org/officeDocument/2006/relationships/slideLayout" Target="../slideLayouts/slideLayout7.xml"/><Relationship Id="rId6" Type="http://schemas.openxmlformats.org/officeDocument/2006/relationships/oleObject" Target="../embeddings/oleObject270.bin"/><Relationship Id="rId11" Type="http://schemas.openxmlformats.org/officeDocument/2006/relationships/image" Target="../media/image297.wmf"/><Relationship Id="rId24" Type="http://schemas.openxmlformats.org/officeDocument/2006/relationships/oleObject" Target="../embeddings/oleObject276.bin"/><Relationship Id="rId32" Type="http://schemas.openxmlformats.org/officeDocument/2006/relationships/customXml" Target="../ink/ink45.xml"/><Relationship Id="rId5" Type="http://schemas.openxmlformats.org/officeDocument/2006/relationships/image" Target="../media/image294.png"/><Relationship Id="rId15" Type="http://schemas.openxmlformats.org/officeDocument/2006/relationships/image" Target="../media/image298.wmf"/><Relationship Id="rId23" Type="http://schemas.openxmlformats.org/officeDocument/2006/relationships/image" Target="../media/image300.emf"/><Relationship Id="rId28" Type="http://schemas.openxmlformats.org/officeDocument/2006/relationships/customXml" Target="../ink/ink44.xml"/><Relationship Id="rId10" Type="http://schemas.openxmlformats.org/officeDocument/2006/relationships/oleObject" Target="../embeddings/oleObject272.bin"/><Relationship Id="rId19" Type="http://schemas.openxmlformats.org/officeDocument/2006/relationships/image" Target="../media/image2930.png"/><Relationship Id="rId31" Type="http://schemas.openxmlformats.org/officeDocument/2006/relationships/image" Target="../media/image303.wmf"/><Relationship Id="rId4" Type="http://schemas.openxmlformats.org/officeDocument/2006/relationships/image" Target="../media/image293.png"/><Relationship Id="rId9" Type="http://schemas.openxmlformats.org/officeDocument/2006/relationships/image" Target="../media/image296.wmf"/><Relationship Id="rId14" Type="http://schemas.openxmlformats.org/officeDocument/2006/relationships/oleObject" Target="../embeddings/oleObject273.bin"/><Relationship Id="rId22" Type="http://schemas.openxmlformats.org/officeDocument/2006/relationships/oleObject" Target="../embeddings/oleObject275.bin"/><Relationship Id="rId27" Type="http://schemas.openxmlformats.org/officeDocument/2006/relationships/image" Target="../media/image302.wmf"/><Relationship Id="rId30" Type="http://schemas.openxmlformats.org/officeDocument/2006/relationships/oleObject" Target="../embeddings/oleObject278.bin"/><Relationship Id="rId8" Type="http://schemas.openxmlformats.org/officeDocument/2006/relationships/oleObject" Target="../embeddings/oleObject271.bin"/></Relationships>
</file>

<file path=ppt/slides/_rels/slide56.xml.rels><?xml version="1.0" encoding="UTF-8" standalone="yes"?>
<Relationships xmlns="http://schemas.openxmlformats.org/package/2006/relationships"><Relationship Id="rId8" Type="http://schemas.openxmlformats.org/officeDocument/2006/relationships/image" Target="../media/image307.emf"/><Relationship Id="rId3" Type="http://schemas.openxmlformats.org/officeDocument/2006/relationships/image" Target="../media/image304.png"/><Relationship Id="rId7" Type="http://schemas.openxmlformats.org/officeDocument/2006/relationships/image" Target="../media/image306.png"/><Relationship Id="rId2" Type="http://schemas.openxmlformats.org/officeDocument/2006/relationships/oleObject" Target="../embeddings/oleObject279.bin"/><Relationship Id="rId1" Type="http://schemas.openxmlformats.org/officeDocument/2006/relationships/slideLayout" Target="../slideLayouts/slideLayout1.xml"/><Relationship Id="rId6" Type="http://schemas.openxmlformats.org/officeDocument/2006/relationships/oleObject" Target="../embeddings/oleObject281.bin"/><Relationship Id="rId5" Type="http://schemas.openxmlformats.org/officeDocument/2006/relationships/image" Target="../media/image305.png"/><Relationship Id="rId4" Type="http://schemas.openxmlformats.org/officeDocument/2006/relationships/oleObject" Target="../embeddings/oleObject280.bin"/><Relationship Id="rId9" Type="http://schemas.openxmlformats.org/officeDocument/2006/relationships/image" Target="../media/image308.png"/></Relationships>
</file>

<file path=ppt/slides/_rels/slide57.xml.rels><?xml version="1.0" encoding="UTF-8" standalone="yes"?>
<Relationships xmlns="http://schemas.openxmlformats.org/package/2006/relationships"><Relationship Id="rId3" Type="http://schemas.openxmlformats.org/officeDocument/2006/relationships/image" Target="../media/image309.emf"/><Relationship Id="rId2" Type="http://schemas.openxmlformats.org/officeDocument/2006/relationships/oleObject" Target="../embeddings/oleObject282.bin"/><Relationship Id="rId1" Type="http://schemas.openxmlformats.org/officeDocument/2006/relationships/slideLayout" Target="../slideLayouts/slideLayout7.xml"/><Relationship Id="rId5" Type="http://schemas.openxmlformats.org/officeDocument/2006/relationships/image" Target="../media/image310.wmf"/><Relationship Id="rId4" Type="http://schemas.openxmlformats.org/officeDocument/2006/relationships/oleObject" Target="../embeddings/oleObject283.bin"/></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287.bin"/><Relationship Id="rId13" Type="http://schemas.openxmlformats.org/officeDocument/2006/relationships/oleObject" Target="../embeddings/oleObject288.bin"/><Relationship Id="rId3" Type="http://schemas.openxmlformats.org/officeDocument/2006/relationships/image" Target="../media/image311.wmf"/><Relationship Id="rId7" Type="http://schemas.openxmlformats.org/officeDocument/2006/relationships/image" Target="../media/image313.wmf"/><Relationship Id="rId12" Type="http://schemas.openxmlformats.org/officeDocument/2006/relationships/image" Target="../media/image125.png"/><Relationship Id="rId2" Type="http://schemas.openxmlformats.org/officeDocument/2006/relationships/oleObject" Target="../embeddings/oleObject284.bin"/><Relationship Id="rId16" Type="http://schemas.openxmlformats.org/officeDocument/2006/relationships/image" Target="../media/image316.wmf"/><Relationship Id="rId1" Type="http://schemas.openxmlformats.org/officeDocument/2006/relationships/slideLayout" Target="../slideLayouts/slideLayout7.xml"/><Relationship Id="rId6" Type="http://schemas.openxmlformats.org/officeDocument/2006/relationships/oleObject" Target="../embeddings/oleObject286.bin"/><Relationship Id="rId5" Type="http://schemas.openxmlformats.org/officeDocument/2006/relationships/image" Target="../media/image312.wmf"/><Relationship Id="rId15" Type="http://schemas.openxmlformats.org/officeDocument/2006/relationships/oleObject" Target="../embeddings/oleObject289.bin"/><Relationship Id="rId10" Type="http://schemas.openxmlformats.org/officeDocument/2006/relationships/customXml" Target="../ink/ink46.xml"/><Relationship Id="rId4" Type="http://schemas.openxmlformats.org/officeDocument/2006/relationships/oleObject" Target="../embeddings/oleObject285.bin"/><Relationship Id="rId9" Type="http://schemas.openxmlformats.org/officeDocument/2006/relationships/image" Target="../media/image314.wmf"/><Relationship Id="rId14" Type="http://schemas.openxmlformats.org/officeDocument/2006/relationships/image" Target="../media/image315.wmf"/></Relationships>
</file>

<file path=ppt/slides/_rels/slide59.xml.rels><?xml version="1.0" encoding="UTF-8" standalone="yes"?>
<Relationships xmlns="http://schemas.openxmlformats.org/package/2006/relationships"><Relationship Id="rId8" Type="http://schemas.openxmlformats.org/officeDocument/2006/relationships/image" Target="../media/image318.wmf"/><Relationship Id="rId3" Type="http://schemas.openxmlformats.org/officeDocument/2006/relationships/image" Target="../media/image317.wmf"/><Relationship Id="rId7" Type="http://schemas.openxmlformats.org/officeDocument/2006/relationships/oleObject" Target="../embeddings/oleObject291.bin"/><Relationship Id="rId12" Type="http://schemas.openxmlformats.org/officeDocument/2006/relationships/image" Target="../media/image320.wmf"/><Relationship Id="rId2" Type="http://schemas.openxmlformats.org/officeDocument/2006/relationships/oleObject" Target="../embeddings/oleObject290.bin"/><Relationship Id="rId1" Type="http://schemas.openxmlformats.org/officeDocument/2006/relationships/slideLayout" Target="../slideLayouts/slideLayout7.xml"/><Relationship Id="rId6" Type="http://schemas.openxmlformats.org/officeDocument/2006/relationships/image" Target="../media/image130.png"/><Relationship Id="rId11" Type="http://schemas.openxmlformats.org/officeDocument/2006/relationships/oleObject" Target="../embeddings/oleObject293.bin"/><Relationship Id="rId10" Type="http://schemas.openxmlformats.org/officeDocument/2006/relationships/image" Target="../media/image319.wmf"/><Relationship Id="rId4" Type="http://schemas.openxmlformats.org/officeDocument/2006/relationships/customXml" Target="../ink/ink47.xml"/><Relationship Id="rId9" Type="http://schemas.openxmlformats.org/officeDocument/2006/relationships/oleObject" Target="../embeddings/oleObject292.bin"/></Relationships>
</file>

<file path=ppt/slides/_rels/slide6.xml.rels><?xml version="1.0" encoding="UTF-8" standalone="yes"?>
<Relationships xmlns="http://schemas.openxmlformats.org/package/2006/relationships"><Relationship Id="rId8" Type="http://schemas.openxmlformats.org/officeDocument/2006/relationships/customXml" Target="../ink/ink2.xml"/><Relationship Id="rId13" Type="http://schemas.openxmlformats.org/officeDocument/2006/relationships/image" Target="../media/image27.emf"/><Relationship Id="rId18" Type="http://schemas.openxmlformats.org/officeDocument/2006/relationships/image" Target="../media/image30.wmf"/><Relationship Id="rId3" Type="http://schemas.openxmlformats.org/officeDocument/2006/relationships/image" Target="../media/image23.png"/><Relationship Id="rId7" Type="http://schemas.openxmlformats.org/officeDocument/2006/relationships/image" Target="../media/image25.wmf"/><Relationship Id="rId12" Type="http://schemas.openxmlformats.org/officeDocument/2006/relationships/oleObject" Target="../embeddings/oleObject22.bin"/><Relationship Id="rId17" Type="http://schemas.openxmlformats.org/officeDocument/2006/relationships/oleObject" Target="../embeddings/oleObject24.bin"/><Relationship Id="rId2" Type="http://schemas.openxmlformats.org/officeDocument/2006/relationships/oleObject" Target="../embeddings/oleObject18.bin"/><Relationship Id="rId16" Type="http://schemas.openxmlformats.org/officeDocument/2006/relationships/image" Target="../media/image29.wmf"/><Relationship Id="rId20" Type="http://schemas.openxmlformats.org/officeDocument/2006/relationships/image" Target="../media/image280.png"/><Relationship Id="rId1" Type="http://schemas.openxmlformats.org/officeDocument/2006/relationships/slideLayout" Target="../slideLayouts/slideLayout1.xml"/><Relationship Id="rId6" Type="http://schemas.openxmlformats.org/officeDocument/2006/relationships/oleObject" Target="../embeddings/oleObject20.bin"/><Relationship Id="rId11" Type="http://schemas.openxmlformats.org/officeDocument/2006/relationships/image" Target="../media/image26.emf"/><Relationship Id="rId5" Type="http://schemas.openxmlformats.org/officeDocument/2006/relationships/image" Target="../media/image24.wmf"/><Relationship Id="rId15" Type="http://schemas.openxmlformats.org/officeDocument/2006/relationships/oleObject" Target="../embeddings/oleObject23.bin"/><Relationship Id="rId10" Type="http://schemas.openxmlformats.org/officeDocument/2006/relationships/oleObject" Target="../embeddings/oleObject21.bin"/><Relationship Id="rId19" Type="http://schemas.openxmlformats.org/officeDocument/2006/relationships/customXml" Target="../ink/ink3.xml"/><Relationship Id="rId4" Type="http://schemas.openxmlformats.org/officeDocument/2006/relationships/oleObject" Target="../embeddings/oleObject19.bin"/><Relationship Id="rId9" Type="http://schemas.openxmlformats.org/officeDocument/2006/relationships/image" Target="../media/image220.png"/><Relationship Id="rId14" Type="http://schemas.openxmlformats.org/officeDocument/2006/relationships/image" Target="../media/image28.png"/></Relationships>
</file>

<file path=ppt/slides/_rels/slide60.xml.rels><?xml version="1.0" encoding="UTF-8" standalone="yes"?>
<Relationships xmlns="http://schemas.openxmlformats.org/package/2006/relationships"><Relationship Id="rId8" Type="http://schemas.openxmlformats.org/officeDocument/2006/relationships/customXml" Target="../ink/ink48.xml"/><Relationship Id="rId13" Type="http://schemas.openxmlformats.org/officeDocument/2006/relationships/customXml" Target="../ink/ink49.xml"/><Relationship Id="rId18" Type="http://schemas.openxmlformats.org/officeDocument/2006/relationships/image" Target="../media/image325.wmf"/><Relationship Id="rId3" Type="http://schemas.openxmlformats.org/officeDocument/2006/relationships/image" Target="../media/image321.wmf"/><Relationship Id="rId7" Type="http://schemas.openxmlformats.org/officeDocument/2006/relationships/image" Target="../media/image323.wmf"/><Relationship Id="rId12" Type="http://schemas.openxmlformats.org/officeDocument/2006/relationships/image" Target="../media/image324.wmf"/><Relationship Id="rId17" Type="http://schemas.openxmlformats.org/officeDocument/2006/relationships/oleObject" Target="../embeddings/oleObject298.bin"/><Relationship Id="rId2" Type="http://schemas.openxmlformats.org/officeDocument/2006/relationships/oleObject" Target="../embeddings/oleObject294.bin"/><Relationship Id="rId16" Type="http://schemas.openxmlformats.org/officeDocument/2006/relationships/image" Target="../media/image138.png"/><Relationship Id="rId1" Type="http://schemas.openxmlformats.org/officeDocument/2006/relationships/slideLayout" Target="../slideLayouts/slideLayout7.xml"/><Relationship Id="rId6" Type="http://schemas.openxmlformats.org/officeDocument/2006/relationships/oleObject" Target="../embeddings/oleObject296.bin"/><Relationship Id="rId11" Type="http://schemas.openxmlformats.org/officeDocument/2006/relationships/oleObject" Target="../embeddings/oleObject297.bin"/><Relationship Id="rId5" Type="http://schemas.openxmlformats.org/officeDocument/2006/relationships/image" Target="../media/image322.wmf"/><Relationship Id="rId15" Type="http://schemas.openxmlformats.org/officeDocument/2006/relationships/customXml" Target="../ink/ink50.xml"/><Relationship Id="rId10" Type="http://schemas.openxmlformats.org/officeDocument/2006/relationships/image" Target="../media/image136.png"/><Relationship Id="rId4" Type="http://schemas.openxmlformats.org/officeDocument/2006/relationships/oleObject" Target="../embeddings/oleObject295.bin"/><Relationship Id="rId14" Type="http://schemas.openxmlformats.org/officeDocument/2006/relationships/image" Target="../media/image1370.png"/></Relationships>
</file>

<file path=ppt/slides/_rels/slide61.xml.rels><?xml version="1.0" encoding="UTF-8" standalone="yes"?>
<Relationships xmlns="http://schemas.openxmlformats.org/package/2006/relationships"><Relationship Id="rId3" Type="http://schemas.openxmlformats.org/officeDocument/2006/relationships/image" Target="../media/image326.emf"/><Relationship Id="rId2" Type="http://schemas.openxmlformats.org/officeDocument/2006/relationships/oleObject" Target="../embeddings/oleObject299.bin"/><Relationship Id="rId1" Type="http://schemas.openxmlformats.org/officeDocument/2006/relationships/slideLayout" Target="../slideLayouts/slideLayout7.xml"/><Relationship Id="rId4" Type="http://schemas.openxmlformats.org/officeDocument/2006/relationships/image" Target="../media/image327.png"/></Relationships>
</file>

<file path=ppt/slides/_rels/slide7.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customXml" Target="../ink/ink5.xml"/><Relationship Id="rId3" Type="http://schemas.openxmlformats.org/officeDocument/2006/relationships/oleObject" Target="../embeddings/oleObject25.bin"/><Relationship Id="rId7" Type="http://schemas.openxmlformats.org/officeDocument/2006/relationships/customXml" Target="../ink/ink4.xml"/><Relationship Id="rId12" Type="http://schemas.openxmlformats.org/officeDocument/2006/relationships/image" Target="../media/image35.emf"/><Relationship Id="rId2" Type="http://schemas.openxmlformats.org/officeDocument/2006/relationships/image" Target="../media/image31.png"/><Relationship Id="rId16"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33.wmf"/><Relationship Id="rId11" Type="http://schemas.openxmlformats.org/officeDocument/2006/relationships/oleObject" Target="../embeddings/oleObject28.bin"/><Relationship Id="rId5" Type="http://schemas.openxmlformats.org/officeDocument/2006/relationships/oleObject" Target="../embeddings/oleObject26.bin"/><Relationship Id="rId15" Type="http://schemas.openxmlformats.org/officeDocument/2006/relationships/customXml" Target="../ink/ink6.xml"/><Relationship Id="rId10" Type="http://schemas.openxmlformats.org/officeDocument/2006/relationships/image" Target="../media/image34.wmf"/><Relationship Id="rId4" Type="http://schemas.openxmlformats.org/officeDocument/2006/relationships/image" Target="../media/image32.emf"/><Relationship Id="rId9" Type="http://schemas.openxmlformats.org/officeDocument/2006/relationships/oleObject" Target="../embeddings/oleObject27.bin"/><Relationship Id="rId14" Type="http://schemas.openxmlformats.org/officeDocument/2006/relationships/image" Target="../media/image37.png"/></Relationships>
</file>

<file path=ppt/slides/_rels/slide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emf"/><Relationship Id="rId7" Type="http://schemas.openxmlformats.org/officeDocument/2006/relationships/image" Target="../media/image40.png"/><Relationship Id="rId2" Type="http://schemas.openxmlformats.org/officeDocument/2006/relationships/oleObject" Target="../embeddings/oleObject29.bin"/><Relationship Id="rId1" Type="http://schemas.openxmlformats.org/officeDocument/2006/relationships/slideLayout" Target="../slideLayouts/slideLayout1.xml"/><Relationship Id="rId6" Type="http://schemas.openxmlformats.org/officeDocument/2006/relationships/image" Target="../media/image39.png"/><Relationship Id="rId11" Type="http://schemas.openxmlformats.org/officeDocument/2006/relationships/image" Target="../media/image43.emf"/><Relationship Id="rId5" Type="http://schemas.openxmlformats.org/officeDocument/2006/relationships/image" Target="../media/image37.wmf"/><Relationship Id="rId10" Type="http://schemas.openxmlformats.org/officeDocument/2006/relationships/oleObject" Target="../embeddings/oleObject31.bin"/><Relationship Id="rId4" Type="http://schemas.openxmlformats.org/officeDocument/2006/relationships/oleObject" Target="../embeddings/oleObject30.bin"/><Relationship Id="rId9" Type="http://schemas.openxmlformats.org/officeDocument/2006/relationships/image" Target="../media/image42.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image" Target="../media/image44.wmf"/><Relationship Id="rId7" Type="http://schemas.openxmlformats.org/officeDocument/2006/relationships/image" Target="../media/image46.wmf"/><Relationship Id="rId2" Type="http://schemas.openxmlformats.org/officeDocument/2006/relationships/oleObject" Target="../embeddings/oleObject32.bin"/><Relationship Id="rId1" Type="http://schemas.openxmlformats.org/officeDocument/2006/relationships/slideLayout" Target="../slideLayouts/slideLayout1.xml"/><Relationship Id="rId6" Type="http://schemas.openxmlformats.org/officeDocument/2006/relationships/oleObject" Target="../embeddings/oleObject34.bin"/><Relationship Id="rId5" Type="http://schemas.openxmlformats.org/officeDocument/2006/relationships/image" Target="../media/image45.wmf"/><Relationship Id="rId4" Type="http://schemas.openxmlformats.org/officeDocument/2006/relationships/oleObject" Target="../embeddings/oleObject33.bin"/><Relationship Id="rId9" Type="http://schemas.openxmlformats.org/officeDocument/2006/relationships/image" Target="../media/image4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84601" y="149725"/>
            <a:ext cx="5452293" cy="612169"/>
          </a:xfrm>
        </p:spPr>
        <p:txBody>
          <a:bodyPr/>
          <a:lstStyle/>
          <a:p>
            <a:r>
              <a:rPr lang="en-US" sz="3600" b="1" u="sng">
                <a:latin typeface="+mn-lt"/>
              </a:rPr>
              <a:t>Interaction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90003" y="1177153"/>
            <a:ext cx="11420215" cy="738664"/>
          </a:xfrm>
          <a:prstGeom prst="rect">
            <a:avLst/>
          </a:prstGeom>
          <a:noFill/>
        </p:spPr>
        <p:txBody>
          <a:bodyPr wrap="square" rtlCol="0">
            <a:spAutoFit/>
          </a:bodyPr>
          <a:lstStyle/>
          <a:p>
            <a:r>
              <a:rPr lang="en-US" sz="1400"/>
              <a:t>Now let’s consider the 2</a:t>
            </a:r>
            <a:r>
              <a:rPr lang="en-US" sz="1400" baseline="30000"/>
              <a:t>nd</a:t>
            </a:r>
            <a:r>
              <a:rPr lang="en-US" sz="1400"/>
              <a:t> quantized Hamiltonian, and introduce GF calculations.  We’ll consider a sea of electrons and an equal and oppositely uniformly charged jelly background with uniform density n.  Employing a nearly free electron model should be good for modeling the behavior of conduction electrons coming from s and p subshells.</a:t>
            </a:r>
          </a:p>
        </p:txBody>
      </p:sp>
      <p:sp>
        <p:nvSpPr>
          <p:cNvPr id="10" name="TextBox 9">
            <a:extLst>
              <a:ext uri="{FF2B5EF4-FFF2-40B4-BE49-F238E27FC236}">
                <a16:creationId xmlns:a16="http://schemas.microsoft.com/office/drawing/2014/main" id="{2EFA9B66-932E-4053-9AB1-A2E961D57EA4}"/>
              </a:ext>
            </a:extLst>
          </p:cNvPr>
          <p:cNvSpPr txBox="1"/>
          <p:nvPr/>
        </p:nvSpPr>
        <p:spPr>
          <a:xfrm>
            <a:off x="290003" y="2665630"/>
            <a:ext cx="3800216" cy="307777"/>
          </a:xfrm>
          <a:prstGeom prst="rect">
            <a:avLst/>
          </a:prstGeom>
          <a:noFill/>
        </p:spPr>
        <p:txBody>
          <a:bodyPr wrap="square" rtlCol="0">
            <a:spAutoFit/>
          </a:bodyPr>
          <a:lstStyle/>
          <a:p>
            <a:r>
              <a:rPr lang="en-US" sz="1400"/>
              <a:t>Going to momentum space, we have:</a:t>
            </a:r>
          </a:p>
        </p:txBody>
      </p:sp>
      <p:sp>
        <p:nvSpPr>
          <p:cNvPr id="23" name="TextBox 22">
            <a:extLst>
              <a:ext uri="{FF2B5EF4-FFF2-40B4-BE49-F238E27FC236}">
                <a16:creationId xmlns:a16="http://schemas.microsoft.com/office/drawing/2014/main" id="{DC6F2D1E-F78D-4A3B-8FF5-F7FF0B09CE6D}"/>
              </a:ext>
            </a:extLst>
          </p:cNvPr>
          <p:cNvSpPr txBox="1"/>
          <p:nvPr/>
        </p:nvSpPr>
        <p:spPr>
          <a:xfrm>
            <a:off x="254832" y="4030997"/>
            <a:ext cx="4262423" cy="369332"/>
          </a:xfrm>
          <a:prstGeom prst="rect">
            <a:avLst/>
          </a:prstGeom>
          <a:noFill/>
        </p:spPr>
        <p:txBody>
          <a:bodyPr wrap="square" rtlCol="0">
            <a:spAutoFit/>
          </a:bodyPr>
          <a:lstStyle/>
          <a:p>
            <a:r>
              <a:rPr lang="en-US" sz="1400"/>
              <a:t>Feynman rules for the complex time-ordered GF are:</a:t>
            </a:r>
            <a:r>
              <a:rPr lang="en-US"/>
              <a:t> </a:t>
            </a:r>
          </a:p>
        </p:txBody>
      </p:sp>
      <p:graphicFrame>
        <p:nvGraphicFramePr>
          <p:cNvPr id="7" name="Object 6">
            <a:extLst>
              <a:ext uri="{FF2B5EF4-FFF2-40B4-BE49-F238E27FC236}">
                <a16:creationId xmlns:a16="http://schemas.microsoft.com/office/drawing/2014/main" id="{0BAE1F05-CD12-42AA-B5FA-25E4CA033FBE}"/>
              </a:ext>
            </a:extLst>
          </p:cNvPr>
          <p:cNvGraphicFramePr>
            <a:graphicFrameLocks noChangeAspect="1"/>
          </p:cNvGraphicFramePr>
          <p:nvPr>
            <p:extLst>
              <p:ext uri="{D42A27DB-BD31-4B8C-83A1-F6EECF244321}">
                <p14:modId xmlns:p14="http://schemas.microsoft.com/office/powerpoint/2010/main" val="2907587984"/>
              </p:ext>
            </p:extLst>
          </p:nvPr>
        </p:nvGraphicFramePr>
        <p:xfrm>
          <a:off x="352425" y="2014062"/>
          <a:ext cx="8423930" cy="557394"/>
        </p:xfrm>
        <a:graphic>
          <a:graphicData uri="http://schemas.openxmlformats.org/presentationml/2006/ole">
            <mc:AlternateContent xmlns:mc="http://schemas.openxmlformats.org/markup-compatibility/2006">
              <mc:Choice xmlns:v="urn:schemas-microsoft-com:vml" Requires="v">
                <p:oleObj name="Equation" r:id="rId2" imgW="6730920" imgH="444240" progId="Equation.DSMT4">
                  <p:embed/>
                </p:oleObj>
              </mc:Choice>
              <mc:Fallback>
                <p:oleObj name="Equation" r:id="rId2" imgW="6730920" imgH="444240" progId="Equation.DSMT4">
                  <p:embed/>
                  <p:pic>
                    <p:nvPicPr>
                      <p:cNvPr id="0" name="Object 224"/>
                      <p:cNvPicPr>
                        <a:picLocks noChangeAspect="1" noChangeArrowheads="1"/>
                      </p:cNvPicPr>
                      <p:nvPr/>
                    </p:nvPicPr>
                    <p:blipFill>
                      <a:blip r:embed="rId3"/>
                      <a:srcRect/>
                      <a:stretch>
                        <a:fillRect/>
                      </a:stretch>
                    </p:blipFill>
                    <p:spPr bwMode="auto">
                      <a:xfrm>
                        <a:off x="352425" y="2014062"/>
                        <a:ext cx="8423930" cy="55739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C1F3E31-815C-443D-99D6-00BFB2283F7E}"/>
              </a:ext>
            </a:extLst>
          </p:cNvPr>
          <p:cNvGraphicFramePr>
            <a:graphicFrameLocks noChangeAspect="1"/>
          </p:cNvGraphicFramePr>
          <p:nvPr>
            <p:extLst>
              <p:ext uri="{D42A27DB-BD31-4B8C-83A1-F6EECF244321}">
                <p14:modId xmlns:p14="http://schemas.microsoft.com/office/powerpoint/2010/main" val="2614563739"/>
              </p:ext>
            </p:extLst>
          </p:nvPr>
        </p:nvGraphicFramePr>
        <p:xfrm>
          <a:off x="384274" y="3133978"/>
          <a:ext cx="4457569" cy="606212"/>
        </p:xfrm>
        <a:graphic>
          <a:graphicData uri="http://schemas.openxmlformats.org/presentationml/2006/ole">
            <mc:AlternateContent xmlns:mc="http://schemas.openxmlformats.org/markup-compatibility/2006">
              <mc:Choice xmlns:v="urn:schemas-microsoft-com:vml" Requires="v">
                <p:oleObj name="Equation" r:id="rId4" imgW="3136900" imgH="431800" progId="Equation.DSMT4">
                  <p:embed/>
                </p:oleObj>
              </mc:Choice>
              <mc:Fallback>
                <p:oleObj name="Equation" r:id="rId4" imgW="3136900" imgH="431800" progId="Equation.DSMT4">
                  <p:embed/>
                  <p:pic>
                    <p:nvPicPr>
                      <p:cNvPr id="0" name="Object 2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274" y="3133978"/>
                        <a:ext cx="4457569" cy="60621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CD4D05FB-0D90-4174-8A3A-84FFCAA3E530}"/>
              </a:ext>
            </a:extLst>
          </p:cNvPr>
          <p:cNvGraphicFramePr>
            <a:graphicFrameLocks noChangeAspect="1"/>
          </p:cNvGraphicFramePr>
          <p:nvPr>
            <p:extLst>
              <p:ext uri="{D42A27DB-BD31-4B8C-83A1-F6EECF244321}">
                <p14:modId xmlns:p14="http://schemas.microsoft.com/office/powerpoint/2010/main" val="3930625225"/>
              </p:ext>
            </p:extLst>
          </p:nvPr>
        </p:nvGraphicFramePr>
        <p:xfrm>
          <a:off x="290004" y="4571478"/>
          <a:ext cx="1891154" cy="1109369"/>
        </p:xfrm>
        <a:graphic>
          <a:graphicData uri="http://schemas.openxmlformats.org/presentationml/2006/ole">
            <mc:AlternateContent xmlns:mc="http://schemas.openxmlformats.org/markup-compatibility/2006">
              <mc:Choice xmlns:v="urn:schemas-microsoft-com:vml" Requires="v">
                <p:oleObj name="Bitmap Image" r:id="rId6" imgW="2446232" imgH="846072" progId="Paint.Picture">
                  <p:embed/>
                </p:oleObj>
              </mc:Choice>
              <mc:Fallback>
                <p:oleObj name="Bitmap Image" r:id="rId6" imgW="2446232" imgH="846072" progId="Paint.Picture">
                  <p:embed/>
                  <p:pic>
                    <p:nvPicPr>
                      <p:cNvPr id="0" name="Object 232"/>
                      <p:cNvPicPr>
                        <a:picLocks noChangeAspect="1" noChangeArrowheads="1"/>
                      </p:cNvPicPr>
                      <p:nvPr/>
                    </p:nvPicPr>
                    <p:blipFill>
                      <a:blip r:embed="rId7">
                        <a:extLst>
                          <a:ext uri="{28A0092B-C50C-407E-A947-70E740481C1C}">
                            <a14:useLocalDpi xmlns:a14="http://schemas.microsoft.com/office/drawing/2010/main" val="0"/>
                          </a:ext>
                        </a:extLst>
                      </a:blip>
                      <a:srcRect l="-926" r="47485" b="11156"/>
                      <a:stretch>
                        <a:fillRect/>
                      </a:stretch>
                    </p:blipFill>
                    <p:spPr bwMode="auto">
                      <a:xfrm>
                        <a:off x="290004" y="4571478"/>
                        <a:ext cx="1891154" cy="1109369"/>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A70876B3-7040-42A6-9E6E-9E376D1759D6}"/>
              </a:ext>
            </a:extLst>
          </p:cNvPr>
          <p:cNvGraphicFramePr>
            <a:graphicFrameLocks noChangeAspect="1"/>
          </p:cNvGraphicFramePr>
          <p:nvPr>
            <p:extLst>
              <p:ext uri="{D42A27DB-BD31-4B8C-83A1-F6EECF244321}">
                <p14:modId xmlns:p14="http://schemas.microsoft.com/office/powerpoint/2010/main" val="620886861"/>
              </p:ext>
            </p:extLst>
          </p:nvPr>
        </p:nvGraphicFramePr>
        <p:xfrm>
          <a:off x="3153984" y="4530617"/>
          <a:ext cx="2456763" cy="1306789"/>
        </p:xfrm>
        <a:graphic>
          <a:graphicData uri="http://schemas.openxmlformats.org/presentationml/2006/ole">
            <mc:AlternateContent xmlns:mc="http://schemas.openxmlformats.org/markup-compatibility/2006">
              <mc:Choice xmlns:v="urn:schemas-microsoft-com:vml" Requires="v">
                <p:oleObj name="Bitmap Image" r:id="rId8" imgW="2148840" imgH="1325880" progId="Paint.Picture">
                  <p:embed/>
                </p:oleObj>
              </mc:Choice>
              <mc:Fallback>
                <p:oleObj name="Bitmap Image" r:id="rId8" imgW="2148840" imgH="1325880" progId="Paint.Picture">
                  <p:embed/>
                  <p:pic>
                    <p:nvPicPr>
                      <p:cNvPr id="0" name="Object 234"/>
                      <p:cNvPicPr>
                        <a:picLocks noChangeAspect="1" noChangeArrowheads="1"/>
                      </p:cNvPicPr>
                      <p:nvPr/>
                    </p:nvPicPr>
                    <p:blipFill>
                      <a:blip r:embed="rId9"/>
                      <a:srcRect l="12958" t="3838" r="9959" b="28860"/>
                      <a:stretch>
                        <a:fillRect/>
                      </a:stretch>
                    </p:blipFill>
                    <p:spPr bwMode="auto">
                      <a:xfrm>
                        <a:off x="3153984" y="4530617"/>
                        <a:ext cx="2456763" cy="1306789"/>
                      </a:xfrm>
                      <a:prstGeom prst="rect">
                        <a:avLst/>
                      </a:prstGeom>
                      <a:noFill/>
                    </p:spPr>
                  </p:pic>
                </p:oleObj>
              </mc:Fallback>
            </mc:AlternateContent>
          </a:graphicData>
        </a:graphic>
      </p:graphicFrame>
    </p:spTree>
    <p:extLst>
      <p:ext uri="{BB962C8B-B14F-4D97-AF65-F5344CB8AC3E}">
        <p14:creationId xmlns:p14="http://schemas.microsoft.com/office/powerpoint/2010/main" val="2071885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242820" y="117495"/>
            <a:ext cx="6419654" cy="612169"/>
          </a:xfrm>
        </p:spPr>
        <p:txBody>
          <a:bodyPr>
            <a:normAutofit fontScale="90000"/>
          </a:bodyPr>
          <a:lstStyle/>
          <a:p>
            <a:r>
              <a:rPr lang="en-US" sz="3600" b="1" u="sng">
                <a:latin typeface="+mn-lt"/>
              </a:rPr>
              <a:t>Thermal 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90004" y="926819"/>
            <a:ext cx="7006146" cy="800219"/>
          </a:xfrm>
          <a:prstGeom prst="rect">
            <a:avLst/>
          </a:prstGeom>
          <a:noFill/>
        </p:spPr>
        <p:txBody>
          <a:bodyPr wrap="square" rtlCol="0">
            <a:spAutoFit/>
          </a:bodyPr>
          <a:lstStyle/>
          <a:p>
            <a:r>
              <a:rPr lang="en-US" b="1"/>
              <a:t>Heat Capacity</a:t>
            </a:r>
            <a:endParaRPr lang="en-US" sz="1400" b="1"/>
          </a:p>
          <a:p>
            <a:r>
              <a:rPr lang="en-US" sz="1400"/>
              <a:t>Looks like the ee interactin will merely renormalize the effective mass of electrons.  So low energy excitations are about same as before (HF has some issues), and we get:</a:t>
            </a:r>
          </a:p>
        </p:txBody>
      </p:sp>
      <p:sp>
        <p:nvSpPr>
          <p:cNvPr id="3" name="Rectangle 2">
            <a:extLst>
              <a:ext uri="{FF2B5EF4-FFF2-40B4-BE49-F238E27FC236}">
                <a16:creationId xmlns:a16="http://schemas.microsoft.com/office/drawing/2014/main" id="{8630C59B-D783-481E-A5FA-173D6D382B1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TextBox 8">
            <a:extLst>
              <a:ext uri="{FF2B5EF4-FFF2-40B4-BE49-F238E27FC236}">
                <a16:creationId xmlns:a16="http://schemas.microsoft.com/office/drawing/2014/main" id="{667B9D48-E2CF-4940-B31F-5ACCA2B12ED7}"/>
              </a:ext>
            </a:extLst>
          </p:cNvPr>
          <p:cNvSpPr txBox="1"/>
          <p:nvPr/>
        </p:nvSpPr>
        <p:spPr>
          <a:xfrm>
            <a:off x="303587" y="3771440"/>
            <a:ext cx="5475044" cy="553998"/>
          </a:xfrm>
          <a:prstGeom prst="rect">
            <a:avLst/>
          </a:prstGeom>
          <a:noFill/>
        </p:spPr>
        <p:txBody>
          <a:bodyPr wrap="square" rtlCol="0">
            <a:spAutoFit/>
          </a:bodyPr>
          <a:lstStyle/>
          <a:p>
            <a:r>
              <a:rPr lang="en-US" sz="1600" b="1"/>
              <a:t>Compressibility</a:t>
            </a:r>
          </a:p>
          <a:p>
            <a:r>
              <a:rPr lang="en-US" sz="1400"/>
              <a:t>We can calculate the pressure and compressibility via the stuff below:</a:t>
            </a:r>
          </a:p>
        </p:txBody>
      </p:sp>
      <p:pic>
        <p:nvPicPr>
          <p:cNvPr id="13319" name="Picture 7">
            <a:extLst>
              <a:ext uri="{FF2B5EF4-FFF2-40B4-BE49-F238E27FC236}">
                <a16:creationId xmlns:a16="http://schemas.microsoft.com/office/drawing/2014/main" id="{B60D620E-C18E-4BB4-A38B-D81D2AB43A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868" y="5876485"/>
            <a:ext cx="1072398" cy="50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C357C898-3D09-4C59-9915-9F68654F35A7}"/>
              </a:ext>
            </a:extLst>
          </p:cNvPr>
          <p:cNvSpPr txBox="1"/>
          <p:nvPr/>
        </p:nvSpPr>
        <p:spPr>
          <a:xfrm>
            <a:off x="290004" y="5204742"/>
            <a:ext cx="6902648" cy="523220"/>
          </a:xfrm>
          <a:prstGeom prst="rect">
            <a:avLst/>
          </a:prstGeom>
          <a:noFill/>
        </p:spPr>
        <p:txBody>
          <a:bodyPr wrap="square" rtlCol="0">
            <a:spAutoFit/>
          </a:bodyPr>
          <a:lstStyle/>
          <a:p>
            <a:r>
              <a:rPr lang="en-US" sz="1400"/>
              <a:t>And we find following T = 0 result, which indicates a GS instability for low densities.  I think this is the Wigner lattice phase transition…</a:t>
            </a:r>
            <a:endParaRPr lang="en-US" sz="1600"/>
          </a:p>
        </p:txBody>
      </p:sp>
      <p:graphicFrame>
        <p:nvGraphicFramePr>
          <p:cNvPr id="11" name="Object 10">
            <a:extLst>
              <a:ext uri="{FF2B5EF4-FFF2-40B4-BE49-F238E27FC236}">
                <a16:creationId xmlns:a16="http://schemas.microsoft.com/office/drawing/2014/main" id="{F5F500C9-392E-4B7B-82CF-247F26995244}"/>
              </a:ext>
            </a:extLst>
          </p:cNvPr>
          <p:cNvGraphicFramePr>
            <a:graphicFrameLocks noChangeAspect="1"/>
          </p:cNvGraphicFramePr>
          <p:nvPr>
            <p:extLst>
              <p:ext uri="{D42A27DB-BD31-4B8C-83A1-F6EECF244321}">
                <p14:modId xmlns:p14="http://schemas.microsoft.com/office/powerpoint/2010/main" val="3382436959"/>
              </p:ext>
            </p:extLst>
          </p:nvPr>
        </p:nvGraphicFramePr>
        <p:xfrm>
          <a:off x="324601" y="1861693"/>
          <a:ext cx="2278063" cy="1584325"/>
        </p:xfrm>
        <a:graphic>
          <a:graphicData uri="http://schemas.openxmlformats.org/presentationml/2006/ole">
            <mc:AlternateContent xmlns:mc="http://schemas.openxmlformats.org/markup-compatibility/2006">
              <mc:Choice xmlns:v="urn:schemas-microsoft-com:vml" Requires="v">
                <p:oleObj name="Bitmap Image" r:id="rId3" imgW="1752381" imgH="1523810" progId="Paint.Picture">
                  <p:embed/>
                </p:oleObj>
              </mc:Choice>
              <mc:Fallback>
                <p:oleObj name="Bitmap Image" r:id="rId3" imgW="1752381" imgH="1523810" progId="Paint.Picture">
                  <p:embed/>
                  <p:pic>
                    <p:nvPicPr>
                      <p:cNvPr id="11" name="Object 10">
                        <a:extLst>
                          <a:ext uri="{FF2B5EF4-FFF2-40B4-BE49-F238E27FC236}">
                            <a16:creationId xmlns:a16="http://schemas.microsoft.com/office/drawing/2014/main" id="{F5F500C9-392E-4B7B-82CF-247F269952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6609" t="10001" r="870" b="16000"/>
                      <a:stretch>
                        <a:fillRect/>
                      </a:stretch>
                    </p:blipFill>
                    <p:spPr bwMode="auto">
                      <a:xfrm>
                        <a:off x="324601" y="1861693"/>
                        <a:ext cx="2278063" cy="158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3129BB04-8E21-46BD-A71D-C171537D8B70}"/>
              </a:ext>
            </a:extLst>
          </p:cNvPr>
          <p:cNvGraphicFramePr>
            <a:graphicFrameLocks noChangeAspect="1"/>
          </p:cNvGraphicFramePr>
          <p:nvPr>
            <p:extLst>
              <p:ext uri="{D42A27DB-BD31-4B8C-83A1-F6EECF244321}">
                <p14:modId xmlns:p14="http://schemas.microsoft.com/office/powerpoint/2010/main" val="55328704"/>
              </p:ext>
            </p:extLst>
          </p:nvPr>
        </p:nvGraphicFramePr>
        <p:xfrm>
          <a:off x="331868" y="4503480"/>
          <a:ext cx="2819365" cy="523220"/>
        </p:xfrm>
        <a:graphic>
          <a:graphicData uri="http://schemas.openxmlformats.org/presentationml/2006/ole">
            <mc:AlternateContent xmlns:mc="http://schemas.openxmlformats.org/markup-compatibility/2006">
              <mc:Choice xmlns:v="urn:schemas-microsoft-com:vml" Requires="v">
                <p:oleObj name="Equation" r:id="rId5" imgW="2374900" imgH="444500" progId="Equation.DSMT4">
                  <p:embed/>
                </p:oleObj>
              </mc:Choice>
              <mc:Fallback>
                <p:oleObj name="Equation" r:id="rId5" imgW="2374900" imgH="4445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868" y="4503480"/>
                        <a:ext cx="2819365" cy="523220"/>
                      </a:xfrm>
                      <a:prstGeom prst="rect">
                        <a:avLst/>
                      </a:prstGeom>
                      <a:noFill/>
                    </p:spPr>
                  </p:pic>
                </p:oleObj>
              </mc:Fallback>
            </mc:AlternateContent>
          </a:graphicData>
        </a:graphic>
      </p:graphicFrame>
    </p:spTree>
    <p:extLst>
      <p:ext uri="{BB962C8B-B14F-4D97-AF65-F5344CB8AC3E}">
        <p14:creationId xmlns:p14="http://schemas.microsoft.com/office/powerpoint/2010/main" val="1370013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96895" y="114461"/>
            <a:ext cx="5880878" cy="612169"/>
          </a:xfrm>
        </p:spPr>
        <p:txBody>
          <a:bodyPr>
            <a:normAutofit fontScale="90000"/>
          </a:bodyPr>
          <a:lstStyle/>
          <a:p>
            <a:r>
              <a:rPr lang="en-US" sz="3600" b="1" u="sng">
                <a:latin typeface="+mn-lt"/>
              </a:rPr>
              <a:t>Nonequilibrium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77219" y="939481"/>
            <a:ext cx="3836923" cy="584775"/>
          </a:xfrm>
          <a:prstGeom prst="rect">
            <a:avLst/>
          </a:prstGeom>
          <a:noFill/>
        </p:spPr>
        <p:txBody>
          <a:bodyPr wrap="square" rtlCol="0">
            <a:spAutoFit/>
          </a:bodyPr>
          <a:lstStyle/>
          <a:p>
            <a:r>
              <a:rPr lang="en-US" b="1"/>
              <a:t>Electric Susceptibility</a:t>
            </a:r>
            <a:endParaRPr lang="en-US" sz="1400" b="1"/>
          </a:p>
          <a:p>
            <a:r>
              <a:rPr lang="en-US" sz="1400"/>
              <a:t>From before we had:</a:t>
            </a:r>
          </a:p>
        </p:txBody>
      </p:sp>
      <p:sp>
        <p:nvSpPr>
          <p:cNvPr id="7" name="TextBox 6">
            <a:extLst>
              <a:ext uri="{FF2B5EF4-FFF2-40B4-BE49-F238E27FC236}">
                <a16:creationId xmlns:a16="http://schemas.microsoft.com/office/drawing/2014/main" id="{47EFDF68-8347-4258-A50C-91885294D877}"/>
              </a:ext>
            </a:extLst>
          </p:cNvPr>
          <p:cNvSpPr txBox="1"/>
          <p:nvPr/>
        </p:nvSpPr>
        <p:spPr>
          <a:xfrm>
            <a:off x="265789" y="3429000"/>
            <a:ext cx="5674236" cy="307777"/>
          </a:xfrm>
          <a:prstGeom prst="rect">
            <a:avLst/>
          </a:prstGeom>
          <a:noFill/>
        </p:spPr>
        <p:txBody>
          <a:bodyPr wrap="square" rtlCol="0">
            <a:spAutoFit/>
          </a:bodyPr>
          <a:lstStyle/>
          <a:p>
            <a:r>
              <a:rPr lang="en-US" sz="1400" dirty="0"/>
              <a:t>And then using the SM stuff for the distribution function evolution we have: </a:t>
            </a:r>
          </a:p>
        </p:txBody>
      </p:sp>
      <p:graphicFrame>
        <p:nvGraphicFramePr>
          <p:cNvPr id="19" name="Object 18">
            <a:extLst>
              <a:ext uri="{FF2B5EF4-FFF2-40B4-BE49-F238E27FC236}">
                <a16:creationId xmlns:a16="http://schemas.microsoft.com/office/drawing/2014/main" id="{A42DF6C2-37C0-488F-907B-BC0AA7741AA1}"/>
              </a:ext>
            </a:extLst>
          </p:cNvPr>
          <p:cNvGraphicFramePr>
            <a:graphicFrameLocks noChangeAspect="1"/>
          </p:cNvGraphicFramePr>
          <p:nvPr>
            <p:extLst>
              <p:ext uri="{D42A27DB-BD31-4B8C-83A1-F6EECF244321}">
                <p14:modId xmlns:p14="http://schemas.microsoft.com/office/powerpoint/2010/main" val="92979956"/>
              </p:ext>
            </p:extLst>
          </p:nvPr>
        </p:nvGraphicFramePr>
        <p:xfrm>
          <a:off x="347564" y="1662352"/>
          <a:ext cx="2217259" cy="572005"/>
        </p:xfrm>
        <a:graphic>
          <a:graphicData uri="http://schemas.openxmlformats.org/presentationml/2006/ole">
            <mc:AlternateContent xmlns:mc="http://schemas.openxmlformats.org/markup-compatibility/2006">
              <mc:Choice xmlns:v="urn:schemas-microsoft-com:vml" Requires="v">
                <p:oleObj name="Equation" r:id="rId3" imgW="1790640" imgH="457200" progId="Equation.DSMT4">
                  <p:embed/>
                </p:oleObj>
              </mc:Choice>
              <mc:Fallback>
                <p:oleObj name="Equation" r:id="rId3" imgW="1790640" imgH="457200" progId="Equation.DSMT4">
                  <p:embed/>
                  <p:pic>
                    <p:nvPicPr>
                      <p:cNvPr id="12" name="Object 11">
                        <a:extLst>
                          <a:ext uri="{FF2B5EF4-FFF2-40B4-BE49-F238E27FC236}">
                            <a16:creationId xmlns:a16="http://schemas.microsoft.com/office/drawing/2014/main" id="{E8A1531D-0B45-41B3-A8E4-572A1476E8AE}"/>
                          </a:ext>
                        </a:extLst>
                      </p:cNvPr>
                      <p:cNvPicPr>
                        <a:picLocks noChangeAspect="1" noChangeArrowheads="1"/>
                      </p:cNvPicPr>
                      <p:nvPr/>
                    </p:nvPicPr>
                    <p:blipFill>
                      <a:blip r:embed="rId4"/>
                      <a:srcRect/>
                      <a:stretch>
                        <a:fillRect/>
                      </a:stretch>
                    </p:blipFill>
                    <p:spPr bwMode="auto">
                      <a:xfrm>
                        <a:off x="347564" y="1662352"/>
                        <a:ext cx="2217259" cy="57200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824501D8-3543-41F4-A59F-8380EFCF69A1}"/>
              </a:ext>
            </a:extLst>
          </p:cNvPr>
          <p:cNvSpPr txBox="1"/>
          <p:nvPr/>
        </p:nvSpPr>
        <p:spPr>
          <a:xfrm flipH="1">
            <a:off x="265789" y="2432256"/>
            <a:ext cx="9238133" cy="307777"/>
          </a:xfrm>
          <a:prstGeom prst="rect">
            <a:avLst/>
          </a:prstGeom>
          <a:noFill/>
        </p:spPr>
        <p:txBody>
          <a:bodyPr wrap="square" rtlCol="0">
            <a:spAutoFit/>
          </a:bodyPr>
          <a:lstStyle/>
          <a:p>
            <a:r>
              <a:rPr lang="en-US" sz="1400" dirty="0"/>
              <a:t>We can use GF to work out an expression for the susceptibility.  First we introduce an external field perturbation.  </a:t>
            </a:r>
          </a:p>
        </p:txBody>
      </p:sp>
      <p:graphicFrame>
        <p:nvGraphicFramePr>
          <p:cNvPr id="8" name="Object 7">
            <a:extLst>
              <a:ext uri="{FF2B5EF4-FFF2-40B4-BE49-F238E27FC236}">
                <a16:creationId xmlns:a16="http://schemas.microsoft.com/office/drawing/2014/main" id="{DF163520-5F23-4A82-AE47-4920DF498CBB}"/>
              </a:ext>
            </a:extLst>
          </p:cNvPr>
          <p:cNvGraphicFramePr>
            <a:graphicFrameLocks noChangeAspect="1"/>
          </p:cNvGraphicFramePr>
          <p:nvPr>
            <p:extLst>
              <p:ext uri="{D42A27DB-BD31-4B8C-83A1-F6EECF244321}">
                <p14:modId xmlns:p14="http://schemas.microsoft.com/office/powerpoint/2010/main" val="4115049647"/>
              </p:ext>
            </p:extLst>
          </p:nvPr>
        </p:nvGraphicFramePr>
        <p:xfrm>
          <a:off x="357503" y="3801386"/>
          <a:ext cx="3502025" cy="588962"/>
        </p:xfrm>
        <a:graphic>
          <a:graphicData uri="http://schemas.openxmlformats.org/presentationml/2006/ole">
            <mc:AlternateContent xmlns:mc="http://schemas.openxmlformats.org/markup-compatibility/2006">
              <mc:Choice xmlns:v="urn:schemas-microsoft-com:vml" Requires="v">
                <p:oleObj name="Equation" r:id="rId5" imgW="2869920" imgH="482400" progId="Equation.DSMT4">
                  <p:embed/>
                </p:oleObj>
              </mc:Choice>
              <mc:Fallback>
                <p:oleObj name="Equation" r:id="rId5" imgW="2869920" imgH="482400" progId="Equation.DSMT4">
                  <p:embed/>
                  <p:pic>
                    <p:nvPicPr>
                      <p:cNvPr id="0" name=""/>
                      <p:cNvPicPr/>
                      <p:nvPr/>
                    </p:nvPicPr>
                    <p:blipFill>
                      <a:blip r:embed="rId6"/>
                      <a:stretch>
                        <a:fillRect/>
                      </a:stretch>
                    </p:blipFill>
                    <p:spPr>
                      <a:xfrm>
                        <a:off x="357503" y="3801386"/>
                        <a:ext cx="3502025" cy="588962"/>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ADEBCA41-8392-411E-B5CC-B1264B3ABD52}"/>
              </a:ext>
            </a:extLst>
          </p:cNvPr>
          <p:cNvSpPr txBox="1"/>
          <p:nvPr/>
        </p:nvSpPr>
        <p:spPr>
          <a:xfrm>
            <a:off x="320580" y="4559937"/>
            <a:ext cx="1519211" cy="307777"/>
          </a:xfrm>
          <a:prstGeom prst="rect">
            <a:avLst/>
          </a:prstGeom>
          <a:noFill/>
        </p:spPr>
        <p:txBody>
          <a:bodyPr wrap="square" rtlCol="0">
            <a:spAutoFit/>
          </a:bodyPr>
          <a:lstStyle/>
          <a:p>
            <a:r>
              <a:rPr lang="en-US" sz="1400"/>
              <a:t>And so,</a:t>
            </a:r>
          </a:p>
        </p:txBody>
      </p:sp>
      <p:graphicFrame>
        <p:nvGraphicFramePr>
          <p:cNvPr id="27" name="Object 26">
            <a:extLst>
              <a:ext uri="{FF2B5EF4-FFF2-40B4-BE49-F238E27FC236}">
                <a16:creationId xmlns:a16="http://schemas.microsoft.com/office/drawing/2014/main" id="{69279587-ADCA-4F95-A311-0460A3777480}"/>
              </a:ext>
            </a:extLst>
          </p:cNvPr>
          <p:cNvGraphicFramePr>
            <a:graphicFrameLocks noChangeAspect="1"/>
          </p:cNvGraphicFramePr>
          <p:nvPr>
            <p:extLst>
              <p:ext uri="{D42A27DB-BD31-4B8C-83A1-F6EECF244321}">
                <p14:modId xmlns:p14="http://schemas.microsoft.com/office/powerpoint/2010/main" val="460213593"/>
              </p:ext>
            </p:extLst>
          </p:nvPr>
        </p:nvGraphicFramePr>
        <p:xfrm>
          <a:off x="6024129" y="3876005"/>
          <a:ext cx="2579688" cy="338138"/>
        </p:xfrm>
        <a:graphic>
          <a:graphicData uri="http://schemas.openxmlformats.org/presentationml/2006/ole">
            <mc:AlternateContent xmlns:mc="http://schemas.openxmlformats.org/markup-compatibility/2006">
              <mc:Choice xmlns:v="urn:schemas-microsoft-com:vml" Requires="v">
                <p:oleObj name="Equation" r:id="rId7" imgW="1739880" imgH="228600" progId="Equation.DSMT4">
                  <p:embed/>
                </p:oleObj>
              </mc:Choice>
              <mc:Fallback>
                <p:oleObj name="Equation" r:id="rId7" imgW="1739880" imgH="228600" progId="Equation.DSMT4">
                  <p:embed/>
                  <p:pic>
                    <p:nvPicPr>
                      <p:cNvPr id="8" name="Object 7">
                        <a:extLst>
                          <a:ext uri="{FF2B5EF4-FFF2-40B4-BE49-F238E27FC236}">
                            <a16:creationId xmlns:a16="http://schemas.microsoft.com/office/drawing/2014/main" id="{DF163520-5F23-4A82-AE47-4920DF498CBB}"/>
                          </a:ext>
                        </a:extLst>
                      </p:cNvPr>
                      <p:cNvPicPr/>
                      <p:nvPr/>
                    </p:nvPicPr>
                    <p:blipFill>
                      <a:blip r:embed="rId8"/>
                      <a:stretch>
                        <a:fillRect/>
                      </a:stretch>
                    </p:blipFill>
                    <p:spPr>
                      <a:xfrm>
                        <a:off x="6024129" y="3876005"/>
                        <a:ext cx="2579688" cy="338138"/>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D1D34D10-322B-48C1-AC02-576E76B07FE9}"/>
              </a:ext>
            </a:extLst>
          </p:cNvPr>
          <p:cNvSpPr txBox="1"/>
          <p:nvPr/>
        </p:nvSpPr>
        <p:spPr>
          <a:xfrm>
            <a:off x="4227735" y="3906366"/>
            <a:ext cx="2004068" cy="307777"/>
          </a:xfrm>
          <a:prstGeom prst="rect">
            <a:avLst/>
          </a:prstGeom>
          <a:noFill/>
        </p:spPr>
        <p:txBody>
          <a:bodyPr wrap="square" rtlCol="0">
            <a:spAutoFit/>
          </a:bodyPr>
          <a:lstStyle/>
          <a:p>
            <a:r>
              <a:rPr lang="en-US" sz="1400" dirty="0"/>
              <a:t>And it follows that,</a:t>
            </a:r>
          </a:p>
        </p:txBody>
      </p:sp>
      <p:graphicFrame>
        <p:nvGraphicFramePr>
          <p:cNvPr id="29" name="Object 28">
            <a:extLst>
              <a:ext uri="{FF2B5EF4-FFF2-40B4-BE49-F238E27FC236}">
                <a16:creationId xmlns:a16="http://schemas.microsoft.com/office/drawing/2014/main" id="{57504830-5DA9-4CEA-80A8-BDEBA8CDFEE7}"/>
              </a:ext>
            </a:extLst>
          </p:cNvPr>
          <p:cNvGraphicFramePr>
            <a:graphicFrameLocks noChangeAspect="1"/>
          </p:cNvGraphicFramePr>
          <p:nvPr>
            <p:extLst>
              <p:ext uri="{D42A27DB-BD31-4B8C-83A1-F6EECF244321}">
                <p14:modId xmlns:p14="http://schemas.microsoft.com/office/powerpoint/2010/main" val="1722241831"/>
              </p:ext>
            </p:extLst>
          </p:nvPr>
        </p:nvGraphicFramePr>
        <p:xfrm>
          <a:off x="357503" y="4992409"/>
          <a:ext cx="3895725" cy="1554162"/>
        </p:xfrm>
        <a:graphic>
          <a:graphicData uri="http://schemas.openxmlformats.org/presentationml/2006/ole">
            <mc:AlternateContent xmlns:mc="http://schemas.openxmlformats.org/markup-compatibility/2006">
              <mc:Choice xmlns:v="urn:schemas-microsoft-com:vml" Requires="v">
                <p:oleObj name="Equation" r:id="rId9" imgW="2895480" imgH="1155600" progId="Equation.DSMT4">
                  <p:embed/>
                </p:oleObj>
              </mc:Choice>
              <mc:Fallback>
                <p:oleObj name="Equation" r:id="rId9" imgW="2895480" imgH="1155600" progId="Equation.DSMT4">
                  <p:embed/>
                  <p:pic>
                    <p:nvPicPr>
                      <p:cNvPr id="27" name="Object 26">
                        <a:extLst>
                          <a:ext uri="{FF2B5EF4-FFF2-40B4-BE49-F238E27FC236}">
                            <a16:creationId xmlns:a16="http://schemas.microsoft.com/office/drawing/2014/main" id="{69279587-ADCA-4F95-A311-0460A3777480}"/>
                          </a:ext>
                        </a:extLst>
                      </p:cNvPr>
                      <p:cNvPicPr/>
                      <p:nvPr/>
                    </p:nvPicPr>
                    <p:blipFill>
                      <a:blip r:embed="rId10"/>
                      <a:stretch>
                        <a:fillRect/>
                      </a:stretch>
                    </p:blipFill>
                    <p:spPr>
                      <a:xfrm>
                        <a:off x="357503" y="4992409"/>
                        <a:ext cx="3895725" cy="155416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11259F0-63C0-44E4-9FD5-7F2BEE35CDD9}"/>
              </a:ext>
            </a:extLst>
          </p:cNvPr>
          <p:cNvGraphicFramePr>
            <a:graphicFrameLocks noChangeAspect="1"/>
          </p:cNvGraphicFramePr>
          <p:nvPr>
            <p:extLst>
              <p:ext uri="{D42A27DB-BD31-4B8C-83A1-F6EECF244321}">
                <p14:modId xmlns:p14="http://schemas.microsoft.com/office/powerpoint/2010/main" val="2161158449"/>
              </p:ext>
            </p:extLst>
          </p:nvPr>
        </p:nvGraphicFramePr>
        <p:xfrm>
          <a:off x="368933" y="2791543"/>
          <a:ext cx="6338888" cy="512762"/>
        </p:xfrm>
        <a:graphic>
          <a:graphicData uri="http://schemas.openxmlformats.org/presentationml/2006/ole">
            <mc:AlternateContent xmlns:mc="http://schemas.openxmlformats.org/markup-compatibility/2006">
              <mc:Choice xmlns:v="urn:schemas-microsoft-com:vml" Requires="v">
                <p:oleObj name="Equation" r:id="rId11" imgW="5321160" imgH="431640" progId="Equation.DSMT4">
                  <p:embed/>
                </p:oleObj>
              </mc:Choice>
              <mc:Fallback>
                <p:oleObj name="Equation" r:id="rId11" imgW="5321160" imgH="431640" progId="Equation.DSMT4">
                  <p:embed/>
                  <p:pic>
                    <p:nvPicPr>
                      <p:cNvPr id="0" name="Object 476"/>
                      <p:cNvPicPr>
                        <a:picLocks noChangeAspect="1" noChangeArrowheads="1"/>
                      </p:cNvPicPr>
                      <p:nvPr/>
                    </p:nvPicPr>
                    <p:blipFill>
                      <a:blip r:embed="rId12"/>
                      <a:srcRect/>
                      <a:stretch>
                        <a:fillRect/>
                      </a:stretch>
                    </p:blipFill>
                    <p:spPr bwMode="auto">
                      <a:xfrm>
                        <a:off x="368933" y="2791543"/>
                        <a:ext cx="6338888" cy="512762"/>
                      </a:xfrm>
                      <a:prstGeom prst="rect">
                        <a:avLst/>
                      </a:prstGeom>
                      <a:noFill/>
                    </p:spPr>
                  </p:pic>
                </p:oleObj>
              </mc:Fallback>
            </mc:AlternateContent>
          </a:graphicData>
        </a:graphic>
      </p:graphicFrame>
    </p:spTree>
    <p:extLst>
      <p:ext uri="{BB962C8B-B14F-4D97-AF65-F5344CB8AC3E}">
        <p14:creationId xmlns:p14="http://schemas.microsoft.com/office/powerpoint/2010/main" val="2122641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96895" y="114461"/>
            <a:ext cx="5880878" cy="612169"/>
          </a:xfrm>
        </p:spPr>
        <p:txBody>
          <a:bodyPr>
            <a:normAutofit fontScale="90000"/>
          </a:bodyPr>
          <a:lstStyle/>
          <a:p>
            <a:r>
              <a:rPr lang="en-US" sz="3600" b="1" u="sng">
                <a:latin typeface="+mn-lt"/>
              </a:rPr>
              <a:t>Nonequilibrium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59231" y="939481"/>
            <a:ext cx="3836923" cy="584775"/>
          </a:xfrm>
          <a:prstGeom prst="rect">
            <a:avLst/>
          </a:prstGeom>
          <a:noFill/>
        </p:spPr>
        <p:txBody>
          <a:bodyPr wrap="square" rtlCol="0">
            <a:spAutoFit/>
          </a:bodyPr>
          <a:lstStyle/>
          <a:p>
            <a:r>
              <a:rPr lang="en-US" b="1"/>
              <a:t>Magnetic Susceptibility</a:t>
            </a:r>
            <a:endParaRPr lang="en-US" sz="1400" b="1"/>
          </a:p>
          <a:p>
            <a:r>
              <a:rPr lang="en-US" sz="1400"/>
              <a:t>Like with the electric susceptibility, we’ve got:</a:t>
            </a:r>
          </a:p>
        </p:txBody>
      </p:sp>
      <p:graphicFrame>
        <p:nvGraphicFramePr>
          <p:cNvPr id="19" name="Object 18">
            <a:extLst>
              <a:ext uri="{FF2B5EF4-FFF2-40B4-BE49-F238E27FC236}">
                <a16:creationId xmlns:a16="http://schemas.microsoft.com/office/drawing/2014/main" id="{A42DF6C2-37C0-488F-907B-BC0AA7741AA1}"/>
              </a:ext>
            </a:extLst>
          </p:cNvPr>
          <p:cNvGraphicFramePr>
            <a:graphicFrameLocks noChangeAspect="1"/>
          </p:cNvGraphicFramePr>
          <p:nvPr>
            <p:extLst>
              <p:ext uri="{D42A27DB-BD31-4B8C-83A1-F6EECF244321}">
                <p14:modId xmlns:p14="http://schemas.microsoft.com/office/powerpoint/2010/main" val="3513042931"/>
              </p:ext>
            </p:extLst>
          </p:nvPr>
        </p:nvGraphicFramePr>
        <p:xfrm>
          <a:off x="296127" y="1665246"/>
          <a:ext cx="2092325" cy="285750"/>
        </p:xfrm>
        <a:graphic>
          <a:graphicData uri="http://schemas.openxmlformats.org/presentationml/2006/ole">
            <mc:AlternateContent xmlns:mc="http://schemas.openxmlformats.org/markup-compatibility/2006">
              <mc:Choice xmlns:v="urn:schemas-microsoft-com:vml" Requires="v">
                <p:oleObj name="Equation" r:id="rId3" imgW="1688760" imgH="228600" progId="Equation.DSMT4">
                  <p:embed/>
                </p:oleObj>
              </mc:Choice>
              <mc:Fallback>
                <p:oleObj name="Equation" r:id="rId3" imgW="1688760" imgH="228600" progId="Equation.DSMT4">
                  <p:embed/>
                  <p:pic>
                    <p:nvPicPr>
                      <p:cNvPr id="19" name="Object 18">
                        <a:extLst>
                          <a:ext uri="{FF2B5EF4-FFF2-40B4-BE49-F238E27FC236}">
                            <a16:creationId xmlns:a16="http://schemas.microsoft.com/office/drawing/2014/main" id="{A42DF6C2-37C0-488F-907B-BC0AA7741AA1}"/>
                          </a:ext>
                        </a:extLst>
                      </p:cNvPr>
                      <p:cNvPicPr>
                        <a:picLocks noChangeAspect="1" noChangeArrowheads="1"/>
                      </p:cNvPicPr>
                      <p:nvPr/>
                    </p:nvPicPr>
                    <p:blipFill>
                      <a:blip r:embed="rId4"/>
                      <a:srcRect/>
                      <a:stretch>
                        <a:fillRect/>
                      </a:stretch>
                    </p:blipFill>
                    <p:spPr bwMode="auto">
                      <a:xfrm>
                        <a:off x="296127" y="1665246"/>
                        <a:ext cx="2092325" cy="285750"/>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824501D8-3543-41F4-A59F-8380EFCF69A1}"/>
              </a:ext>
            </a:extLst>
          </p:cNvPr>
          <p:cNvSpPr txBox="1"/>
          <p:nvPr/>
        </p:nvSpPr>
        <p:spPr>
          <a:xfrm flipH="1">
            <a:off x="189104" y="2141865"/>
            <a:ext cx="6376512" cy="954107"/>
          </a:xfrm>
          <a:prstGeom prst="rect">
            <a:avLst/>
          </a:prstGeom>
          <a:noFill/>
        </p:spPr>
        <p:txBody>
          <a:bodyPr wrap="square" rtlCol="0">
            <a:spAutoFit/>
          </a:bodyPr>
          <a:lstStyle/>
          <a:p>
            <a:r>
              <a:rPr lang="en-US" sz="1400" dirty="0"/>
              <a:t>We can use GF to work out an expression for the susceptibility.   First we introduce an external field perturbation (focusing on paramagnetic response, so leaving out the </a:t>
            </a:r>
            <a:r>
              <a:rPr lang="en-US" sz="1400" b="1" dirty="0"/>
              <a:t>A</a:t>
            </a:r>
            <a:r>
              <a:rPr lang="en-US" sz="1400" dirty="0"/>
              <a:t> term in </a:t>
            </a:r>
            <a:r>
              <a:rPr lang="en-US" sz="1400" b="1" dirty="0"/>
              <a:t>p</a:t>
            </a:r>
            <a:r>
              <a:rPr lang="en-US" sz="1400" dirty="0"/>
              <a:t>-</a:t>
            </a:r>
            <a:r>
              <a:rPr lang="en-US" sz="1400" dirty="0" err="1"/>
              <a:t>e</a:t>
            </a:r>
            <a:r>
              <a:rPr lang="en-US" sz="1400" b="1" dirty="0" err="1"/>
              <a:t>A</a:t>
            </a:r>
            <a:r>
              <a:rPr lang="en-US" sz="1400" dirty="0"/>
              <a:t>).  Also presuming induced magnetization is small and so can replace </a:t>
            </a:r>
            <a:r>
              <a:rPr lang="en-US" sz="1400" b="1" dirty="0"/>
              <a:t>B</a:t>
            </a:r>
            <a:r>
              <a:rPr lang="en-US" sz="1400" dirty="0"/>
              <a:t> with </a:t>
            </a:r>
            <a:r>
              <a:rPr lang="en-US" sz="1400" b="1" dirty="0"/>
              <a:t>H</a:t>
            </a:r>
            <a:r>
              <a:rPr lang="en-US" sz="1400" dirty="0"/>
              <a:t>, there below: </a:t>
            </a:r>
          </a:p>
        </p:txBody>
      </p:sp>
      <p:graphicFrame>
        <p:nvGraphicFramePr>
          <p:cNvPr id="8" name="Object 7">
            <a:extLst>
              <a:ext uri="{FF2B5EF4-FFF2-40B4-BE49-F238E27FC236}">
                <a16:creationId xmlns:a16="http://schemas.microsoft.com/office/drawing/2014/main" id="{DF163520-5F23-4A82-AE47-4920DF498CBB}"/>
              </a:ext>
            </a:extLst>
          </p:cNvPr>
          <p:cNvGraphicFramePr>
            <a:graphicFrameLocks noChangeAspect="1"/>
          </p:cNvGraphicFramePr>
          <p:nvPr>
            <p:extLst>
              <p:ext uri="{D42A27DB-BD31-4B8C-83A1-F6EECF244321}">
                <p14:modId xmlns:p14="http://schemas.microsoft.com/office/powerpoint/2010/main" val="2392816423"/>
              </p:ext>
            </p:extLst>
          </p:nvPr>
        </p:nvGraphicFramePr>
        <p:xfrm>
          <a:off x="277219" y="5708705"/>
          <a:ext cx="6710363" cy="1022350"/>
        </p:xfrm>
        <a:graphic>
          <a:graphicData uri="http://schemas.openxmlformats.org/presentationml/2006/ole">
            <mc:AlternateContent xmlns:mc="http://schemas.openxmlformats.org/markup-compatibility/2006">
              <mc:Choice xmlns:v="urn:schemas-microsoft-com:vml" Requires="v">
                <p:oleObj name="Equation" r:id="rId5" imgW="5499000" imgH="838080" progId="Equation.DSMT4">
                  <p:embed/>
                </p:oleObj>
              </mc:Choice>
              <mc:Fallback>
                <p:oleObj name="Equation" r:id="rId5" imgW="5499000" imgH="838080" progId="Equation.DSMT4">
                  <p:embed/>
                  <p:pic>
                    <p:nvPicPr>
                      <p:cNvPr id="8" name="Object 7">
                        <a:extLst>
                          <a:ext uri="{FF2B5EF4-FFF2-40B4-BE49-F238E27FC236}">
                            <a16:creationId xmlns:a16="http://schemas.microsoft.com/office/drawing/2014/main" id="{DF163520-5F23-4A82-AE47-4920DF498CBB}"/>
                          </a:ext>
                        </a:extLst>
                      </p:cNvPr>
                      <p:cNvPicPr/>
                      <p:nvPr/>
                    </p:nvPicPr>
                    <p:blipFill>
                      <a:blip r:embed="rId6"/>
                      <a:stretch>
                        <a:fillRect/>
                      </a:stretch>
                    </p:blipFill>
                    <p:spPr>
                      <a:xfrm>
                        <a:off x="277219" y="5708705"/>
                        <a:ext cx="6710363" cy="1022350"/>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ADEBCA41-8392-411E-B5CC-B1264B3ABD52}"/>
              </a:ext>
            </a:extLst>
          </p:cNvPr>
          <p:cNvSpPr txBox="1"/>
          <p:nvPr/>
        </p:nvSpPr>
        <p:spPr>
          <a:xfrm>
            <a:off x="7860592" y="1220267"/>
            <a:ext cx="3525163" cy="307777"/>
          </a:xfrm>
          <a:prstGeom prst="rect">
            <a:avLst/>
          </a:prstGeom>
          <a:noFill/>
        </p:spPr>
        <p:txBody>
          <a:bodyPr wrap="square" rtlCol="0">
            <a:spAutoFit/>
          </a:bodyPr>
          <a:lstStyle/>
          <a:p>
            <a:r>
              <a:rPr lang="en-US" sz="1400"/>
              <a:t>So then we have, with a Fourier transform,</a:t>
            </a:r>
          </a:p>
        </p:txBody>
      </p:sp>
      <p:sp>
        <p:nvSpPr>
          <p:cNvPr id="28" name="TextBox 27">
            <a:extLst>
              <a:ext uri="{FF2B5EF4-FFF2-40B4-BE49-F238E27FC236}">
                <a16:creationId xmlns:a16="http://schemas.microsoft.com/office/drawing/2014/main" id="{D1D34D10-322B-48C1-AC02-576E76B07FE9}"/>
              </a:ext>
            </a:extLst>
          </p:cNvPr>
          <p:cNvSpPr txBox="1"/>
          <p:nvPr/>
        </p:nvSpPr>
        <p:spPr>
          <a:xfrm>
            <a:off x="189104" y="5357000"/>
            <a:ext cx="3807050" cy="307777"/>
          </a:xfrm>
          <a:prstGeom prst="rect">
            <a:avLst/>
          </a:prstGeom>
          <a:noFill/>
        </p:spPr>
        <p:txBody>
          <a:bodyPr wrap="square" rtlCol="0">
            <a:spAutoFit/>
          </a:bodyPr>
          <a:lstStyle/>
          <a:p>
            <a:r>
              <a:rPr lang="en-US" sz="1400"/>
              <a:t>And it follows from the stat mech stuff that,</a:t>
            </a:r>
          </a:p>
        </p:txBody>
      </p:sp>
      <p:graphicFrame>
        <p:nvGraphicFramePr>
          <p:cNvPr id="10" name="Object 9">
            <a:extLst>
              <a:ext uri="{FF2B5EF4-FFF2-40B4-BE49-F238E27FC236}">
                <a16:creationId xmlns:a16="http://schemas.microsoft.com/office/drawing/2014/main" id="{511259F0-63C0-44E4-9FD5-7F2BEE35CDD9}"/>
              </a:ext>
            </a:extLst>
          </p:cNvPr>
          <p:cNvGraphicFramePr>
            <a:graphicFrameLocks noChangeAspect="1"/>
          </p:cNvGraphicFramePr>
          <p:nvPr>
            <p:extLst>
              <p:ext uri="{D42A27DB-BD31-4B8C-83A1-F6EECF244321}">
                <p14:modId xmlns:p14="http://schemas.microsoft.com/office/powerpoint/2010/main" val="1318185171"/>
              </p:ext>
            </p:extLst>
          </p:nvPr>
        </p:nvGraphicFramePr>
        <p:xfrm>
          <a:off x="277219" y="3183008"/>
          <a:ext cx="6489701" cy="935038"/>
        </p:xfrm>
        <a:graphic>
          <a:graphicData uri="http://schemas.openxmlformats.org/presentationml/2006/ole">
            <mc:AlternateContent xmlns:mc="http://schemas.openxmlformats.org/markup-compatibility/2006">
              <mc:Choice xmlns:v="urn:schemas-microsoft-com:vml" Requires="v">
                <p:oleObj name="Equation" r:id="rId7" imgW="5448240" imgH="787320" progId="Equation.DSMT4">
                  <p:embed/>
                </p:oleObj>
              </mc:Choice>
              <mc:Fallback>
                <p:oleObj name="Equation" r:id="rId7" imgW="5448240" imgH="787320" progId="Equation.DSMT4">
                  <p:embed/>
                  <p:pic>
                    <p:nvPicPr>
                      <p:cNvPr id="10" name="Object 9">
                        <a:extLst>
                          <a:ext uri="{FF2B5EF4-FFF2-40B4-BE49-F238E27FC236}">
                            <a16:creationId xmlns:a16="http://schemas.microsoft.com/office/drawing/2014/main" id="{511259F0-63C0-44E4-9FD5-7F2BEE35CDD9}"/>
                          </a:ext>
                        </a:extLst>
                      </p:cNvPr>
                      <p:cNvPicPr>
                        <a:picLocks noChangeAspect="1" noChangeArrowheads="1"/>
                      </p:cNvPicPr>
                      <p:nvPr/>
                    </p:nvPicPr>
                    <p:blipFill>
                      <a:blip r:embed="rId8"/>
                      <a:srcRect/>
                      <a:stretch>
                        <a:fillRect/>
                      </a:stretch>
                    </p:blipFill>
                    <p:spPr bwMode="auto">
                      <a:xfrm>
                        <a:off x="277219" y="3183008"/>
                        <a:ext cx="6489701" cy="935038"/>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29325173-4811-48AA-BAA8-69F369049EE4}"/>
              </a:ext>
            </a:extLst>
          </p:cNvPr>
          <p:cNvGraphicFramePr>
            <a:graphicFrameLocks noChangeAspect="1"/>
          </p:cNvGraphicFramePr>
          <p:nvPr>
            <p:extLst>
              <p:ext uri="{D42A27DB-BD31-4B8C-83A1-F6EECF244321}">
                <p14:modId xmlns:p14="http://schemas.microsoft.com/office/powerpoint/2010/main" val="3000825621"/>
              </p:ext>
            </p:extLst>
          </p:nvPr>
        </p:nvGraphicFramePr>
        <p:xfrm>
          <a:off x="7934256" y="1695973"/>
          <a:ext cx="3098800" cy="327025"/>
        </p:xfrm>
        <a:graphic>
          <a:graphicData uri="http://schemas.openxmlformats.org/presentationml/2006/ole">
            <mc:AlternateContent xmlns:mc="http://schemas.openxmlformats.org/markup-compatibility/2006">
              <mc:Choice xmlns:v="urn:schemas-microsoft-com:vml" Requires="v">
                <p:oleObj name="Equation" r:id="rId9" imgW="2323800" imgH="241200" progId="Equation.DSMT4">
                  <p:embed/>
                </p:oleObj>
              </mc:Choice>
              <mc:Fallback>
                <p:oleObj name="Equation" r:id="rId9" imgW="2323800" imgH="241200" progId="Equation.DSMT4">
                  <p:embed/>
                  <p:pic>
                    <p:nvPicPr>
                      <p:cNvPr id="0" name="Object 9"/>
                      <p:cNvPicPr>
                        <a:picLocks noChangeAspect="1" noChangeArrowheads="1"/>
                      </p:cNvPicPr>
                      <p:nvPr/>
                    </p:nvPicPr>
                    <p:blipFill>
                      <a:blip r:embed="rId10"/>
                      <a:srcRect/>
                      <a:stretch>
                        <a:fillRect/>
                      </a:stretch>
                    </p:blipFill>
                    <p:spPr bwMode="auto">
                      <a:xfrm>
                        <a:off x="7934256" y="1695973"/>
                        <a:ext cx="3098800" cy="327025"/>
                      </a:xfrm>
                      <a:prstGeom prst="rect">
                        <a:avLst/>
                      </a:prstGeom>
                      <a:solidFill>
                        <a:srgbClr val="CCFFCC"/>
                      </a:solidFill>
                    </p:spPr>
                  </p:pic>
                </p:oleObj>
              </mc:Fallback>
            </mc:AlternateContent>
          </a:graphicData>
        </a:graphic>
      </p:graphicFrame>
      <p:graphicFrame>
        <p:nvGraphicFramePr>
          <p:cNvPr id="24" name="Object 23">
            <a:extLst>
              <a:ext uri="{FF2B5EF4-FFF2-40B4-BE49-F238E27FC236}">
                <a16:creationId xmlns:a16="http://schemas.microsoft.com/office/drawing/2014/main" id="{E4F43EE9-C6D3-4CFF-A413-C421BCC30D6C}"/>
              </a:ext>
            </a:extLst>
          </p:cNvPr>
          <p:cNvGraphicFramePr>
            <a:graphicFrameLocks noChangeAspect="1"/>
          </p:cNvGraphicFramePr>
          <p:nvPr>
            <p:extLst>
              <p:ext uri="{D42A27DB-BD31-4B8C-83A1-F6EECF244321}">
                <p14:modId xmlns:p14="http://schemas.microsoft.com/office/powerpoint/2010/main" val="2885121600"/>
              </p:ext>
            </p:extLst>
          </p:nvPr>
        </p:nvGraphicFramePr>
        <p:xfrm>
          <a:off x="251900" y="4782961"/>
          <a:ext cx="4918075" cy="422275"/>
        </p:xfrm>
        <a:graphic>
          <a:graphicData uri="http://schemas.openxmlformats.org/presentationml/2006/ole">
            <mc:AlternateContent xmlns:mc="http://schemas.openxmlformats.org/markup-compatibility/2006">
              <mc:Choice xmlns:v="urn:schemas-microsoft-com:vml" Requires="v">
                <p:oleObj name="Equation" r:id="rId11" imgW="3974760" imgH="342720" progId="Equation.DSMT4">
                  <p:embed/>
                </p:oleObj>
              </mc:Choice>
              <mc:Fallback>
                <p:oleObj name="Equation" r:id="rId11" imgW="3974760" imgH="342720" progId="Equation.DSMT4">
                  <p:embed/>
                  <p:pic>
                    <p:nvPicPr>
                      <p:cNvPr id="10" name="Object 9">
                        <a:extLst>
                          <a:ext uri="{FF2B5EF4-FFF2-40B4-BE49-F238E27FC236}">
                            <a16:creationId xmlns:a16="http://schemas.microsoft.com/office/drawing/2014/main" id="{511259F0-63C0-44E4-9FD5-7F2BEE35CDD9}"/>
                          </a:ext>
                        </a:extLst>
                      </p:cNvPr>
                      <p:cNvPicPr>
                        <a:picLocks noChangeAspect="1" noChangeArrowheads="1"/>
                      </p:cNvPicPr>
                      <p:nvPr/>
                    </p:nvPicPr>
                    <p:blipFill>
                      <a:blip r:embed="rId12"/>
                      <a:srcRect/>
                      <a:stretch>
                        <a:fillRect/>
                      </a:stretch>
                    </p:blipFill>
                    <p:spPr bwMode="auto">
                      <a:xfrm>
                        <a:off x="251900" y="4782961"/>
                        <a:ext cx="4918075" cy="422275"/>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FD368B8F-4498-4ACB-A916-49AC16351EB0}"/>
              </a:ext>
            </a:extLst>
          </p:cNvPr>
          <p:cNvSpPr txBox="1"/>
          <p:nvPr/>
        </p:nvSpPr>
        <p:spPr>
          <a:xfrm>
            <a:off x="189104" y="4248450"/>
            <a:ext cx="1022087" cy="307777"/>
          </a:xfrm>
          <a:prstGeom prst="rect">
            <a:avLst/>
          </a:prstGeom>
          <a:noFill/>
        </p:spPr>
        <p:txBody>
          <a:bodyPr wrap="square" rtlCol="0">
            <a:spAutoFit/>
          </a:bodyPr>
          <a:lstStyle/>
          <a:p>
            <a:r>
              <a:rPr lang="en-US" sz="1400"/>
              <a:t>where</a:t>
            </a:r>
          </a:p>
        </p:txBody>
      </p:sp>
      <p:sp>
        <p:nvSpPr>
          <p:cNvPr id="4" name="TextBox 3">
            <a:extLst>
              <a:ext uri="{FF2B5EF4-FFF2-40B4-BE49-F238E27FC236}">
                <a16:creationId xmlns:a16="http://schemas.microsoft.com/office/drawing/2014/main" id="{C484EB11-9BBE-A1FB-34F3-B2476E456818}"/>
              </a:ext>
            </a:extLst>
          </p:cNvPr>
          <p:cNvSpPr txBox="1"/>
          <p:nvPr/>
        </p:nvSpPr>
        <p:spPr>
          <a:xfrm>
            <a:off x="7871734" y="2277619"/>
            <a:ext cx="2363648" cy="307777"/>
          </a:xfrm>
          <a:prstGeom prst="rect">
            <a:avLst/>
          </a:prstGeom>
          <a:noFill/>
        </p:spPr>
        <p:txBody>
          <a:bodyPr wrap="square" rtlCol="0">
            <a:spAutoFit/>
          </a:bodyPr>
          <a:lstStyle/>
          <a:p>
            <a:r>
              <a:rPr lang="en-US" sz="1400"/>
              <a:t>Can relate </a:t>
            </a:r>
            <a:r>
              <a:rPr lang="en-US" sz="1400" b="1"/>
              <a:t>B</a:t>
            </a:r>
            <a:r>
              <a:rPr lang="en-US" sz="1400"/>
              <a:t> and </a:t>
            </a:r>
            <a:r>
              <a:rPr lang="en-US" sz="1400" b="1"/>
              <a:t>H</a:t>
            </a:r>
            <a:r>
              <a:rPr lang="en-US" sz="1400"/>
              <a:t> as usual,</a:t>
            </a:r>
          </a:p>
        </p:txBody>
      </p:sp>
      <p:graphicFrame>
        <p:nvGraphicFramePr>
          <p:cNvPr id="7" name="Object 6">
            <a:extLst>
              <a:ext uri="{FF2B5EF4-FFF2-40B4-BE49-F238E27FC236}">
                <a16:creationId xmlns:a16="http://schemas.microsoft.com/office/drawing/2014/main" id="{E8544493-1653-5FC3-202D-E367ABF100D9}"/>
              </a:ext>
            </a:extLst>
          </p:cNvPr>
          <p:cNvGraphicFramePr>
            <a:graphicFrameLocks noChangeAspect="1"/>
          </p:cNvGraphicFramePr>
          <p:nvPr>
            <p:extLst>
              <p:ext uri="{D42A27DB-BD31-4B8C-83A1-F6EECF244321}">
                <p14:modId xmlns:p14="http://schemas.microsoft.com/office/powerpoint/2010/main" val="2949160815"/>
              </p:ext>
            </p:extLst>
          </p:nvPr>
        </p:nvGraphicFramePr>
        <p:xfrm>
          <a:off x="7932669" y="2759211"/>
          <a:ext cx="2927401" cy="279572"/>
        </p:xfrm>
        <a:graphic>
          <a:graphicData uri="http://schemas.openxmlformats.org/presentationml/2006/ole">
            <mc:AlternateContent xmlns:mc="http://schemas.openxmlformats.org/markup-compatibility/2006">
              <mc:Choice xmlns:v="urn:schemas-microsoft-com:vml" Requires="v">
                <p:oleObj name="Equation" r:id="rId13" imgW="2294297" imgH="219554" progId="Equation.DSMT4">
                  <p:embed/>
                </p:oleObj>
              </mc:Choice>
              <mc:Fallback>
                <p:oleObj name="Equation" r:id="rId13" imgW="2294297" imgH="219554" progId="Equation.DSMT4">
                  <p:embed/>
                  <p:pic>
                    <p:nvPicPr>
                      <p:cNvPr id="0" name=""/>
                      <p:cNvPicPr/>
                      <p:nvPr/>
                    </p:nvPicPr>
                    <p:blipFill>
                      <a:blip r:embed="rId14"/>
                      <a:stretch>
                        <a:fillRect/>
                      </a:stretch>
                    </p:blipFill>
                    <p:spPr>
                      <a:xfrm>
                        <a:off x="7932669" y="2759211"/>
                        <a:ext cx="2927401" cy="27957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2E1430C3-0179-6720-0E37-ECFF43FACF50}"/>
              </a:ext>
            </a:extLst>
          </p:cNvPr>
          <p:cNvSpPr txBox="1"/>
          <p:nvPr/>
        </p:nvSpPr>
        <p:spPr>
          <a:xfrm>
            <a:off x="7903172" y="3196208"/>
            <a:ext cx="1592360" cy="307777"/>
          </a:xfrm>
          <a:prstGeom prst="rect">
            <a:avLst/>
          </a:prstGeom>
          <a:noFill/>
        </p:spPr>
        <p:txBody>
          <a:bodyPr wrap="square" rtlCol="0">
            <a:spAutoFit/>
          </a:bodyPr>
          <a:lstStyle/>
          <a:p>
            <a:r>
              <a:rPr lang="en-US" sz="1400"/>
              <a:t>which gives us:</a:t>
            </a:r>
          </a:p>
        </p:txBody>
      </p:sp>
      <p:graphicFrame>
        <p:nvGraphicFramePr>
          <p:cNvPr id="12" name="Object 11">
            <a:extLst>
              <a:ext uri="{FF2B5EF4-FFF2-40B4-BE49-F238E27FC236}">
                <a16:creationId xmlns:a16="http://schemas.microsoft.com/office/drawing/2014/main" id="{8C9EB575-AE18-2DA5-7208-9990100324F2}"/>
              </a:ext>
            </a:extLst>
          </p:cNvPr>
          <p:cNvGraphicFramePr>
            <a:graphicFrameLocks noChangeAspect="1"/>
          </p:cNvGraphicFramePr>
          <p:nvPr>
            <p:extLst>
              <p:ext uri="{D42A27DB-BD31-4B8C-83A1-F6EECF244321}">
                <p14:modId xmlns:p14="http://schemas.microsoft.com/office/powerpoint/2010/main" val="781883153"/>
              </p:ext>
            </p:extLst>
          </p:nvPr>
        </p:nvGraphicFramePr>
        <p:xfrm>
          <a:off x="7932669" y="3741167"/>
          <a:ext cx="2774663" cy="535078"/>
        </p:xfrm>
        <a:graphic>
          <a:graphicData uri="http://schemas.openxmlformats.org/presentationml/2006/ole">
            <mc:AlternateContent xmlns:mc="http://schemas.openxmlformats.org/markup-compatibility/2006">
              <mc:Choice xmlns:v="urn:schemas-microsoft-com:vml" Requires="v">
                <p:oleObj name="Equation" r:id="rId15" imgW="2618147" imgH="505444" progId="Equation.DSMT4">
                  <p:embed/>
                </p:oleObj>
              </mc:Choice>
              <mc:Fallback>
                <p:oleObj name="Equation" r:id="rId15" imgW="2618147" imgH="505444" progId="Equation.DSMT4">
                  <p:embed/>
                  <p:pic>
                    <p:nvPicPr>
                      <p:cNvPr id="0" name=""/>
                      <p:cNvPicPr/>
                      <p:nvPr/>
                    </p:nvPicPr>
                    <p:blipFill>
                      <a:blip r:embed="rId16"/>
                      <a:stretch>
                        <a:fillRect/>
                      </a:stretch>
                    </p:blipFill>
                    <p:spPr>
                      <a:xfrm>
                        <a:off x="7932669" y="3741167"/>
                        <a:ext cx="2774663" cy="53507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26603CB-7B2A-BFC1-632B-0E83F0744A63}"/>
              </a:ext>
            </a:extLst>
          </p:cNvPr>
          <p:cNvGraphicFramePr>
            <a:graphicFrameLocks noChangeAspect="1"/>
          </p:cNvGraphicFramePr>
          <p:nvPr>
            <p:extLst>
              <p:ext uri="{D42A27DB-BD31-4B8C-83A1-F6EECF244321}">
                <p14:modId xmlns:p14="http://schemas.microsoft.com/office/powerpoint/2010/main" val="2600195985"/>
              </p:ext>
            </p:extLst>
          </p:nvPr>
        </p:nvGraphicFramePr>
        <p:xfrm>
          <a:off x="8044719" y="5022599"/>
          <a:ext cx="2988337" cy="572120"/>
        </p:xfrm>
        <a:graphic>
          <a:graphicData uri="http://schemas.openxmlformats.org/presentationml/2006/ole">
            <mc:AlternateContent xmlns:mc="http://schemas.openxmlformats.org/markup-compatibility/2006">
              <mc:Choice xmlns:v="urn:schemas-microsoft-com:vml" Requires="v">
                <p:oleObj name="Equation" r:id="rId17" imgW="2637218" imgH="505444" progId="Equation.DSMT4">
                  <p:embed/>
                </p:oleObj>
              </mc:Choice>
              <mc:Fallback>
                <p:oleObj name="Equation" r:id="rId17" imgW="2637218" imgH="505444" progId="Equation.DSMT4">
                  <p:embed/>
                  <p:pic>
                    <p:nvPicPr>
                      <p:cNvPr id="0" name=""/>
                      <p:cNvPicPr/>
                      <p:nvPr/>
                    </p:nvPicPr>
                    <p:blipFill>
                      <a:blip r:embed="rId18"/>
                      <a:stretch>
                        <a:fillRect/>
                      </a:stretch>
                    </p:blipFill>
                    <p:spPr>
                      <a:xfrm>
                        <a:off x="8044719" y="5022599"/>
                        <a:ext cx="2988337" cy="57212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89F067B0-443E-A90F-0524-CA43ED36FC70}"/>
              </a:ext>
            </a:extLst>
          </p:cNvPr>
          <p:cNvSpPr txBox="1"/>
          <p:nvPr/>
        </p:nvSpPr>
        <p:spPr>
          <a:xfrm>
            <a:off x="7932668" y="4462648"/>
            <a:ext cx="2165063" cy="307777"/>
          </a:xfrm>
          <a:prstGeom prst="rect">
            <a:avLst/>
          </a:prstGeom>
          <a:noFill/>
        </p:spPr>
        <p:txBody>
          <a:bodyPr wrap="square" rtlCol="0">
            <a:spAutoFit/>
          </a:bodyPr>
          <a:lstStyle/>
          <a:p>
            <a:r>
              <a:rPr lang="en-US" sz="1400"/>
              <a:t>in RPA limit, we have:</a:t>
            </a:r>
          </a:p>
        </p:txBody>
      </p:sp>
      <p:graphicFrame>
        <p:nvGraphicFramePr>
          <p:cNvPr id="16" name="Object 15">
            <a:extLst>
              <a:ext uri="{FF2B5EF4-FFF2-40B4-BE49-F238E27FC236}">
                <a16:creationId xmlns:a16="http://schemas.microsoft.com/office/drawing/2014/main" id="{FE5A2C58-A19C-FBC8-8BEF-36E097A18C78}"/>
              </a:ext>
            </a:extLst>
          </p:cNvPr>
          <p:cNvGraphicFramePr>
            <a:graphicFrameLocks noChangeAspect="1"/>
          </p:cNvGraphicFramePr>
          <p:nvPr>
            <p:extLst>
              <p:ext uri="{D42A27DB-BD31-4B8C-83A1-F6EECF244321}">
                <p14:modId xmlns:p14="http://schemas.microsoft.com/office/powerpoint/2010/main" val="1483335514"/>
              </p:ext>
            </p:extLst>
          </p:nvPr>
        </p:nvGraphicFramePr>
        <p:xfrm>
          <a:off x="8010553" y="6247877"/>
          <a:ext cx="1514475" cy="515937"/>
        </p:xfrm>
        <a:graphic>
          <a:graphicData uri="http://schemas.openxmlformats.org/presentationml/2006/ole">
            <mc:AlternateContent xmlns:mc="http://schemas.openxmlformats.org/markup-compatibility/2006">
              <mc:Choice xmlns:v="urn:schemas-microsoft-com:vml" Requires="v">
                <p:oleObj name="Equation" r:id="rId19" imgW="1513819" imgH="515178" progId="Equation.DSMT4">
                  <p:embed/>
                </p:oleObj>
              </mc:Choice>
              <mc:Fallback>
                <p:oleObj name="Equation" r:id="rId19" imgW="1513819" imgH="515178" progId="Equation.DSMT4">
                  <p:embed/>
                  <p:pic>
                    <p:nvPicPr>
                      <p:cNvPr id="0" name=""/>
                      <p:cNvPicPr/>
                      <p:nvPr/>
                    </p:nvPicPr>
                    <p:blipFill>
                      <a:blip r:embed="rId20"/>
                      <a:stretch>
                        <a:fillRect/>
                      </a:stretch>
                    </p:blipFill>
                    <p:spPr>
                      <a:xfrm>
                        <a:off x="8010553" y="6247877"/>
                        <a:ext cx="1514475" cy="515937"/>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B62BC2CA-3D21-D487-5538-BA70884FF4AD}"/>
              </a:ext>
            </a:extLst>
          </p:cNvPr>
          <p:cNvSpPr txBox="1"/>
          <p:nvPr/>
        </p:nvSpPr>
        <p:spPr>
          <a:xfrm>
            <a:off x="7932668" y="5762046"/>
            <a:ext cx="3375202" cy="307777"/>
          </a:xfrm>
          <a:prstGeom prst="rect">
            <a:avLst/>
          </a:prstGeom>
          <a:noFill/>
        </p:spPr>
        <p:txBody>
          <a:bodyPr wrap="square" rtlCol="0">
            <a:spAutoFit/>
          </a:bodyPr>
          <a:lstStyle/>
          <a:p>
            <a:r>
              <a:rPr lang="en-US" sz="1400"/>
              <a:t>which goes to this in the small q, </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latin typeface="Calibri" panose="020F0502020204030204" pitchFamily="34" charset="0"/>
                <a:ea typeface="Calibri" panose="020F0502020204030204" pitchFamily="34" charset="0"/>
                <a:cs typeface="Calibri" panose="020F0502020204030204" pitchFamily="34" charset="0"/>
              </a:rPr>
              <a:t> limit.</a:t>
            </a:r>
            <a:endParaRPr lang="en-US" sz="1400"/>
          </a:p>
        </p:txBody>
      </p:sp>
    </p:spTree>
    <p:extLst>
      <p:ext uri="{BB962C8B-B14F-4D97-AF65-F5344CB8AC3E}">
        <p14:creationId xmlns:p14="http://schemas.microsoft.com/office/powerpoint/2010/main" val="3961848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12788" y="190273"/>
            <a:ext cx="5907006" cy="612169"/>
          </a:xfrm>
        </p:spPr>
        <p:txBody>
          <a:bodyPr>
            <a:normAutofit fontScale="90000"/>
          </a:bodyPr>
          <a:lstStyle/>
          <a:p>
            <a:r>
              <a:rPr lang="en-US" sz="3600" b="1" u="sng">
                <a:latin typeface="+mn-lt"/>
              </a:rPr>
              <a:t>Nonequilibrium Properties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90004" y="945672"/>
            <a:ext cx="2522784" cy="584775"/>
          </a:xfrm>
          <a:prstGeom prst="rect">
            <a:avLst/>
          </a:prstGeom>
          <a:noFill/>
        </p:spPr>
        <p:txBody>
          <a:bodyPr wrap="square" rtlCol="0">
            <a:spAutoFit/>
          </a:bodyPr>
          <a:lstStyle/>
          <a:p>
            <a:r>
              <a:rPr lang="en-US" b="1"/>
              <a:t>Conductivity</a:t>
            </a:r>
            <a:endParaRPr lang="en-US" sz="1400" b="1"/>
          </a:p>
          <a:p>
            <a:r>
              <a:rPr lang="en-US" sz="1400"/>
              <a:t>Using the Boltzman equation:</a:t>
            </a:r>
          </a:p>
        </p:txBody>
      </p:sp>
      <p:graphicFrame>
        <p:nvGraphicFramePr>
          <p:cNvPr id="4" name="Object 3">
            <a:extLst>
              <a:ext uri="{FF2B5EF4-FFF2-40B4-BE49-F238E27FC236}">
                <a16:creationId xmlns:a16="http://schemas.microsoft.com/office/drawing/2014/main" id="{FB460D16-49CD-4E2F-9FE0-27A86978D4F5}"/>
              </a:ext>
            </a:extLst>
          </p:cNvPr>
          <p:cNvGraphicFramePr>
            <a:graphicFrameLocks noChangeAspect="1"/>
          </p:cNvGraphicFramePr>
          <p:nvPr>
            <p:extLst>
              <p:ext uri="{D42A27DB-BD31-4B8C-83A1-F6EECF244321}">
                <p14:modId xmlns:p14="http://schemas.microsoft.com/office/powerpoint/2010/main" val="1935008071"/>
              </p:ext>
            </p:extLst>
          </p:nvPr>
        </p:nvGraphicFramePr>
        <p:xfrm>
          <a:off x="440244" y="2924174"/>
          <a:ext cx="3503613" cy="649288"/>
        </p:xfrm>
        <a:graphic>
          <a:graphicData uri="http://schemas.openxmlformats.org/presentationml/2006/ole">
            <mc:AlternateContent xmlns:mc="http://schemas.openxmlformats.org/markup-compatibility/2006">
              <mc:Choice xmlns:v="urn:schemas-microsoft-com:vml" Requires="v">
                <p:oleObj name="Equation" r:id="rId2" imgW="2743200" imgH="507960" progId="Equation.DSMT4">
                  <p:embed/>
                </p:oleObj>
              </mc:Choice>
              <mc:Fallback>
                <p:oleObj name="Equation" r:id="rId2" imgW="2743200" imgH="507960" progId="Equation.DSMT4">
                  <p:embed/>
                  <p:pic>
                    <p:nvPicPr>
                      <p:cNvPr id="21" name="Object 20">
                        <a:extLst>
                          <a:ext uri="{FF2B5EF4-FFF2-40B4-BE49-F238E27FC236}">
                            <a16:creationId xmlns:a16="http://schemas.microsoft.com/office/drawing/2014/main" id="{ED487C9C-A308-45B9-A3A6-1703450A2671}"/>
                          </a:ext>
                        </a:extLst>
                      </p:cNvPr>
                      <p:cNvPicPr/>
                      <p:nvPr/>
                    </p:nvPicPr>
                    <p:blipFill>
                      <a:blip r:embed="rId3"/>
                      <a:stretch>
                        <a:fillRect/>
                      </a:stretch>
                    </p:blipFill>
                    <p:spPr>
                      <a:xfrm>
                        <a:off x="440244" y="2924174"/>
                        <a:ext cx="3503613" cy="649288"/>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89A4C93A-74A3-48C6-9F19-8BA5435F3B9E}"/>
              </a:ext>
            </a:extLst>
          </p:cNvPr>
          <p:cNvGraphicFramePr>
            <a:graphicFrameLocks noChangeAspect="1"/>
          </p:cNvGraphicFramePr>
          <p:nvPr>
            <p:extLst>
              <p:ext uri="{D42A27DB-BD31-4B8C-83A1-F6EECF244321}">
                <p14:modId xmlns:p14="http://schemas.microsoft.com/office/powerpoint/2010/main" val="1803558146"/>
              </p:ext>
            </p:extLst>
          </p:nvPr>
        </p:nvGraphicFramePr>
        <p:xfrm>
          <a:off x="365124" y="1691906"/>
          <a:ext cx="6489700" cy="584200"/>
        </p:xfrm>
        <a:graphic>
          <a:graphicData uri="http://schemas.openxmlformats.org/presentationml/2006/ole">
            <mc:AlternateContent xmlns:mc="http://schemas.openxmlformats.org/markup-compatibility/2006">
              <mc:Choice xmlns:v="urn:schemas-microsoft-com:vml" Requires="v">
                <p:oleObj name="Equation" r:id="rId4" imgW="5219640" imgH="431640" progId="Equation.DSMT4">
                  <p:embed/>
                </p:oleObj>
              </mc:Choice>
              <mc:Fallback>
                <p:oleObj name="Equation" r:id="rId4" imgW="5219640" imgH="431640" progId="Equation.DSMT4">
                  <p:embed/>
                  <p:pic>
                    <p:nvPicPr>
                      <p:cNvPr id="0" name="Object 13"/>
                      <p:cNvPicPr>
                        <a:picLocks noChangeAspect="1" noChangeArrowheads="1"/>
                      </p:cNvPicPr>
                      <p:nvPr/>
                    </p:nvPicPr>
                    <p:blipFill>
                      <a:blip r:embed="rId5"/>
                      <a:srcRect/>
                      <a:stretch>
                        <a:fillRect/>
                      </a:stretch>
                    </p:blipFill>
                    <p:spPr bwMode="auto">
                      <a:xfrm>
                        <a:off x="365124" y="1691906"/>
                        <a:ext cx="6489700" cy="584200"/>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28F04708-829E-44ED-853F-DE8B042047AC}"/>
              </a:ext>
            </a:extLst>
          </p:cNvPr>
          <p:cNvSpPr txBox="1"/>
          <p:nvPr/>
        </p:nvSpPr>
        <p:spPr>
          <a:xfrm>
            <a:off x="365124" y="2437565"/>
            <a:ext cx="1114590" cy="307777"/>
          </a:xfrm>
          <a:prstGeom prst="rect">
            <a:avLst/>
          </a:prstGeom>
          <a:noFill/>
        </p:spPr>
        <p:txBody>
          <a:bodyPr wrap="square" rtlCol="0">
            <a:spAutoFit/>
          </a:bodyPr>
          <a:lstStyle/>
          <a:p>
            <a:r>
              <a:rPr lang="en-US" sz="1400"/>
              <a:t>We find:</a:t>
            </a:r>
          </a:p>
        </p:txBody>
      </p:sp>
      <p:graphicFrame>
        <p:nvGraphicFramePr>
          <p:cNvPr id="8" name="Object 7">
            <a:extLst>
              <a:ext uri="{FF2B5EF4-FFF2-40B4-BE49-F238E27FC236}">
                <a16:creationId xmlns:a16="http://schemas.microsoft.com/office/drawing/2014/main" id="{E1E90AE3-6306-4887-8D25-5E11B6CFDEC2}"/>
              </a:ext>
            </a:extLst>
          </p:cNvPr>
          <p:cNvGraphicFramePr>
            <a:graphicFrameLocks noChangeAspect="1"/>
          </p:cNvGraphicFramePr>
          <p:nvPr>
            <p:extLst>
              <p:ext uri="{D42A27DB-BD31-4B8C-83A1-F6EECF244321}">
                <p14:modId xmlns:p14="http://schemas.microsoft.com/office/powerpoint/2010/main" val="2038833598"/>
              </p:ext>
            </p:extLst>
          </p:nvPr>
        </p:nvGraphicFramePr>
        <p:xfrm>
          <a:off x="440243" y="3876119"/>
          <a:ext cx="2854325" cy="2188316"/>
        </p:xfrm>
        <a:graphic>
          <a:graphicData uri="http://schemas.openxmlformats.org/presentationml/2006/ole">
            <mc:AlternateContent xmlns:mc="http://schemas.openxmlformats.org/markup-compatibility/2006">
              <mc:Choice xmlns:v="urn:schemas-microsoft-com:vml" Requires="v">
                <p:oleObj name="Bitmap Image" r:id="rId6" imgW="1798095" imgH="1798095" progId="Paint.Picture">
                  <p:embed/>
                </p:oleObj>
              </mc:Choice>
              <mc:Fallback>
                <p:oleObj name="Bitmap Image" r:id="rId6" imgW="1798095" imgH="1798095" progId="Paint.Picture">
                  <p:embed/>
                  <p:pic>
                    <p:nvPicPr>
                      <p:cNvPr id="0" name="Object 61"/>
                      <p:cNvPicPr>
                        <a:picLocks noChangeAspect="1" noChangeArrowheads="1"/>
                      </p:cNvPicPr>
                      <p:nvPr/>
                    </p:nvPicPr>
                    <p:blipFill>
                      <a:blip r:embed="rId7">
                        <a:extLst>
                          <a:ext uri="{28A0092B-C50C-407E-A947-70E740481C1C}">
                            <a14:useLocalDpi xmlns:a14="http://schemas.microsoft.com/office/drawing/2010/main" val="0"/>
                          </a:ext>
                        </a:extLst>
                      </a:blip>
                      <a:srcRect t="11017" r="1694" b="13983"/>
                      <a:stretch>
                        <a:fillRect/>
                      </a:stretch>
                    </p:blipFill>
                    <p:spPr bwMode="auto">
                      <a:xfrm>
                        <a:off x="440243" y="3876119"/>
                        <a:ext cx="2854325" cy="2188316"/>
                      </a:xfrm>
                      <a:prstGeom prst="rect">
                        <a:avLst/>
                      </a:prstGeom>
                      <a:noFill/>
                    </p:spPr>
                  </p:pic>
                </p:oleObj>
              </mc:Fallback>
            </mc:AlternateContent>
          </a:graphicData>
        </a:graphic>
      </p:graphicFrame>
    </p:spTree>
    <p:extLst>
      <p:ext uri="{BB962C8B-B14F-4D97-AF65-F5344CB8AC3E}">
        <p14:creationId xmlns:p14="http://schemas.microsoft.com/office/powerpoint/2010/main" val="4242842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73BFCF9-EB1F-5DEA-8EA9-407C1D587F2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0690" y="1870173"/>
            <a:ext cx="3589655" cy="2402205"/>
          </a:xfrm>
          <a:prstGeom prst="rect">
            <a:avLst/>
          </a:prstGeom>
          <a:noFill/>
          <a:ln>
            <a:noFill/>
          </a:ln>
        </p:spPr>
      </p:pic>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30690" y="865992"/>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30690" y="1186817"/>
            <a:ext cx="11669632" cy="523220"/>
          </a:xfrm>
          <a:prstGeom prst="rect">
            <a:avLst/>
          </a:prstGeom>
          <a:noFill/>
        </p:spPr>
        <p:txBody>
          <a:bodyPr wrap="square" rtlCol="0">
            <a:spAutoFit/>
          </a:bodyPr>
          <a:lstStyle/>
          <a:p>
            <a:r>
              <a:rPr lang="en-US" sz="1400"/>
              <a:t>In the Free electron file, we examined X-ray transitions of electrons from a valence band to the conduction band.  Now we’ll examine what effects the ee interaction has on this spectrum. Basic theory is to construct H between electrons (c’s) and holes (d’s).  </a:t>
            </a:r>
          </a:p>
        </p:txBody>
      </p:sp>
      <p:sp>
        <p:nvSpPr>
          <p:cNvPr id="8" name="TextBox 7">
            <a:extLst>
              <a:ext uri="{FF2B5EF4-FFF2-40B4-BE49-F238E27FC236}">
                <a16:creationId xmlns:a16="http://schemas.microsoft.com/office/drawing/2014/main" id="{F9314E34-AB39-4C43-A971-66614C999653}"/>
              </a:ext>
            </a:extLst>
          </p:cNvPr>
          <p:cNvSpPr txBox="1"/>
          <p:nvPr/>
        </p:nvSpPr>
        <p:spPr>
          <a:xfrm>
            <a:off x="4103854" y="3304025"/>
            <a:ext cx="3398159" cy="307777"/>
          </a:xfrm>
          <a:prstGeom prst="rect">
            <a:avLst/>
          </a:prstGeom>
          <a:noFill/>
        </p:spPr>
        <p:txBody>
          <a:bodyPr wrap="square" rtlCol="0">
            <a:spAutoFit/>
          </a:bodyPr>
          <a:lstStyle/>
          <a:p>
            <a:r>
              <a:rPr lang="en-US" sz="1400"/>
              <a:t>And construct the total current operator,</a:t>
            </a:r>
          </a:p>
        </p:txBody>
      </p:sp>
      <p:graphicFrame>
        <p:nvGraphicFramePr>
          <p:cNvPr id="9" name="Object 8">
            <a:extLst>
              <a:ext uri="{FF2B5EF4-FFF2-40B4-BE49-F238E27FC236}">
                <a16:creationId xmlns:a16="http://schemas.microsoft.com/office/drawing/2014/main" id="{F47A5F84-E6CF-4487-A52F-23069E4B217C}"/>
              </a:ext>
            </a:extLst>
          </p:cNvPr>
          <p:cNvGraphicFramePr>
            <a:graphicFrameLocks noChangeAspect="1"/>
          </p:cNvGraphicFramePr>
          <p:nvPr>
            <p:extLst>
              <p:ext uri="{D42A27DB-BD31-4B8C-83A1-F6EECF244321}">
                <p14:modId xmlns:p14="http://schemas.microsoft.com/office/powerpoint/2010/main" val="3073555969"/>
              </p:ext>
            </p:extLst>
          </p:nvPr>
        </p:nvGraphicFramePr>
        <p:xfrm>
          <a:off x="4184564" y="2004263"/>
          <a:ext cx="3886200" cy="1062037"/>
        </p:xfrm>
        <a:graphic>
          <a:graphicData uri="http://schemas.openxmlformats.org/presentationml/2006/ole">
            <mc:AlternateContent xmlns:mc="http://schemas.openxmlformats.org/markup-compatibility/2006">
              <mc:Choice xmlns:v="urn:schemas-microsoft-com:vml" Requires="v">
                <p:oleObj name="Equation" r:id="rId3" imgW="3352680" imgH="914400" progId="Equation.DSMT4">
                  <p:embed/>
                </p:oleObj>
              </mc:Choice>
              <mc:Fallback>
                <p:oleObj name="Equation" r:id="rId3" imgW="3352680" imgH="914400" progId="Equation.DSMT4">
                  <p:embed/>
                  <p:pic>
                    <p:nvPicPr>
                      <p:cNvPr id="12" name="Object 11">
                        <a:extLst>
                          <a:ext uri="{FF2B5EF4-FFF2-40B4-BE49-F238E27FC236}">
                            <a16:creationId xmlns:a16="http://schemas.microsoft.com/office/drawing/2014/main" id="{7F0A38D1-596A-46A7-97C5-8D62ADA141B9}"/>
                          </a:ext>
                        </a:extLst>
                      </p:cNvPr>
                      <p:cNvPicPr>
                        <a:picLocks noChangeAspect="1" noChangeArrowheads="1"/>
                      </p:cNvPicPr>
                      <p:nvPr/>
                    </p:nvPicPr>
                    <p:blipFill>
                      <a:blip r:embed="rId4"/>
                      <a:srcRect/>
                      <a:stretch>
                        <a:fillRect/>
                      </a:stretch>
                    </p:blipFill>
                    <p:spPr bwMode="auto">
                      <a:xfrm>
                        <a:off x="4184564" y="2004263"/>
                        <a:ext cx="3886200" cy="1062037"/>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DB6989AE-3B89-4EA7-926A-CC8C5D542E11}"/>
              </a:ext>
            </a:extLst>
          </p:cNvPr>
          <p:cNvGraphicFramePr>
            <a:graphicFrameLocks noChangeAspect="1"/>
          </p:cNvGraphicFramePr>
          <p:nvPr>
            <p:extLst>
              <p:ext uri="{D42A27DB-BD31-4B8C-83A1-F6EECF244321}">
                <p14:modId xmlns:p14="http://schemas.microsoft.com/office/powerpoint/2010/main" val="3286637429"/>
              </p:ext>
            </p:extLst>
          </p:nvPr>
        </p:nvGraphicFramePr>
        <p:xfrm>
          <a:off x="4184564" y="3694523"/>
          <a:ext cx="5429250" cy="528637"/>
        </p:xfrm>
        <a:graphic>
          <a:graphicData uri="http://schemas.openxmlformats.org/presentationml/2006/ole">
            <mc:AlternateContent xmlns:mc="http://schemas.openxmlformats.org/markup-compatibility/2006">
              <mc:Choice xmlns:v="urn:schemas-microsoft-com:vml" Requires="v">
                <p:oleObj name="Equation" r:id="rId5" imgW="4343400" imgH="419040" progId="Equation.DSMT4">
                  <p:embed/>
                </p:oleObj>
              </mc:Choice>
              <mc:Fallback>
                <p:oleObj name="Equation" r:id="rId5" imgW="4343400" imgH="419040" progId="Equation.DSMT4">
                  <p:embed/>
                  <p:pic>
                    <p:nvPicPr>
                      <p:cNvPr id="19" name="Object 18">
                        <a:extLst>
                          <a:ext uri="{FF2B5EF4-FFF2-40B4-BE49-F238E27FC236}">
                            <a16:creationId xmlns:a16="http://schemas.microsoft.com/office/drawing/2014/main" id="{2430A1D4-B553-407F-891D-E51663D4B284}"/>
                          </a:ext>
                        </a:extLst>
                      </p:cNvPr>
                      <p:cNvPicPr>
                        <a:picLocks noChangeAspect="1" noChangeArrowheads="1"/>
                      </p:cNvPicPr>
                      <p:nvPr/>
                    </p:nvPicPr>
                    <p:blipFill>
                      <a:blip r:embed="rId6"/>
                      <a:srcRect/>
                      <a:stretch>
                        <a:fillRect/>
                      </a:stretch>
                    </p:blipFill>
                    <p:spPr bwMode="auto">
                      <a:xfrm>
                        <a:off x="4184564" y="3694523"/>
                        <a:ext cx="5429250" cy="528637"/>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FDC65E2D-97CA-423F-9160-C237EEB63423}"/>
              </a:ext>
            </a:extLst>
          </p:cNvPr>
          <p:cNvGraphicFramePr>
            <a:graphicFrameLocks noChangeAspect="1"/>
          </p:cNvGraphicFramePr>
          <p:nvPr>
            <p:extLst>
              <p:ext uri="{D42A27DB-BD31-4B8C-83A1-F6EECF244321}">
                <p14:modId xmlns:p14="http://schemas.microsoft.com/office/powerpoint/2010/main" val="512580840"/>
              </p:ext>
            </p:extLst>
          </p:nvPr>
        </p:nvGraphicFramePr>
        <p:xfrm>
          <a:off x="8970359" y="1833276"/>
          <a:ext cx="1461392" cy="1418145"/>
        </p:xfrm>
        <a:graphic>
          <a:graphicData uri="http://schemas.openxmlformats.org/presentationml/2006/ole">
            <mc:AlternateContent xmlns:mc="http://schemas.openxmlformats.org/markup-compatibility/2006">
              <mc:Choice xmlns:v="urn:schemas-microsoft-com:vml" Requires="v">
                <p:oleObj name="Bitmap Image" r:id="rId7" imgW="1310754" imgH="1188823" progId="Paint.Picture">
                  <p:embed/>
                </p:oleObj>
              </mc:Choice>
              <mc:Fallback>
                <p:oleObj name="Bitmap Image" r:id="rId7" imgW="1310754" imgH="1188823" progId="Paint.Picture">
                  <p:embed/>
                  <p:pic>
                    <p:nvPicPr>
                      <p:cNvPr id="0" name="Object 159"/>
                      <p:cNvPicPr>
                        <a:picLocks noChangeAspect="1" noChangeArrowheads="1"/>
                      </p:cNvPicPr>
                      <p:nvPr/>
                    </p:nvPicPr>
                    <p:blipFill>
                      <a:blip r:embed="rId8">
                        <a:extLst>
                          <a:ext uri="{28A0092B-C50C-407E-A947-70E740481C1C}">
                            <a14:useLocalDpi xmlns:a14="http://schemas.microsoft.com/office/drawing/2010/main" val="0"/>
                          </a:ext>
                        </a:extLst>
                      </a:blip>
                      <a:srcRect l="6227" t="4643" r="14754" b="10912"/>
                      <a:stretch>
                        <a:fillRect/>
                      </a:stretch>
                    </p:blipFill>
                    <p:spPr bwMode="auto">
                      <a:xfrm>
                        <a:off x="8970359" y="1833276"/>
                        <a:ext cx="1461392" cy="1418145"/>
                      </a:xfrm>
                      <a:prstGeom prst="rect">
                        <a:avLst/>
                      </a:prstGeom>
                      <a:noFill/>
                    </p:spPr>
                  </p:pic>
                </p:oleObj>
              </mc:Fallback>
            </mc:AlternateContent>
          </a:graphicData>
        </a:graphic>
      </p:graphicFrame>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163">
            <a:extLst>
              <a:ext uri="{FF2B5EF4-FFF2-40B4-BE49-F238E27FC236}">
                <a16:creationId xmlns:a16="http://schemas.microsoft.com/office/drawing/2014/main" id="{CA685E8B-9760-4B07-B199-F626207A63AA}"/>
              </a:ext>
            </a:extLst>
          </p:cNvPr>
          <p:cNvSpPr>
            <a:spLocks noChangeArrowheads="1"/>
          </p:cNvSpPr>
          <p:nvPr/>
        </p:nvSpPr>
        <p:spPr bwMode="auto">
          <a:xfrm>
            <a:off x="0" y="4191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E4C72A85-DE9E-4881-8167-A145F23F5421}"/>
              </a:ext>
            </a:extLst>
          </p:cNvPr>
          <p:cNvGraphicFramePr>
            <a:graphicFrameLocks noChangeAspect="1"/>
          </p:cNvGraphicFramePr>
          <p:nvPr>
            <p:extLst>
              <p:ext uri="{D42A27DB-BD31-4B8C-83A1-F6EECF244321}">
                <p14:modId xmlns:p14="http://schemas.microsoft.com/office/powerpoint/2010/main" val="220673417"/>
              </p:ext>
            </p:extLst>
          </p:nvPr>
        </p:nvGraphicFramePr>
        <p:xfrm>
          <a:off x="4184564" y="4791574"/>
          <a:ext cx="7909113" cy="547220"/>
        </p:xfrm>
        <a:graphic>
          <a:graphicData uri="http://schemas.openxmlformats.org/presentationml/2006/ole">
            <mc:AlternateContent xmlns:mc="http://schemas.openxmlformats.org/markup-compatibility/2006">
              <mc:Choice xmlns:v="urn:schemas-microsoft-com:vml" Requires="v">
                <p:oleObj name="Equation" r:id="rId9" imgW="7035800" imgH="482600" progId="Equation.DSMT4">
                  <p:embed/>
                </p:oleObj>
              </mc:Choice>
              <mc:Fallback>
                <p:oleObj name="Equation" r:id="rId9" imgW="7035800" imgH="482600" progId="Equation.DSMT4">
                  <p:embed/>
                  <p:pic>
                    <p:nvPicPr>
                      <p:cNvPr id="0" name="Object 16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84564" y="4791574"/>
                        <a:ext cx="7909113" cy="54722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97B24099-F0C9-47B8-814F-F94FCE087642}"/>
              </a:ext>
            </a:extLst>
          </p:cNvPr>
          <p:cNvSpPr txBox="1"/>
          <p:nvPr/>
        </p:nvSpPr>
        <p:spPr>
          <a:xfrm>
            <a:off x="4103854" y="4372869"/>
            <a:ext cx="3034365" cy="307777"/>
          </a:xfrm>
          <a:prstGeom prst="rect">
            <a:avLst/>
          </a:prstGeom>
          <a:noFill/>
        </p:spPr>
        <p:txBody>
          <a:bodyPr wrap="square" rtlCol="0">
            <a:spAutoFit/>
          </a:bodyPr>
          <a:lstStyle/>
          <a:p>
            <a:r>
              <a:rPr lang="en-US" sz="1400"/>
              <a:t>And then the conductivity tensor,</a:t>
            </a:r>
          </a:p>
        </p:txBody>
      </p:sp>
      <p:graphicFrame>
        <p:nvGraphicFramePr>
          <p:cNvPr id="6" name="Object 5">
            <a:extLst>
              <a:ext uri="{FF2B5EF4-FFF2-40B4-BE49-F238E27FC236}">
                <a16:creationId xmlns:a16="http://schemas.microsoft.com/office/drawing/2014/main" id="{EE084D90-1389-183C-2709-EABDAE54D448}"/>
              </a:ext>
            </a:extLst>
          </p:cNvPr>
          <p:cNvGraphicFramePr>
            <a:graphicFrameLocks noChangeAspect="1"/>
          </p:cNvGraphicFramePr>
          <p:nvPr>
            <p:extLst>
              <p:ext uri="{D42A27DB-BD31-4B8C-83A1-F6EECF244321}">
                <p14:modId xmlns:p14="http://schemas.microsoft.com/office/powerpoint/2010/main" val="2949540948"/>
              </p:ext>
            </p:extLst>
          </p:nvPr>
        </p:nvGraphicFramePr>
        <p:xfrm>
          <a:off x="4184564" y="6009317"/>
          <a:ext cx="6247187" cy="557992"/>
        </p:xfrm>
        <a:graphic>
          <a:graphicData uri="http://schemas.openxmlformats.org/presentationml/2006/ole">
            <mc:AlternateContent xmlns:mc="http://schemas.openxmlformats.org/markup-compatibility/2006">
              <mc:Choice xmlns:v="urn:schemas-microsoft-com:vml" Requires="v">
                <p:oleObj name="Equation" r:id="rId11" imgW="4265104" imgH="381426" progId="Equation.DSMT4">
                  <p:embed/>
                </p:oleObj>
              </mc:Choice>
              <mc:Fallback>
                <p:oleObj name="Equation" r:id="rId11" imgW="4265104" imgH="381426" progId="Equation.DSMT4">
                  <p:embed/>
                  <p:pic>
                    <p:nvPicPr>
                      <p:cNvPr id="0" name=""/>
                      <p:cNvPicPr/>
                      <p:nvPr/>
                    </p:nvPicPr>
                    <p:blipFill>
                      <a:blip r:embed="rId12"/>
                      <a:stretch>
                        <a:fillRect/>
                      </a:stretch>
                    </p:blipFill>
                    <p:spPr>
                      <a:xfrm>
                        <a:off x="4184564" y="6009317"/>
                        <a:ext cx="6247187" cy="55799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0C3134E6-0AB1-71F7-88D0-419F73187719}"/>
              </a:ext>
            </a:extLst>
          </p:cNvPr>
          <p:cNvSpPr txBox="1"/>
          <p:nvPr/>
        </p:nvSpPr>
        <p:spPr>
          <a:xfrm>
            <a:off x="4103854" y="5520167"/>
            <a:ext cx="6603475" cy="307777"/>
          </a:xfrm>
          <a:prstGeom prst="rect">
            <a:avLst/>
          </a:prstGeom>
          <a:noFill/>
        </p:spPr>
        <p:txBody>
          <a:bodyPr wrap="square" rtlCol="0">
            <a:spAutoFit/>
          </a:bodyPr>
          <a:lstStyle/>
          <a:p>
            <a:r>
              <a:rPr lang="en-US" sz="1400"/>
              <a:t>Setting q = 0, and simplifying </a:t>
            </a:r>
            <a:r>
              <a:rPr lang="el-GR" sz="1400">
                <a:latin typeface="Calibri" panose="020F0502020204030204" pitchFamily="34" charset="0"/>
                <a:ea typeface="Calibri" panose="020F0502020204030204" pitchFamily="34" charset="0"/>
                <a:cs typeface="Calibri" panose="020F0502020204030204" pitchFamily="34" charset="0"/>
              </a:rPr>
              <a:t>σ</a:t>
            </a:r>
            <a:r>
              <a:rPr lang="en-US" sz="1400">
                <a:latin typeface="Calibri" panose="020F0502020204030204" pitchFamily="34" charset="0"/>
                <a:ea typeface="Calibri" panose="020F0502020204030204" pitchFamily="34" charset="0"/>
                <a:cs typeface="Calibri" panose="020F0502020204030204" pitchFamily="34" charset="0"/>
              </a:rPr>
              <a:t>(0,</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latin typeface="Calibri" panose="020F0502020204030204" pitchFamily="34" charset="0"/>
                <a:ea typeface="Calibri" panose="020F0502020204030204" pitchFamily="34" charset="0"/>
                <a:cs typeface="Calibri" panose="020F0502020204030204" pitchFamily="34" charset="0"/>
              </a:rPr>
              <a:t>), we find we need </a:t>
            </a:r>
            <a:r>
              <a:rPr lang="el-GR" sz="1400">
                <a:latin typeface="Calibri" panose="020F0502020204030204" pitchFamily="34" charset="0"/>
                <a:ea typeface="Calibri" panose="020F0502020204030204" pitchFamily="34" charset="0"/>
                <a:cs typeface="Calibri" panose="020F0502020204030204" pitchFamily="34" charset="0"/>
              </a:rPr>
              <a:t>Π</a:t>
            </a:r>
            <a:r>
              <a:rPr lang="en-US" sz="1400">
                <a:latin typeface="Calibri" panose="020F0502020204030204" pitchFamily="34" charset="0"/>
                <a:ea typeface="Calibri" panose="020F0502020204030204" pitchFamily="34" charset="0"/>
                <a:cs typeface="Calibri" panose="020F0502020204030204" pitchFamily="34" charset="0"/>
              </a:rPr>
              <a:t>(0,</a:t>
            </a:r>
            <a:r>
              <a:rPr lang="el-GR" sz="1400">
                <a:latin typeface="Calibri" panose="020F0502020204030204" pitchFamily="34" charset="0"/>
                <a:ea typeface="Calibri" panose="020F0502020204030204" pitchFamily="34" charset="0"/>
                <a:cs typeface="Calibri" panose="020F0502020204030204" pitchFamily="34" charset="0"/>
              </a:rPr>
              <a:t>ω</a:t>
            </a:r>
            <a:r>
              <a:rPr lang="en-US" sz="1400">
                <a:latin typeface="Calibri" panose="020F0502020204030204" pitchFamily="34" charset="0"/>
                <a:ea typeface="Calibri" panose="020F0502020204030204" pitchFamily="34" charset="0"/>
                <a:cs typeface="Calibri" panose="020F0502020204030204" pitchFamily="34" charset="0"/>
              </a:rPr>
              <a:t>), the Fourier transform of:</a:t>
            </a:r>
            <a:endParaRPr lang="en-US" sz="1400"/>
          </a:p>
        </p:txBody>
      </p:sp>
    </p:spTree>
    <p:extLst>
      <p:ext uri="{BB962C8B-B14F-4D97-AF65-F5344CB8AC3E}">
        <p14:creationId xmlns:p14="http://schemas.microsoft.com/office/powerpoint/2010/main" val="3423820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67389" y="146987"/>
            <a:ext cx="6167111" cy="612169"/>
          </a:xfrm>
        </p:spPr>
        <p:txBody>
          <a:bodyPr>
            <a:noAutofit/>
          </a:bodyPr>
          <a:lstStyle/>
          <a:p>
            <a:r>
              <a:rPr lang="en-US" sz="3200" b="1" u="sng">
                <a:latin typeface="+mn-lt"/>
              </a:rPr>
              <a:t>Nonequilibrium Properties (NF)</a:t>
            </a:r>
          </a:p>
        </p:txBody>
      </p:sp>
      <p:sp>
        <p:nvSpPr>
          <p:cNvPr id="3" name="TextBox 2">
            <a:extLst>
              <a:ext uri="{FF2B5EF4-FFF2-40B4-BE49-F238E27FC236}">
                <a16:creationId xmlns:a16="http://schemas.microsoft.com/office/drawing/2014/main" id="{CE69FF3B-880C-4389-8D43-307C4E406B55}"/>
              </a:ext>
            </a:extLst>
          </p:cNvPr>
          <p:cNvSpPr txBox="1"/>
          <p:nvPr/>
        </p:nvSpPr>
        <p:spPr>
          <a:xfrm>
            <a:off x="330690" y="964312"/>
            <a:ext cx="2148559" cy="369332"/>
          </a:xfrm>
          <a:prstGeom prst="rect">
            <a:avLst/>
          </a:prstGeom>
          <a:noFill/>
        </p:spPr>
        <p:txBody>
          <a:bodyPr wrap="square" rtlCol="0">
            <a:spAutoFit/>
          </a:bodyPr>
          <a:lstStyle/>
          <a:p>
            <a:r>
              <a:rPr lang="en-US" b="1"/>
              <a:t>Absorption (X-ray)</a:t>
            </a:r>
            <a:endParaRPr lang="en-US" sz="1400" b="1"/>
          </a:p>
        </p:txBody>
      </p:sp>
      <p:sp>
        <p:nvSpPr>
          <p:cNvPr id="4" name="Rectangle 2">
            <a:extLst>
              <a:ext uri="{FF2B5EF4-FFF2-40B4-BE49-F238E27FC236}">
                <a16:creationId xmlns:a16="http://schemas.microsoft.com/office/drawing/2014/main" id="{80F8D3CB-F4DF-41D5-92EE-917F119710C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TextBox 17">
            <a:extLst>
              <a:ext uri="{FF2B5EF4-FFF2-40B4-BE49-F238E27FC236}">
                <a16:creationId xmlns:a16="http://schemas.microsoft.com/office/drawing/2014/main" id="{6C3335C2-7E18-47C2-817E-6328C38EA3AF}"/>
              </a:ext>
            </a:extLst>
          </p:cNvPr>
          <p:cNvSpPr txBox="1"/>
          <p:nvPr/>
        </p:nvSpPr>
        <p:spPr>
          <a:xfrm>
            <a:off x="330689" y="1334298"/>
            <a:ext cx="2727143" cy="338554"/>
          </a:xfrm>
          <a:prstGeom prst="rect">
            <a:avLst/>
          </a:prstGeom>
          <a:noFill/>
        </p:spPr>
        <p:txBody>
          <a:bodyPr wrap="square" rtlCol="0">
            <a:spAutoFit/>
          </a:bodyPr>
          <a:lstStyle/>
          <a:p>
            <a:r>
              <a:rPr lang="en-US" sz="1600"/>
              <a:t>Can represent this as vertices, </a:t>
            </a:r>
          </a:p>
        </p:txBody>
      </p:sp>
      <p:sp>
        <p:nvSpPr>
          <p:cNvPr id="21" name="Rectangle 162">
            <a:extLst>
              <a:ext uri="{FF2B5EF4-FFF2-40B4-BE49-F238E27FC236}">
                <a16:creationId xmlns:a16="http://schemas.microsoft.com/office/drawing/2014/main" id="{B5F59A47-2F0F-498E-9F54-2D07FF951E2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163">
            <a:extLst>
              <a:ext uri="{FF2B5EF4-FFF2-40B4-BE49-F238E27FC236}">
                <a16:creationId xmlns:a16="http://schemas.microsoft.com/office/drawing/2014/main" id="{CA685E8B-9760-4B07-B199-F626207A63AA}"/>
              </a:ext>
            </a:extLst>
          </p:cNvPr>
          <p:cNvSpPr>
            <a:spLocks noChangeArrowheads="1"/>
          </p:cNvSpPr>
          <p:nvPr/>
        </p:nvSpPr>
        <p:spPr bwMode="auto">
          <a:xfrm>
            <a:off x="0" y="4191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A group of people with different colored squares&#10;&#10;Description automatically generated">
            <a:extLst>
              <a:ext uri="{FF2B5EF4-FFF2-40B4-BE49-F238E27FC236}">
                <a16:creationId xmlns:a16="http://schemas.microsoft.com/office/drawing/2014/main" id="{70B0C0BE-1F36-1AE8-D13D-24BE5C7FA2D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227" y="1856668"/>
            <a:ext cx="2873611" cy="989300"/>
          </a:xfrm>
          <a:prstGeom prst="rect">
            <a:avLst/>
          </a:prstGeom>
          <a:noFill/>
          <a:ln>
            <a:noFill/>
          </a:ln>
        </p:spPr>
      </p:pic>
      <p:graphicFrame>
        <p:nvGraphicFramePr>
          <p:cNvPr id="11" name="Object 10">
            <a:extLst>
              <a:ext uri="{FF2B5EF4-FFF2-40B4-BE49-F238E27FC236}">
                <a16:creationId xmlns:a16="http://schemas.microsoft.com/office/drawing/2014/main" id="{AC952ED8-F305-BAB3-A641-697E85B1DA20}"/>
              </a:ext>
            </a:extLst>
          </p:cNvPr>
          <p:cNvGraphicFramePr>
            <a:graphicFrameLocks noChangeAspect="1"/>
          </p:cNvGraphicFramePr>
          <p:nvPr>
            <p:extLst>
              <p:ext uri="{D42A27DB-BD31-4B8C-83A1-F6EECF244321}">
                <p14:modId xmlns:p14="http://schemas.microsoft.com/office/powerpoint/2010/main" val="949317408"/>
              </p:ext>
            </p:extLst>
          </p:nvPr>
        </p:nvGraphicFramePr>
        <p:xfrm>
          <a:off x="5355692" y="1856668"/>
          <a:ext cx="4365522" cy="1217625"/>
        </p:xfrm>
        <a:graphic>
          <a:graphicData uri="http://schemas.openxmlformats.org/presentationml/2006/ole">
            <mc:AlternateContent xmlns:mc="http://schemas.openxmlformats.org/markup-compatibility/2006">
              <mc:Choice xmlns:v="urn:schemas-microsoft-com:vml" Requires="v">
                <p:oleObj r:id="rId3" imgW="3208298" imgH="1158095" progId="PBrush">
                  <p:embed/>
                </p:oleObj>
              </mc:Choice>
              <mc:Fallback>
                <p:oleObj r:id="rId3" imgW="3208298" imgH="1158095" progId="PBrush">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3256" t="14734" r="9196" b="17958"/>
                      <a:stretch>
                        <a:fillRect/>
                      </a:stretch>
                    </p:blipFill>
                    <p:spPr bwMode="auto">
                      <a:xfrm>
                        <a:off x="5355692" y="1856668"/>
                        <a:ext cx="4365522" cy="1217625"/>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138A35C7-136B-AD70-B7B5-C28B8F30EDBD}"/>
              </a:ext>
            </a:extLst>
          </p:cNvPr>
          <p:cNvSpPr txBox="1"/>
          <p:nvPr/>
        </p:nvSpPr>
        <p:spPr>
          <a:xfrm>
            <a:off x="5236110" y="1333644"/>
            <a:ext cx="6096000" cy="338554"/>
          </a:xfrm>
          <a:prstGeom prst="rect">
            <a:avLst/>
          </a:prstGeom>
          <a:noFill/>
        </p:spPr>
        <p:txBody>
          <a:bodyPr wrap="square">
            <a:spAutoFit/>
          </a:bodyPr>
          <a:lstStyle/>
          <a:p>
            <a:r>
              <a:rPr lang="en-US" sz="1600"/>
              <a:t>which we connect with GF lines and V interaction lines,</a:t>
            </a:r>
          </a:p>
        </p:txBody>
      </p:sp>
      <p:sp>
        <p:nvSpPr>
          <p:cNvPr id="24" name="TextBox 23">
            <a:extLst>
              <a:ext uri="{FF2B5EF4-FFF2-40B4-BE49-F238E27FC236}">
                <a16:creationId xmlns:a16="http://schemas.microsoft.com/office/drawing/2014/main" id="{31DA459A-1F88-FAB4-E6CD-7E2C9240EFCB}"/>
              </a:ext>
            </a:extLst>
          </p:cNvPr>
          <p:cNvSpPr txBox="1"/>
          <p:nvPr/>
        </p:nvSpPr>
        <p:spPr>
          <a:xfrm>
            <a:off x="459227" y="3232185"/>
            <a:ext cx="10307096" cy="584775"/>
          </a:xfrm>
          <a:prstGeom prst="rect">
            <a:avLst/>
          </a:prstGeom>
          <a:noFill/>
        </p:spPr>
        <p:txBody>
          <a:bodyPr wrap="square">
            <a:spAutoFit/>
          </a:bodyPr>
          <a:lstStyle/>
          <a:p>
            <a:r>
              <a:rPr lang="en-US" sz="1600"/>
              <a:t>Then we use A(</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 Re</a:t>
            </a:r>
            <a:r>
              <a:rPr lang="el-GR" sz="1600">
                <a:latin typeface="Calibri" panose="020F0502020204030204" pitchFamily="34" charset="0"/>
                <a:ea typeface="Calibri" panose="020F0502020204030204" pitchFamily="34" charset="0"/>
                <a:cs typeface="Calibri" panose="020F0502020204030204" pitchFamily="34" charset="0"/>
              </a:rPr>
              <a:t>σ</a:t>
            </a:r>
            <a:r>
              <a:rPr lang="en-US" sz="1600">
                <a:latin typeface="Calibri" panose="020F0502020204030204" pitchFamily="34" charset="0"/>
                <a:ea typeface="Calibri" panose="020F0502020204030204" pitchFamily="34" charset="0"/>
                <a:cs typeface="Calibri" panose="020F0502020204030204" pitchFamily="34" charset="0"/>
              </a:rPr>
              <a:t>(</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a:t>
            </a:r>
            <a:r>
              <a:rPr lang="en-US" sz="1600"/>
              <a:t>Evaluating just the first order term, we get the free electron result.  And if we keep ladder diagrams, and cross-terms, then we get a power law divergence result at the energy threshold.</a:t>
            </a:r>
          </a:p>
        </p:txBody>
      </p:sp>
      <p:pic>
        <p:nvPicPr>
          <p:cNvPr id="26" name="Picture 25">
            <a:extLst>
              <a:ext uri="{FF2B5EF4-FFF2-40B4-BE49-F238E27FC236}">
                <a16:creationId xmlns:a16="http://schemas.microsoft.com/office/drawing/2014/main" id="{3F8DE0C4-68BB-2941-41C1-ABDDA62627D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78891" y="4157015"/>
            <a:ext cx="4043948" cy="2303342"/>
          </a:xfrm>
          <a:prstGeom prst="rect">
            <a:avLst/>
          </a:prstGeom>
          <a:noFill/>
          <a:ln>
            <a:noFill/>
          </a:ln>
        </p:spPr>
      </p:pic>
      <p:pic>
        <p:nvPicPr>
          <p:cNvPr id="27" name="Picture 26">
            <a:extLst>
              <a:ext uri="{FF2B5EF4-FFF2-40B4-BE49-F238E27FC236}">
                <a16:creationId xmlns:a16="http://schemas.microsoft.com/office/drawing/2014/main" id="{7F38E82E-313E-95BC-D68E-A244B04FBCF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87902" y="4082556"/>
            <a:ext cx="4329491" cy="2474959"/>
          </a:xfrm>
          <a:prstGeom prst="rect">
            <a:avLst/>
          </a:prstGeom>
          <a:noFill/>
          <a:ln>
            <a:noFill/>
          </a:ln>
        </p:spPr>
      </p:pic>
    </p:spTree>
    <p:extLst>
      <p:ext uri="{BB962C8B-B14F-4D97-AF65-F5344CB8AC3E}">
        <p14:creationId xmlns:p14="http://schemas.microsoft.com/office/powerpoint/2010/main" val="3641983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792657" y="232074"/>
            <a:ext cx="6472870" cy="612169"/>
          </a:xfrm>
        </p:spPr>
        <p:txBody>
          <a:bodyPr>
            <a:normAutofit/>
          </a:bodyPr>
          <a:lstStyle/>
          <a:p>
            <a:r>
              <a:rPr lang="en-US" sz="3200" b="1" u="sng">
                <a:latin typeface="+mn-lt"/>
              </a:rPr>
              <a:t>Fermi Liquid Theory (Interaction)</a:t>
            </a:r>
            <a:endParaRPr lang="en-US" sz="5400" b="1" u="sng">
              <a:latin typeface="+mn-lt"/>
            </a:endParaRPr>
          </a:p>
        </p:txBody>
      </p:sp>
      <p:sp>
        <p:nvSpPr>
          <p:cNvPr id="4" name="TextBox 3">
            <a:extLst>
              <a:ext uri="{FF2B5EF4-FFF2-40B4-BE49-F238E27FC236}">
                <a16:creationId xmlns:a16="http://schemas.microsoft.com/office/drawing/2014/main" id="{ED4B7C68-8E9C-4CDC-BABC-2999D730388F}"/>
              </a:ext>
            </a:extLst>
          </p:cNvPr>
          <p:cNvSpPr txBox="1"/>
          <p:nvPr/>
        </p:nvSpPr>
        <p:spPr>
          <a:xfrm>
            <a:off x="395715" y="1076098"/>
            <a:ext cx="11266754" cy="1323439"/>
          </a:xfrm>
          <a:prstGeom prst="rect">
            <a:avLst/>
          </a:prstGeom>
          <a:noFill/>
        </p:spPr>
        <p:txBody>
          <a:bodyPr wrap="square" rtlCol="0">
            <a:spAutoFit/>
          </a:bodyPr>
          <a:lstStyle/>
          <a:p>
            <a:r>
              <a:rPr lang="en-US" sz="1600"/>
              <a:t>Basic idea is that you can slowly turn the e-e interaction on without incurring any energy level crossing, etc., that would indicate a phase transition.  Presumption is that the excited states of the free e gas evolve directly into the excited state of the interacting gas, and which yet retain an independent particle character.  This assumption is only true for excitations close to the ground state where the Pauli-Exclusion principle suppresses scattering that would otherwise quickly eliminate an singular particle character.  Might see comment about how this corresponds to RG.  </a:t>
            </a:r>
          </a:p>
        </p:txBody>
      </p:sp>
      <p:graphicFrame>
        <p:nvGraphicFramePr>
          <p:cNvPr id="6" name="Object 5">
            <a:extLst>
              <a:ext uri="{FF2B5EF4-FFF2-40B4-BE49-F238E27FC236}">
                <a16:creationId xmlns:a16="http://schemas.microsoft.com/office/drawing/2014/main" id="{22122D82-79DB-4E2E-8715-D0E72E3172E9}"/>
              </a:ext>
            </a:extLst>
          </p:cNvPr>
          <p:cNvGraphicFramePr>
            <a:graphicFrameLocks noChangeAspect="1"/>
          </p:cNvGraphicFramePr>
          <p:nvPr/>
        </p:nvGraphicFramePr>
        <p:xfrm>
          <a:off x="526077" y="3574042"/>
          <a:ext cx="4727575" cy="520700"/>
        </p:xfrm>
        <a:graphic>
          <a:graphicData uri="http://schemas.openxmlformats.org/presentationml/2006/ole">
            <mc:AlternateContent xmlns:mc="http://schemas.openxmlformats.org/markup-compatibility/2006">
              <mc:Choice xmlns:v="urn:schemas-microsoft-com:vml" Requires="v">
                <p:oleObj name="Equation" r:id="rId2" imgW="2793960" imgH="304560" progId="Equation.DSMT4">
                  <p:embed/>
                </p:oleObj>
              </mc:Choice>
              <mc:Fallback>
                <p:oleObj name="Equation" r:id="rId2" imgW="2793960" imgH="304560" progId="Equation.DSMT4">
                  <p:embed/>
                  <p:pic>
                    <p:nvPicPr>
                      <p:cNvPr id="6" name="Object 5">
                        <a:extLst>
                          <a:ext uri="{FF2B5EF4-FFF2-40B4-BE49-F238E27FC236}">
                            <a16:creationId xmlns:a16="http://schemas.microsoft.com/office/drawing/2014/main" id="{22122D82-79DB-4E2E-8715-D0E72E3172E9}"/>
                          </a:ext>
                        </a:extLst>
                      </p:cNvPr>
                      <p:cNvPicPr>
                        <a:picLocks noChangeAspect="1" noChangeArrowheads="1"/>
                      </p:cNvPicPr>
                      <p:nvPr/>
                    </p:nvPicPr>
                    <p:blipFill>
                      <a:blip r:embed="rId3"/>
                      <a:srcRect/>
                      <a:stretch>
                        <a:fillRect/>
                      </a:stretch>
                    </p:blipFill>
                    <p:spPr bwMode="auto">
                      <a:xfrm>
                        <a:off x="526077" y="3574042"/>
                        <a:ext cx="4727575" cy="520700"/>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AAA44E1E-F071-44D5-A643-67A25AA24895}"/>
              </a:ext>
            </a:extLst>
          </p:cNvPr>
          <p:cNvSpPr txBox="1"/>
          <p:nvPr/>
        </p:nvSpPr>
        <p:spPr>
          <a:xfrm>
            <a:off x="433633" y="2511190"/>
            <a:ext cx="11190919" cy="830997"/>
          </a:xfrm>
          <a:prstGeom prst="rect">
            <a:avLst/>
          </a:prstGeom>
          <a:noFill/>
        </p:spPr>
        <p:txBody>
          <a:bodyPr wrap="square" rtlCol="0">
            <a:spAutoFit/>
          </a:bodyPr>
          <a:lstStyle/>
          <a:p>
            <a:r>
              <a:rPr lang="en-US" sz="1600"/>
              <a:t>We can therefore parameterize states with n</a:t>
            </a:r>
            <a:r>
              <a:rPr lang="en-US" sz="1600" baseline="-25000"/>
              <a:t>ps</a:t>
            </a:r>
            <a:r>
              <a:rPr lang="en-US" sz="1600"/>
              <a:t> which gives us the occupation numbers of the formerly free particle ps states.  Each non-zero occupation is called a quasi-particle.  Then the approximate interacting states are just a many-body part with the usual Slater determinant of particle excitations on top.</a:t>
            </a:r>
          </a:p>
        </p:txBody>
      </p:sp>
      <p:graphicFrame>
        <p:nvGraphicFramePr>
          <p:cNvPr id="9" name="Object 8">
            <a:extLst>
              <a:ext uri="{FF2B5EF4-FFF2-40B4-BE49-F238E27FC236}">
                <a16:creationId xmlns:a16="http://schemas.microsoft.com/office/drawing/2014/main" id="{2046690C-BD6E-459A-B0C8-635992661736}"/>
              </a:ext>
            </a:extLst>
          </p:cNvPr>
          <p:cNvGraphicFramePr>
            <a:graphicFrameLocks noChangeAspect="1"/>
          </p:cNvGraphicFramePr>
          <p:nvPr/>
        </p:nvGraphicFramePr>
        <p:xfrm>
          <a:off x="1856106" y="4571821"/>
          <a:ext cx="3421063" cy="571500"/>
        </p:xfrm>
        <a:graphic>
          <a:graphicData uri="http://schemas.openxmlformats.org/presentationml/2006/ole">
            <mc:AlternateContent xmlns:mc="http://schemas.openxmlformats.org/markup-compatibility/2006">
              <mc:Choice xmlns:v="urn:schemas-microsoft-com:vml" Requires="v">
                <p:oleObj name="Equation" r:id="rId4" imgW="2450880" imgH="406080" progId="Equation.DSMT4">
                  <p:embed/>
                </p:oleObj>
              </mc:Choice>
              <mc:Fallback>
                <p:oleObj name="Equation" r:id="rId4" imgW="2450880" imgH="406080" progId="Equation.DSMT4">
                  <p:embed/>
                  <p:pic>
                    <p:nvPicPr>
                      <p:cNvPr id="9" name="Object 8">
                        <a:extLst>
                          <a:ext uri="{FF2B5EF4-FFF2-40B4-BE49-F238E27FC236}">
                            <a16:creationId xmlns:a16="http://schemas.microsoft.com/office/drawing/2014/main" id="{2046690C-BD6E-459A-B0C8-635992661736}"/>
                          </a:ext>
                        </a:extLst>
                      </p:cNvPr>
                      <p:cNvPicPr>
                        <a:picLocks noChangeAspect="1" noChangeArrowheads="1"/>
                      </p:cNvPicPr>
                      <p:nvPr/>
                    </p:nvPicPr>
                    <p:blipFill>
                      <a:blip r:embed="rId5"/>
                      <a:srcRect/>
                      <a:stretch>
                        <a:fillRect/>
                      </a:stretch>
                    </p:blipFill>
                    <p:spPr bwMode="auto">
                      <a:xfrm>
                        <a:off x="1856106" y="4571821"/>
                        <a:ext cx="3421063" cy="5715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B4F88C4E-028F-4E49-8295-DEF979A730F6}"/>
              </a:ext>
            </a:extLst>
          </p:cNvPr>
          <p:cNvGraphicFramePr>
            <a:graphicFrameLocks noChangeAspect="1"/>
          </p:cNvGraphicFramePr>
          <p:nvPr/>
        </p:nvGraphicFramePr>
        <p:xfrm>
          <a:off x="7069342" y="3486204"/>
          <a:ext cx="3200400" cy="811212"/>
        </p:xfrm>
        <a:graphic>
          <a:graphicData uri="http://schemas.openxmlformats.org/presentationml/2006/ole">
            <mc:AlternateContent xmlns:mc="http://schemas.openxmlformats.org/markup-compatibility/2006">
              <mc:Choice xmlns:v="urn:schemas-microsoft-com:vml" Requires="v">
                <p:oleObj name="Equation" r:id="rId6" imgW="2501640" imgH="634680" progId="Equation.DSMT4">
                  <p:embed/>
                </p:oleObj>
              </mc:Choice>
              <mc:Fallback>
                <p:oleObj name="Equation" r:id="rId6" imgW="2501640" imgH="634680" progId="Equation.DSMT4">
                  <p:embed/>
                  <p:pic>
                    <p:nvPicPr>
                      <p:cNvPr id="11" name="Object 10">
                        <a:extLst>
                          <a:ext uri="{FF2B5EF4-FFF2-40B4-BE49-F238E27FC236}">
                            <a16:creationId xmlns:a16="http://schemas.microsoft.com/office/drawing/2014/main" id="{B4F88C4E-028F-4E49-8295-DEF979A730F6}"/>
                          </a:ext>
                        </a:extLst>
                      </p:cNvPr>
                      <p:cNvPicPr>
                        <a:picLocks noChangeAspect="1" noChangeArrowheads="1"/>
                      </p:cNvPicPr>
                      <p:nvPr/>
                    </p:nvPicPr>
                    <p:blipFill>
                      <a:blip r:embed="rId7"/>
                      <a:srcRect/>
                      <a:stretch>
                        <a:fillRect/>
                      </a:stretch>
                    </p:blipFill>
                    <p:spPr bwMode="auto">
                      <a:xfrm>
                        <a:off x="7069342" y="3486204"/>
                        <a:ext cx="3200400" cy="8112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A7E2B4A6-07A8-4340-91FB-886FE6B2F19F}"/>
                  </a:ext>
                </a:extLst>
              </p14:cNvPr>
              <p14:cNvContentPartPr/>
              <p14:nvPr/>
            </p14:nvContentPartPr>
            <p14:xfrm>
              <a:off x="1381173" y="4297416"/>
              <a:ext cx="236520" cy="1534320"/>
            </p14:xfrm>
          </p:contentPart>
        </mc:Choice>
        <mc:Fallback xmlns="">
          <p:pic>
            <p:nvPicPr>
              <p:cNvPr id="14" name="Ink 13">
                <a:extLst>
                  <a:ext uri="{FF2B5EF4-FFF2-40B4-BE49-F238E27FC236}">
                    <a16:creationId xmlns:a16="http://schemas.microsoft.com/office/drawing/2014/main" id="{A7E2B4A6-07A8-4340-91FB-886FE6B2F19F}"/>
                  </a:ext>
                </a:extLst>
              </p:cNvPr>
              <p:cNvPicPr/>
              <p:nvPr/>
            </p:nvPicPr>
            <p:blipFill>
              <a:blip r:embed="rId10"/>
              <a:stretch>
                <a:fillRect/>
              </a:stretch>
            </p:blipFill>
            <p:spPr>
              <a:xfrm>
                <a:off x="1372187" y="4288416"/>
                <a:ext cx="254133" cy="1551960"/>
              </a:xfrm>
              <a:prstGeom prst="rect">
                <a:avLst/>
              </a:prstGeom>
            </p:spPr>
          </p:pic>
        </mc:Fallback>
      </mc:AlternateContent>
      <p:sp>
        <p:nvSpPr>
          <p:cNvPr id="15" name="TextBox 14">
            <a:extLst>
              <a:ext uri="{FF2B5EF4-FFF2-40B4-BE49-F238E27FC236}">
                <a16:creationId xmlns:a16="http://schemas.microsoft.com/office/drawing/2014/main" id="{957BC809-3D23-4163-89E9-4F2555E45A34}"/>
              </a:ext>
            </a:extLst>
          </p:cNvPr>
          <p:cNvSpPr txBox="1"/>
          <p:nvPr/>
        </p:nvSpPr>
        <p:spPr>
          <a:xfrm>
            <a:off x="5515583" y="4518066"/>
            <a:ext cx="5963053" cy="830997"/>
          </a:xfrm>
          <a:prstGeom prst="rect">
            <a:avLst/>
          </a:prstGeom>
          <a:noFill/>
        </p:spPr>
        <p:txBody>
          <a:bodyPr wrap="square" rtlCol="0">
            <a:spAutoFit/>
          </a:bodyPr>
          <a:lstStyle/>
          <a:p>
            <a:r>
              <a:rPr lang="en-US" sz="1600"/>
              <a:t>Momentum is still a good quantum number, since interactions would naturally conserve momentum.  So momentum before interaction equals momentum afterwards.</a:t>
            </a: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1811338" y="5548313"/>
          <a:ext cx="4387850" cy="1062037"/>
        </p:xfrm>
        <a:graphic>
          <a:graphicData uri="http://schemas.openxmlformats.org/presentationml/2006/ole">
            <mc:AlternateContent xmlns:mc="http://schemas.openxmlformats.org/markup-compatibility/2006">
              <mc:Choice xmlns:v="urn:schemas-microsoft-com:vml" Requires="v">
                <p:oleObj name="Equation" r:id="rId11" imgW="3352680" imgH="761760" progId="Equation.DSMT4">
                  <p:embed/>
                </p:oleObj>
              </mc:Choice>
              <mc:Fallback>
                <p:oleObj name="Equation" r:id="rId11" imgW="3352680" imgH="76176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12"/>
                      <a:srcRect/>
                      <a:stretch>
                        <a:fillRect/>
                      </a:stretch>
                    </p:blipFill>
                    <p:spPr bwMode="auto">
                      <a:xfrm>
                        <a:off x="1811338" y="5548313"/>
                        <a:ext cx="4387850" cy="1062037"/>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6CF7D7EE-0F23-40D0-AFC8-243574A6A592}"/>
              </a:ext>
            </a:extLst>
          </p:cNvPr>
          <p:cNvSpPr txBox="1"/>
          <p:nvPr/>
        </p:nvSpPr>
        <p:spPr>
          <a:xfrm>
            <a:off x="6430344" y="5614696"/>
            <a:ext cx="5232125" cy="830997"/>
          </a:xfrm>
          <a:prstGeom prst="rect">
            <a:avLst/>
          </a:prstGeom>
          <a:noFill/>
        </p:spPr>
        <p:txBody>
          <a:bodyPr wrap="square" rtlCol="0">
            <a:spAutoFit/>
          </a:bodyPr>
          <a:lstStyle/>
          <a:p>
            <a:r>
              <a:rPr lang="en-US" sz="1600"/>
              <a:t>Energy obviously does change.  And the energy of a state can be parameterized by following functional, where </a:t>
            </a:r>
            <a:r>
              <a:rPr lang="el-GR" sz="1600"/>
              <a:t>δ</a:t>
            </a:r>
            <a:r>
              <a:rPr lang="en-US" sz="1600"/>
              <a:t>n</a:t>
            </a:r>
            <a:r>
              <a:rPr lang="en-US" sz="1600" baseline="-25000"/>
              <a:t>ps</a:t>
            </a:r>
            <a:r>
              <a:rPr lang="en-US" sz="1600"/>
              <a:t> is the deviation of the state from the GS distribution.  </a:t>
            </a:r>
          </a:p>
        </p:txBody>
      </p:sp>
    </p:spTree>
    <p:extLst>
      <p:ext uri="{BB962C8B-B14F-4D97-AF65-F5344CB8AC3E}">
        <p14:creationId xmlns:p14="http://schemas.microsoft.com/office/powerpoint/2010/main" val="363241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53373" y="108791"/>
            <a:ext cx="6733078" cy="612169"/>
          </a:xfrm>
        </p:spPr>
        <p:txBody>
          <a:bodyPr>
            <a:noAutofit/>
          </a:bodyPr>
          <a:lstStyle/>
          <a:p>
            <a:r>
              <a:rPr lang="en-US" sz="3600" b="1" u="sng">
                <a:latin typeface="+mn-lt"/>
              </a:rPr>
              <a:t>Fermi Liquid Theory (Interaction)</a:t>
            </a:r>
            <a:endParaRPr lang="en-US" sz="4800" b="1" u="sng">
              <a:latin typeface="+mn-lt"/>
            </a:endParaRP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861945" y="1080984"/>
          <a:ext cx="4387850" cy="601663"/>
        </p:xfrm>
        <a:graphic>
          <a:graphicData uri="http://schemas.openxmlformats.org/presentationml/2006/ole">
            <mc:AlternateContent xmlns:mc="http://schemas.openxmlformats.org/markup-compatibility/2006">
              <mc:Choice xmlns:v="urn:schemas-microsoft-com:vml" Requires="v">
                <p:oleObj name="Equation" r:id="rId2" imgW="3352680" imgH="431640" progId="Equation.DSMT4">
                  <p:embed/>
                </p:oleObj>
              </mc:Choice>
              <mc:Fallback>
                <p:oleObj name="Equation" r:id="rId2" imgW="3352680" imgH="43164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3"/>
                      <a:srcRect/>
                      <a:stretch>
                        <a:fillRect/>
                      </a:stretch>
                    </p:blipFill>
                    <p:spPr bwMode="auto">
                      <a:xfrm>
                        <a:off x="861945" y="1080984"/>
                        <a:ext cx="4387850" cy="60166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80C36132-D4FB-4BC3-817F-ED39FC64EC2B}"/>
                  </a:ext>
                </a:extLst>
              </p14:cNvPr>
              <p14:cNvContentPartPr/>
              <p14:nvPr/>
            </p14:nvContentPartPr>
            <p14:xfrm>
              <a:off x="1743958" y="1134609"/>
              <a:ext cx="962291" cy="1302730"/>
            </p14:xfrm>
          </p:contentPart>
        </mc:Choice>
        <mc:Fallback xmlns="">
          <p:pic>
            <p:nvPicPr>
              <p:cNvPr id="8" name="Ink 7">
                <a:extLst>
                  <a:ext uri="{FF2B5EF4-FFF2-40B4-BE49-F238E27FC236}">
                    <a16:creationId xmlns:a16="http://schemas.microsoft.com/office/drawing/2014/main" id="{80C36132-D4FB-4BC3-817F-ED39FC64EC2B}"/>
                  </a:ext>
                </a:extLst>
              </p:cNvPr>
              <p:cNvPicPr/>
              <p:nvPr/>
            </p:nvPicPr>
            <p:blipFill>
              <a:blip r:embed="rId6"/>
              <a:stretch>
                <a:fillRect/>
              </a:stretch>
            </p:blipFill>
            <p:spPr>
              <a:xfrm>
                <a:off x="1739638" y="1130289"/>
                <a:ext cx="970931" cy="1311369"/>
              </a:xfrm>
              <a:prstGeom prst="rect">
                <a:avLst/>
              </a:prstGeom>
            </p:spPr>
          </p:pic>
        </mc:Fallback>
      </mc:AlternateContent>
      <p:sp>
        <p:nvSpPr>
          <p:cNvPr id="10" name="TextBox 9">
            <a:extLst>
              <a:ext uri="{FF2B5EF4-FFF2-40B4-BE49-F238E27FC236}">
                <a16:creationId xmlns:a16="http://schemas.microsoft.com/office/drawing/2014/main" id="{7E822E5A-9177-423B-B467-6EE8D6AC3418}"/>
              </a:ext>
            </a:extLst>
          </p:cNvPr>
          <p:cNvSpPr txBox="1"/>
          <p:nvPr/>
        </p:nvSpPr>
        <p:spPr>
          <a:xfrm>
            <a:off x="428018" y="2496638"/>
            <a:ext cx="5282120" cy="1569660"/>
          </a:xfrm>
          <a:prstGeom prst="rect">
            <a:avLst/>
          </a:prstGeom>
          <a:noFill/>
        </p:spPr>
        <p:txBody>
          <a:bodyPr wrap="square" rtlCol="0">
            <a:spAutoFit/>
          </a:bodyPr>
          <a:lstStyle/>
          <a:p>
            <a:r>
              <a:rPr lang="en-US" sz="1600"/>
              <a:t>These are the energies of single quasi-particles in the absence of all others basically.  These are unknown, but it’s presumed that we can make the same phenomenological approximation close to the Fermi surface that we do for regular particles, with a renormalized Fermi velocity.  Note p</a:t>
            </a:r>
            <a:r>
              <a:rPr lang="en-US" sz="1600" baseline="-25000"/>
              <a:t>F</a:t>
            </a:r>
            <a:r>
              <a:rPr lang="en-US" sz="1600"/>
              <a:t> is preserved by the interaction.  </a:t>
            </a:r>
          </a:p>
        </p:txBody>
      </p:sp>
      <p:graphicFrame>
        <p:nvGraphicFramePr>
          <p:cNvPr id="13" name="Object 12">
            <a:extLst>
              <a:ext uri="{FF2B5EF4-FFF2-40B4-BE49-F238E27FC236}">
                <a16:creationId xmlns:a16="http://schemas.microsoft.com/office/drawing/2014/main" id="{27F30736-7D53-4427-9196-3E4363BC6A2F}"/>
              </a:ext>
            </a:extLst>
          </p:cNvPr>
          <p:cNvGraphicFramePr>
            <a:graphicFrameLocks noChangeAspect="1"/>
          </p:cNvGraphicFramePr>
          <p:nvPr/>
        </p:nvGraphicFramePr>
        <p:xfrm>
          <a:off x="523350" y="4168809"/>
          <a:ext cx="4029075" cy="563563"/>
        </p:xfrm>
        <a:graphic>
          <a:graphicData uri="http://schemas.openxmlformats.org/presentationml/2006/ole">
            <mc:AlternateContent xmlns:mc="http://schemas.openxmlformats.org/markup-compatibility/2006">
              <mc:Choice xmlns:v="urn:schemas-microsoft-com:vml" Requires="v">
                <p:oleObj name="Equation" r:id="rId7" imgW="2831760" imgH="393480" progId="Equation.DSMT4">
                  <p:embed/>
                </p:oleObj>
              </mc:Choice>
              <mc:Fallback>
                <p:oleObj name="Equation" r:id="rId7" imgW="2831760" imgH="393480" progId="Equation.DSMT4">
                  <p:embed/>
                  <p:pic>
                    <p:nvPicPr>
                      <p:cNvPr id="13" name="Object 12">
                        <a:extLst>
                          <a:ext uri="{FF2B5EF4-FFF2-40B4-BE49-F238E27FC236}">
                            <a16:creationId xmlns:a16="http://schemas.microsoft.com/office/drawing/2014/main" id="{27F30736-7D53-4427-9196-3E4363BC6A2F}"/>
                          </a:ext>
                        </a:extLst>
                      </p:cNvPr>
                      <p:cNvPicPr>
                        <a:picLocks noChangeAspect="1" noChangeArrowheads="1"/>
                      </p:cNvPicPr>
                      <p:nvPr/>
                    </p:nvPicPr>
                    <p:blipFill>
                      <a:blip r:embed="rId8"/>
                      <a:srcRect/>
                      <a:stretch>
                        <a:fillRect/>
                      </a:stretch>
                    </p:blipFill>
                    <p:spPr bwMode="auto">
                      <a:xfrm>
                        <a:off x="523350" y="4168809"/>
                        <a:ext cx="4029075" cy="56356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FB1D6A7D-BC24-46E4-90BE-0E5149FF783E}"/>
              </a:ext>
            </a:extLst>
          </p:cNvPr>
          <p:cNvGraphicFramePr>
            <a:graphicFrameLocks noChangeAspect="1"/>
          </p:cNvGraphicFramePr>
          <p:nvPr/>
        </p:nvGraphicFramePr>
        <p:xfrm>
          <a:off x="6538913" y="4402727"/>
          <a:ext cx="4486275" cy="579437"/>
        </p:xfrm>
        <a:graphic>
          <a:graphicData uri="http://schemas.openxmlformats.org/presentationml/2006/ole">
            <mc:AlternateContent xmlns:mc="http://schemas.openxmlformats.org/markup-compatibility/2006">
              <mc:Choice xmlns:v="urn:schemas-microsoft-com:vml" Requires="v">
                <p:oleObj name="Equation" r:id="rId9" imgW="3365280" imgH="431640" progId="Equation.DSMT4">
                  <p:embed/>
                </p:oleObj>
              </mc:Choice>
              <mc:Fallback>
                <p:oleObj name="Equation" r:id="rId9" imgW="3365280" imgH="431640" progId="Equation.DSMT4">
                  <p:embed/>
                  <p:pic>
                    <p:nvPicPr>
                      <p:cNvPr id="19" name="Object 18">
                        <a:extLst>
                          <a:ext uri="{FF2B5EF4-FFF2-40B4-BE49-F238E27FC236}">
                            <a16:creationId xmlns:a16="http://schemas.microsoft.com/office/drawing/2014/main" id="{FB1D6A7D-BC24-46E4-90BE-0E5149FF783E}"/>
                          </a:ext>
                        </a:extLst>
                      </p:cNvPr>
                      <p:cNvPicPr>
                        <a:picLocks noChangeAspect="1" noChangeArrowheads="1"/>
                      </p:cNvPicPr>
                      <p:nvPr/>
                    </p:nvPicPr>
                    <p:blipFill>
                      <a:blip r:embed="rId10"/>
                      <a:srcRect/>
                      <a:stretch>
                        <a:fillRect/>
                      </a:stretch>
                    </p:blipFill>
                    <p:spPr bwMode="auto">
                      <a:xfrm>
                        <a:off x="6538913" y="4402727"/>
                        <a:ext cx="4486275" cy="57943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10FD1798-F90B-4736-A0E4-7415DA47F863}"/>
                  </a:ext>
                </a:extLst>
              </p14:cNvPr>
              <p14:cNvContentPartPr/>
              <p14:nvPr/>
            </p14:nvContentPartPr>
            <p14:xfrm>
              <a:off x="3801010" y="1197245"/>
              <a:ext cx="4050000" cy="800640"/>
            </p14:xfrm>
          </p:contentPart>
        </mc:Choice>
        <mc:Fallback xmlns="">
          <p:pic>
            <p:nvPicPr>
              <p:cNvPr id="22" name="Ink 21">
                <a:extLst>
                  <a:ext uri="{FF2B5EF4-FFF2-40B4-BE49-F238E27FC236}">
                    <a16:creationId xmlns:a16="http://schemas.microsoft.com/office/drawing/2014/main" id="{10FD1798-F90B-4736-A0E4-7415DA47F863}"/>
                  </a:ext>
                </a:extLst>
              </p:cNvPr>
              <p:cNvPicPr/>
              <p:nvPr/>
            </p:nvPicPr>
            <p:blipFill>
              <a:blip r:embed="rId12"/>
              <a:stretch>
                <a:fillRect/>
              </a:stretch>
            </p:blipFill>
            <p:spPr>
              <a:xfrm>
                <a:off x="3783370" y="1179605"/>
                <a:ext cx="4085640" cy="836280"/>
              </a:xfrm>
              <a:prstGeom prst="rect">
                <a:avLst/>
              </a:prstGeom>
            </p:spPr>
          </p:pic>
        </mc:Fallback>
      </mc:AlternateContent>
      <p:sp>
        <p:nvSpPr>
          <p:cNvPr id="26" name="TextBox 25">
            <a:extLst>
              <a:ext uri="{FF2B5EF4-FFF2-40B4-BE49-F238E27FC236}">
                <a16:creationId xmlns:a16="http://schemas.microsoft.com/office/drawing/2014/main" id="{3F301764-054C-4FF5-A0F3-149B526E47E8}"/>
              </a:ext>
            </a:extLst>
          </p:cNvPr>
          <p:cNvSpPr txBox="1"/>
          <p:nvPr/>
        </p:nvSpPr>
        <p:spPr>
          <a:xfrm>
            <a:off x="6454401" y="2117096"/>
            <a:ext cx="5590114" cy="2062103"/>
          </a:xfrm>
          <a:prstGeom prst="rect">
            <a:avLst/>
          </a:prstGeom>
          <a:noFill/>
        </p:spPr>
        <p:txBody>
          <a:bodyPr wrap="square" rtlCol="0">
            <a:spAutoFit/>
          </a:bodyPr>
          <a:lstStyle/>
          <a:p>
            <a:r>
              <a:rPr lang="en-US" sz="1600"/>
              <a:t>The interaction between quasi-particles is handled with the f – term.  It’s presumed that we need only go out to second order, as we’ve done (in RG language, the additional interactions would scale away to zero close to the T = 0 fixed point).  Since only excitations near the Fermi surface are amenable to this approximation, we basically restrict p, p’ to it, and so can just parameterize the interaction with cos</a:t>
            </a:r>
            <a:r>
              <a:rPr lang="el-GR" sz="1600"/>
              <a:t>θ</a:t>
            </a:r>
            <a:r>
              <a:rPr lang="en-US" sz="1600"/>
              <a:t>, and expand it in a Legendre polynomial series.</a:t>
            </a:r>
            <a:endParaRPr lang="en-US"/>
          </a:p>
        </p:txBody>
      </p:sp>
      <p:sp>
        <p:nvSpPr>
          <p:cNvPr id="27" name="TextBox 26">
            <a:extLst>
              <a:ext uri="{FF2B5EF4-FFF2-40B4-BE49-F238E27FC236}">
                <a16:creationId xmlns:a16="http://schemas.microsoft.com/office/drawing/2014/main" id="{25176D85-3870-4937-9BA4-ED8AA1D32012}"/>
              </a:ext>
            </a:extLst>
          </p:cNvPr>
          <p:cNvSpPr txBox="1"/>
          <p:nvPr/>
        </p:nvSpPr>
        <p:spPr>
          <a:xfrm>
            <a:off x="6454401" y="5205692"/>
            <a:ext cx="4999165" cy="338554"/>
          </a:xfrm>
          <a:prstGeom prst="rect">
            <a:avLst/>
          </a:prstGeom>
          <a:noFill/>
        </p:spPr>
        <p:txBody>
          <a:bodyPr wrap="square" rtlCol="0">
            <a:spAutoFit/>
          </a:bodyPr>
          <a:lstStyle/>
          <a:p>
            <a:r>
              <a:rPr lang="en-US" sz="1600"/>
              <a:t>We usually just keep the first two terms in the series:</a:t>
            </a:r>
            <a:endParaRPr lang="en-US"/>
          </a:p>
        </p:txBody>
      </p:sp>
      <p:sp>
        <p:nvSpPr>
          <p:cNvPr id="34" name="TextBox 33">
            <a:extLst>
              <a:ext uri="{FF2B5EF4-FFF2-40B4-BE49-F238E27FC236}">
                <a16:creationId xmlns:a16="http://schemas.microsoft.com/office/drawing/2014/main" id="{2128C83D-4E6C-4FBF-BAF6-1F89E6F3B0FF}"/>
              </a:ext>
            </a:extLst>
          </p:cNvPr>
          <p:cNvSpPr txBox="1"/>
          <p:nvPr/>
        </p:nvSpPr>
        <p:spPr>
          <a:xfrm flipH="1">
            <a:off x="428018" y="4834884"/>
            <a:ext cx="3715327" cy="1077218"/>
          </a:xfrm>
          <a:prstGeom prst="rect">
            <a:avLst/>
          </a:prstGeom>
          <a:noFill/>
        </p:spPr>
        <p:txBody>
          <a:bodyPr wrap="square" rtlCol="0">
            <a:spAutoFit/>
          </a:bodyPr>
          <a:lstStyle/>
          <a:p>
            <a:r>
              <a:rPr lang="en-US" sz="1600"/>
              <a:t>According to this energy spectrum ansatz, the density of (single quasi-particle) states at fermi energy is the free particle one, just with renormalized mass:</a:t>
            </a:r>
          </a:p>
        </p:txBody>
      </p:sp>
      <p:graphicFrame>
        <p:nvGraphicFramePr>
          <p:cNvPr id="36" name="Object 35">
            <a:extLst>
              <a:ext uri="{FF2B5EF4-FFF2-40B4-BE49-F238E27FC236}">
                <a16:creationId xmlns:a16="http://schemas.microsoft.com/office/drawing/2014/main" id="{7CE775A6-D48C-4337-8EA5-916F8EFD7482}"/>
              </a:ext>
            </a:extLst>
          </p:cNvPr>
          <p:cNvGraphicFramePr>
            <a:graphicFrameLocks noChangeAspect="1"/>
          </p:cNvGraphicFramePr>
          <p:nvPr/>
        </p:nvGraphicFramePr>
        <p:xfrm>
          <a:off x="523350" y="6014614"/>
          <a:ext cx="975582" cy="574897"/>
        </p:xfrm>
        <a:graphic>
          <a:graphicData uri="http://schemas.openxmlformats.org/presentationml/2006/ole">
            <mc:AlternateContent xmlns:mc="http://schemas.openxmlformats.org/markup-compatibility/2006">
              <mc:Choice xmlns:v="urn:schemas-microsoft-com:vml" Requires="v">
                <p:oleObj name="Equation" r:id="rId13" imgW="711000" imgH="419040" progId="Equation.DSMT4">
                  <p:embed/>
                </p:oleObj>
              </mc:Choice>
              <mc:Fallback>
                <p:oleObj name="Equation" r:id="rId13" imgW="711000" imgH="419040" progId="Equation.DSMT4">
                  <p:embed/>
                  <p:pic>
                    <p:nvPicPr>
                      <p:cNvPr id="36" name="Object 35">
                        <a:extLst>
                          <a:ext uri="{FF2B5EF4-FFF2-40B4-BE49-F238E27FC236}">
                            <a16:creationId xmlns:a16="http://schemas.microsoft.com/office/drawing/2014/main" id="{7CE775A6-D48C-4337-8EA5-916F8EFD7482}"/>
                          </a:ext>
                        </a:extLst>
                      </p:cNvPr>
                      <p:cNvPicPr>
                        <a:picLocks noChangeAspect="1" noChangeArrowheads="1"/>
                      </p:cNvPicPr>
                      <p:nvPr/>
                    </p:nvPicPr>
                    <p:blipFill>
                      <a:blip r:embed="rId14"/>
                      <a:srcRect/>
                      <a:stretch>
                        <a:fillRect/>
                      </a:stretch>
                    </p:blipFill>
                    <p:spPr bwMode="auto">
                      <a:xfrm>
                        <a:off x="523350" y="6014614"/>
                        <a:ext cx="975582" cy="574897"/>
                      </a:xfrm>
                      <a:prstGeom prst="rect">
                        <a:avLst/>
                      </a:prstGeom>
                      <a:noFill/>
                    </p:spPr>
                  </p:pic>
                </p:oleObj>
              </mc:Fallback>
            </mc:AlternateContent>
          </a:graphicData>
        </a:graphic>
      </p:graphicFrame>
      <p:graphicFrame>
        <p:nvGraphicFramePr>
          <p:cNvPr id="3" name="Object 2">
            <a:extLst>
              <a:ext uri="{FF2B5EF4-FFF2-40B4-BE49-F238E27FC236}">
                <a16:creationId xmlns:a16="http://schemas.microsoft.com/office/drawing/2014/main" id="{2CFBAFF4-0304-4DA2-BA97-4196D16040F0}"/>
              </a:ext>
            </a:extLst>
          </p:cNvPr>
          <p:cNvGraphicFramePr>
            <a:graphicFrameLocks noChangeAspect="1"/>
          </p:cNvGraphicFramePr>
          <p:nvPr/>
        </p:nvGraphicFramePr>
        <p:xfrm>
          <a:off x="6538913" y="5660755"/>
          <a:ext cx="4656137" cy="579437"/>
        </p:xfrm>
        <a:graphic>
          <a:graphicData uri="http://schemas.openxmlformats.org/presentationml/2006/ole">
            <mc:AlternateContent xmlns:mc="http://schemas.openxmlformats.org/markup-compatibility/2006">
              <mc:Choice xmlns:v="urn:schemas-microsoft-com:vml" Requires="v">
                <p:oleObj name="Equation" r:id="rId15" imgW="4655884" imgH="579349" progId="Equation.DSMT4">
                  <p:embed/>
                </p:oleObj>
              </mc:Choice>
              <mc:Fallback>
                <p:oleObj name="Equation" r:id="rId15" imgW="4655884" imgH="579349" progId="Equation.DSMT4">
                  <p:embed/>
                  <p:pic>
                    <p:nvPicPr>
                      <p:cNvPr id="3" name="Object 2">
                        <a:extLst>
                          <a:ext uri="{FF2B5EF4-FFF2-40B4-BE49-F238E27FC236}">
                            <a16:creationId xmlns:a16="http://schemas.microsoft.com/office/drawing/2014/main" id="{2CFBAFF4-0304-4DA2-BA97-4196D16040F0}"/>
                          </a:ext>
                        </a:extLst>
                      </p:cNvPr>
                      <p:cNvPicPr/>
                      <p:nvPr/>
                    </p:nvPicPr>
                    <p:blipFill>
                      <a:blip r:embed="rId16"/>
                      <a:stretch>
                        <a:fillRect/>
                      </a:stretch>
                    </p:blipFill>
                    <p:spPr>
                      <a:xfrm>
                        <a:off x="6538913" y="5660755"/>
                        <a:ext cx="4656137" cy="579437"/>
                      </a:xfrm>
                      <a:prstGeom prst="rect">
                        <a:avLst/>
                      </a:prstGeom>
                    </p:spPr>
                  </p:pic>
                </p:oleObj>
              </mc:Fallback>
            </mc:AlternateContent>
          </a:graphicData>
        </a:graphic>
      </p:graphicFrame>
    </p:spTree>
    <p:extLst>
      <p:ext uri="{BB962C8B-B14F-4D97-AF65-F5344CB8AC3E}">
        <p14:creationId xmlns:p14="http://schemas.microsoft.com/office/powerpoint/2010/main" val="1829645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025408" y="158446"/>
            <a:ext cx="6364398" cy="612169"/>
          </a:xfrm>
        </p:spPr>
        <p:txBody>
          <a:bodyPr>
            <a:normAutofit/>
          </a:bodyPr>
          <a:lstStyle/>
          <a:p>
            <a:r>
              <a:rPr lang="en-US" sz="3200" b="1" u="sng">
                <a:latin typeface="+mn-lt"/>
              </a:rPr>
              <a:t>Fermi Liquid Theory (Excitations)</a:t>
            </a:r>
            <a:endParaRPr lang="en-US" sz="5400" b="1" u="sng">
              <a:latin typeface="+mn-lt"/>
            </a:endParaRPr>
          </a:p>
        </p:txBody>
      </p:sp>
      <p:graphicFrame>
        <p:nvGraphicFramePr>
          <p:cNvPr id="17" name="Object 16">
            <a:extLst>
              <a:ext uri="{FF2B5EF4-FFF2-40B4-BE49-F238E27FC236}">
                <a16:creationId xmlns:a16="http://schemas.microsoft.com/office/drawing/2014/main" id="{3847FFDF-348D-436F-B4AE-08FBBAE560C4}"/>
              </a:ext>
            </a:extLst>
          </p:cNvPr>
          <p:cNvGraphicFramePr>
            <a:graphicFrameLocks noChangeAspect="1"/>
          </p:cNvGraphicFramePr>
          <p:nvPr/>
        </p:nvGraphicFramePr>
        <p:xfrm>
          <a:off x="626275" y="1193417"/>
          <a:ext cx="4387850" cy="601663"/>
        </p:xfrm>
        <a:graphic>
          <a:graphicData uri="http://schemas.openxmlformats.org/presentationml/2006/ole">
            <mc:AlternateContent xmlns:mc="http://schemas.openxmlformats.org/markup-compatibility/2006">
              <mc:Choice xmlns:v="urn:schemas-microsoft-com:vml" Requires="v">
                <p:oleObj name="Equation" r:id="rId2" imgW="3352680" imgH="431640" progId="Equation.DSMT4">
                  <p:embed/>
                </p:oleObj>
              </mc:Choice>
              <mc:Fallback>
                <p:oleObj name="Equation" r:id="rId2" imgW="3352680" imgH="431640" progId="Equation.DSMT4">
                  <p:embed/>
                  <p:pic>
                    <p:nvPicPr>
                      <p:cNvPr id="17" name="Object 16">
                        <a:extLst>
                          <a:ext uri="{FF2B5EF4-FFF2-40B4-BE49-F238E27FC236}">
                            <a16:creationId xmlns:a16="http://schemas.microsoft.com/office/drawing/2014/main" id="{3847FFDF-348D-436F-B4AE-08FBBAE560C4}"/>
                          </a:ext>
                        </a:extLst>
                      </p:cNvPr>
                      <p:cNvPicPr>
                        <a:picLocks noChangeAspect="1" noChangeArrowheads="1"/>
                      </p:cNvPicPr>
                      <p:nvPr/>
                    </p:nvPicPr>
                    <p:blipFill>
                      <a:blip r:embed="rId3"/>
                      <a:srcRect/>
                      <a:stretch>
                        <a:fillRect/>
                      </a:stretch>
                    </p:blipFill>
                    <p:spPr bwMode="auto">
                      <a:xfrm>
                        <a:off x="626275" y="1193417"/>
                        <a:ext cx="4387850" cy="601663"/>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3F301764-054C-4FF5-A0F3-149B526E47E8}"/>
              </a:ext>
            </a:extLst>
          </p:cNvPr>
          <p:cNvSpPr txBox="1"/>
          <p:nvPr/>
        </p:nvSpPr>
        <p:spPr>
          <a:xfrm>
            <a:off x="541227" y="1953132"/>
            <a:ext cx="10912339" cy="338554"/>
          </a:xfrm>
          <a:prstGeom prst="rect">
            <a:avLst/>
          </a:prstGeom>
          <a:noFill/>
        </p:spPr>
        <p:txBody>
          <a:bodyPr wrap="square" rtlCol="0">
            <a:spAutoFit/>
          </a:bodyPr>
          <a:lstStyle/>
          <a:p>
            <a:r>
              <a:rPr lang="en-US" sz="1600"/>
              <a:t>The energy of a single quasi-particle, admist an excitation consisting of a set of quasi-particles, n</a:t>
            </a:r>
            <a:r>
              <a:rPr lang="en-US" sz="1600" baseline="-25000"/>
              <a:t>ps</a:t>
            </a:r>
            <a:r>
              <a:rPr lang="en-US" sz="1600"/>
              <a:t>, is:</a:t>
            </a:r>
            <a:endParaRPr lang="en-US"/>
          </a:p>
        </p:txBody>
      </p:sp>
      <p:graphicFrame>
        <p:nvGraphicFramePr>
          <p:cNvPr id="31" name="Object 30">
            <a:extLst>
              <a:ext uri="{FF2B5EF4-FFF2-40B4-BE49-F238E27FC236}">
                <a16:creationId xmlns:a16="http://schemas.microsoft.com/office/drawing/2014/main" id="{331FAC05-4B96-4137-8DA7-D9B923529FC3}"/>
              </a:ext>
            </a:extLst>
          </p:cNvPr>
          <p:cNvGraphicFramePr>
            <a:graphicFrameLocks noChangeAspect="1"/>
          </p:cNvGraphicFramePr>
          <p:nvPr/>
        </p:nvGraphicFramePr>
        <p:xfrm>
          <a:off x="626273" y="4759487"/>
          <a:ext cx="3330575" cy="587375"/>
        </p:xfrm>
        <a:graphic>
          <a:graphicData uri="http://schemas.openxmlformats.org/presentationml/2006/ole">
            <mc:AlternateContent xmlns:mc="http://schemas.openxmlformats.org/markup-compatibility/2006">
              <mc:Choice xmlns:v="urn:schemas-microsoft-com:vml" Requires="v">
                <p:oleObj name="Equation" r:id="rId4" imgW="2590560" imgH="457200" progId="Equation.DSMT4">
                  <p:embed/>
                </p:oleObj>
              </mc:Choice>
              <mc:Fallback>
                <p:oleObj name="Equation" r:id="rId4" imgW="2590560" imgH="457200" progId="Equation.DSMT4">
                  <p:embed/>
                  <p:pic>
                    <p:nvPicPr>
                      <p:cNvPr id="31" name="Object 30">
                        <a:extLst>
                          <a:ext uri="{FF2B5EF4-FFF2-40B4-BE49-F238E27FC236}">
                            <a16:creationId xmlns:a16="http://schemas.microsoft.com/office/drawing/2014/main" id="{331FAC05-4B96-4137-8DA7-D9B923529FC3}"/>
                          </a:ext>
                        </a:extLst>
                      </p:cNvPr>
                      <p:cNvPicPr>
                        <a:picLocks noChangeAspect="1" noChangeArrowheads="1"/>
                      </p:cNvPicPr>
                      <p:nvPr/>
                    </p:nvPicPr>
                    <p:blipFill>
                      <a:blip r:embed="rId5"/>
                      <a:srcRect/>
                      <a:stretch>
                        <a:fillRect/>
                      </a:stretch>
                    </p:blipFill>
                    <p:spPr bwMode="auto">
                      <a:xfrm>
                        <a:off x="626273" y="4759487"/>
                        <a:ext cx="3330575" cy="587375"/>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430F3C48-B8ED-4A29-A0D3-AD36F7450F65}"/>
              </a:ext>
            </a:extLst>
          </p:cNvPr>
          <p:cNvGraphicFramePr>
            <a:graphicFrameLocks noChangeAspect="1"/>
          </p:cNvGraphicFramePr>
          <p:nvPr/>
        </p:nvGraphicFramePr>
        <p:xfrm>
          <a:off x="626274" y="2390744"/>
          <a:ext cx="3191581" cy="684355"/>
        </p:xfrm>
        <a:graphic>
          <a:graphicData uri="http://schemas.openxmlformats.org/presentationml/2006/ole">
            <mc:AlternateContent xmlns:mc="http://schemas.openxmlformats.org/markup-compatibility/2006">
              <mc:Choice xmlns:v="urn:schemas-microsoft-com:vml" Requires="v">
                <p:oleObj name="Equation" r:id="rId6" imgW="2438280" imgH="520560" progId="Equation.DSMT4">
                  <p:embed/>
                </p:oleObj>
              </mc:Choice>
              <mc:Fallback>
                <p:oleObj name="Equation" r:id="rId6" imgW="2438280" imgH="520560" progId="Equation.DSMT4">
                  <p:embed/>
                  <p:pic>
                    <p:nvPicPr>
                      <p:cNvPr id="33" name="Object 32">
                        <a:extLst>
                          <a:ext uri="{FF2B5EF4-FFF2-40B4-BE49-F238E27FC236}">
                            <a16:creationId xmlns:a16="http://schemas.microsoft.com/office/drawing/2014/main" id="{430F3C48-B8ED-4A29-A0D3-AD36F7450F65}"/>
                          </a:ext>
                        </a:extLst>
                      </p:cNvPr>
                      <p:cNvPicPr>
                        <a:picLocks noChangeAspect="1" noChangeArrowheads="1"/>
                      </p:cNvPicPr>
                      <p:nvPr/>
                    </p:nvPicPr>
                    <p:blipFill>
                      <a:blip r:embed="rId7"/>
                      <a:srcRect/>
                      <a:stretch>
                        <a:fillRect/>
                      </a:stretch>
                    </p:blipFill>
                    <p:spPr bwMode="auto">
                      <a:xfrm>
                        <a:off x="626274" y="2390744"/>
                        <a:ext cx="3191581" cy="68435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7AFF0DCD-8CA3-4219-9D5B-936AA38AADF0}"/>
              </a:ext>
            </a:extLst>
          </p:cNvPr>
          <p:cNvSpPr txBox="1"/>
          <p:nvPr/>
        </p:nvSpPr>
        <p:spPr>
          <a:xfrm>
            <a:off x="564416" y="3137289"/>
            <a:ext cx="5531584" cy="338554"/>
          </a:xfrm>
          <a:prstGeom prst="rect">
            <a:avLst/>
          </a:prstGeom>
          <a:noFill/>
        </p:spPr>
        <p:txBody>
          <a:bodyPr wrap="square" rtlCol="0">
            <a:spAutoFit/>
          </a:bodyPr>
          <a:lstStyle/>
          <a:p>
            <a:r>
              <a:rPr lang="en-US" sz="1600"/>
              <a:t>The group velocity of such an excitation is given by the usual:</a:t>
            </a:r>
            <a:endParaRPr lang="en-US"/>
          </a:p>
        </p:txBody>
      </p:sp>
      <p:graphicFrame>
        <p:nvGraphicFramePr>
          <p:cNvPr id="15" name="Object 14">
            <a:extLst>
              <a:ext uri="{FF2B5EF4-FFF2-40B4-BE49-F238E27FC236}">
                <a16:creationId xmlns:a16="http://schemas.microsoft.com/office/drawing/2014/main" id="{12C804F4-AAFE-45EA-B802-6CA2C3EF49B3}"/>
              </a:ext>
            </a:extLst>
          </p:cNvPr>
          <p:cNvGraphicFramePr>
            <a:graphicFrameLocks noChangeAspect="1"/>
          </p:cNvGraphicFramePr>
          <p:nvPr/>
        </p:nvGraphicFramePr>
        <p:xfrm>
          <a:off x="626273" y="3588964"/>
          <a:ext cx="1004563" cy="340087"/>
        </p:xfrm>
        <a:graphic>
          <a:graphicData uri="http://schemas.openxmlformats.org/presentationml/2006/ole">
            <mc:AlternateContent xmlns:mc="http://schemas.openxmlformats.org/markup-compatibility/2006">
              <mc:Choice xmlns:v="urn:schemas-microsoft-com:vml" Requires="v">
                <p:oleObj name="Equation" r:id="rId8" imgW="711000" imgH="241200" progId="Equation.DSMT4">
                  <p:embed/>
                </p:oleObj>
              </mc:Choice>
              <mc:Fallback>
                <p:oleObj name="Equation" r:id="rId8" imgW="711000" imgH="241200" progId="Equation.DSMT4">
                  <p:embed/>
                  <p:pic>
                    <p:nvPicPr>
                      <p:cNvPr id="15" name="Object 14">
                        <a:extLst>
                          <a:ext uri="{FF2B5EF4-FFF2-40B4-BE49-F238E27FC236}">
                            <a16:creationId xmlns:a16="http://schemas.microsoft.com/office/drawing/2014/main" id="{12C804F4-AAFE-45EA-B802-6CA2C3EF49B3}"/>
                          </a:ext>
                        </a:extLst>
                      </p:cNvPr>
                      <p:cNvPicPr>
                        <a:picLocks noChangeAspect="1" noChangeArrowheads="1"/>
                      </p:cNvPicPr>
                      <p:nvPr/>
                    </p:nvPicPr>
                    <p:blipFill>
                      <a:blip r:embed="rId9"/>
                      <a:srcRect/>
                      <a:stretch>
                        <a:fillRect/>
                      </a:stretch>
                    </p:blipFill>
                    <p:spPr bwMode="auto">
                      <a:xfrm>
                        <a:off x="626273" y="3588964"/>
                        <a:ext cx="1004563" cy="34008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1DD84326-8F09-4E5B-92B9-53BEC33B42AE}"/>
              </a:ext>
            </a:extLst>
          </p:cNvPr>
          <p:cNvSpPr txBox="1"/>
          <p:nvPr/>
        </p:nvSpPr>
        <p:spPr>
          <a:xfrm>
            <a:off x="564415" y="4058377"/>
            <a:ext cx="11077688" cy="584775"/>
          </a:xfrm>
          <a:prstGeom prst="rect">
            <a:avLst/>
          </a:prstGeom>
          <a:noFill/>
        </p:spPr>
        <p:txBody>
          <a:bodyPr wrap="square" rtlCol="0">
            <a:spAutoFit/>
          </a:bodyPr>
          <a:lstStyle/>
          <a:p>
            <a:r>
              <a:rPr lang="en-US" sz="1600"/>
              <a:t>This identification hides an implicit connection between </a:t>
            </a:r>
            <a:r>
              <a:rPr lang="el-GR" sz="1600"/>
              <a:t>ε</a:t>
            </a:r>
            <a:r>
              <a:rPr lang="en-US" sz="1600" baseline="-25000"/>
              <a:t>p</a:t>
            </a:r>
            <a:r>
              <a:rPr lang="en-US" sz="1600" baseline="30000"/>
              <a:t>(0)</a:t>
            </a:r>
            <a:r>
              <a:rPr lang="en-US" sz="1600"/>
              <a:t> and f</a:t>
            </a:r>
            <a:r>
              <a:rPr lang="en-US" sz="1600" baseline="-25000"/>
              <a:t>1</a:t>
            </a:r>
            <a:r>
              <a:rPr lang="en-US" sz="1600" baseline="30000"/>
              <a:t>s</a:t>
            </a:r>
            <a:r>
              <a:rPr lang="en-US" sz="1600"/>
              <a:t>.  If we equate the two ways of writing the momentum of an excitation of quasi-particles:</a:t>
            </a:r>
            <a:endParaRPr lang="en-US"/>
          </a:p>
        </p:txBody>
      </p:sp>
      <p:sp>
        <p:nvSpPr>
          <p:cNvPr id="18" name="TextBox 17">
            <a:extLst>
              <a:ext uri="{FF2B5EF4-FFF2-40B4-BE49-F238E27FC236}">
                <a16:creationId xmlns:a16="http://schemas.microsoft.com/office/drawing/2014/main" id="{4B882FEA-B87D-42F6-89EE-C2C2C47E352A}"/>
              </a:ext>
            </a:extLst>
          </p:cNvPr>
          <p:cNvSpPr txBox="1"/>
          <p:nvPr/>
        </p:nvSpPr>
        <p:spPr>
          <a:xfrm>
            <a:off x="547131" y="5417409"/>
            <a:ext cx="1187401" cy="338554"/>
          </a:xfrm>
          <a:prstGeom prst="rect">
            <a:avLst/>
          </a:prstGeom>
          <a:noFill/>
        </p:spPr>
        <p:txBody>
          <a:bodyPr wrap="square" rtlCol="0">
            <a:spAutoFit/>
          </a:bodyPr>
          <a:lstStyle/>
          <a:p>
            <a:r>
              <a:rPr lang="en-US" sz="1600"/>
              <a:t>We find:</a:t>
            </a:r>
            <a:endParaRPr lang="en-US"/>
          </a:p>
        </p:txBody>
      </p:sp>
      <p:graphicFrame>
        <p:nvGraphicFramePr>
          <p:cNvPr id="4" name="Object 3">
            <a:extLst>
              <a:ext uri="{FF2B5EF4-FFF2-40B4-BE49-F238E27FC236}">
                <a16:creationId xmlns:a16="http://schemas.microsoft.com/office/drawing/2014/main" id="{51C2A848-6836-43EE-9EC1-5DA6031AD250}"/>
              </a:ext>
            </a:extLst>
          </p:cNvPr>
          <p:cNvGraphicFramePr>
            <a:graphicFrameLocks noChangeAspect="1"/>
          </p:cNvGraphicFramePr>
          <p:nvPr/>
        </p:nvGraphicFramePr>
        <p:xfrm>
          <a:off x="626273" y="5952806"/>
          <a:ext cx="1086143" cy="591220"/>
        </p:xfrm>
        <a:graphic>
          <a:graphicData uri="http://schemas.openxmlformats.org/presentationml/2006/ole">
            <mc:AlternateContent xmlns:mc="http://schemas.openxmlformats.org/markup-compatibility/2006">
              <mc:Choice xmlns:v="urn:schemas-microsoft-com:vml" Requires="v">
                <p:oleObj name="Equation" r:id="rId10" imgW="774364" imgH="418918" progId="Equation.DSMT4">
                  <p:embed/>
                </p:oleObj>
              </mc:Choice>
              <mc:Fallback>
                <p:oleObj name="Equation" r:id="rId10" imgW="774364" imgH="418918" progId="Equation.DSMT4">
                  <p:embed/>
                  <p:pic>
                    <p:nvPicPr>
                      <p:cNvPr id="4" name="Object 3">
                        <a:extLst>
                          <a:ext uri="{FF2B5EF4-FFF2-40B4-BE49-F238E27FC236}">
                            <a16:creationId xmlns:a16="http://schemas.microsoft.com/office/drawing/2014/main" id="{51C2A848-6836-43EE-9EC1-5DA6031AD25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6273" y="5952806"/>
                        <a:ext cx="1086143" cy="59122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484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38879" y="225305"/>
            <a:ext cx="6480424" cy="612169"/>
          </a:xfrm>
        </p:spPr>
        <p:txBody>
          <a:bodyPr>
            <a:normAutofit/>
          </a:bodyPr>
          <a:lstStyle/>
          <a:p>
            <a:r>
              <a:rPr lang="en-US" sz="3600" b="1" u="sng">
                <a:latin typeface="+mn-lt"/>
              </a:rPr>
              <a:t>Fermi Liquid Theory (Excitations)</a:t>
            </a:r>
            <a:endParaRPr lang="en-US" b="1" u="sng">
              <a:latin typeface="+mn-lt"/>
            </a:endParaRPr>
          </a:p>
        </p:txBody>
      </p:sp>
      <p:sp>
        <p:nvSpPr>
          <p:cNvPr id="26" name="TextBox 25">
            <a:extLst>
              <a:ext uri="{FF2B5EF4-FFF2-40B4-BE49-F238E27FC236}">
                <a16:creationId xmlns:a16="http://schemas.microsoft.com/office/drawing/2014/main" id="{3F301764-054C-4FF5-A0F3-149B526E47E8}"/>
              </a:ext>
            </a:extLst>
          </p:cNvPr>
          <p:cNvSpPr txBox="1"/>
          <p:nvPr/>
        </p:nvSpPr>
        <p:spPr>
          <a:xfrm>
            <a:off x="311157" y="1073703"/>
            <a:ext cx="11241746" cy="584775"/>
          </a:xfrm>
          <a:prstGeom prst="rect">
            <a:avLst/>
          </a:prstGeom>
          <a:noFill/>
        </p:spPr>
        <p:txBody>
          <a:bodyPr wrap="square" rtlCol="0">
            <a:spAutoFit/>
          </a:bodyPr>
          <a:lstStyle/>
          <a:p>
            <a:r>
              <a:rPr lang="en-US" sz="1600"/>
              <a:t>For various quasi-particle distributions, we can find the quasi-particle energy spectrum if we presume some quasi-particle distribution function first (perhaps self-consistently).  </a:t>
            </a:r>
            <a:endParaRPr lang="en-US"/>
          </a:p>
        </p:txBody>
      </p:sp>
      <p:graphicFrame>
        <p:nvGraphicFramePr>
          <p:cNvPr id="33" name="Object 32">
            <a:extLst>
              <a:ext uri="{FF2B5EF4-FFF2-40B4-BE49-F238E27FC236}">
                <a16:creationId xmlns:a16="http://schemas.microsoft.com/office/drawing/2014/main" id="{430F3C48-B8ED-4A29-A0D3-AD36F7450F65}"/>
              </a:ext>
            </a:extLst>
          </p:cNvPr>
          <p:cNvGraphicFramePr>
            <a:graphicFrameLocks noChangeAspect="1"/>
          </p:cNvGraphicFramePr>
          <p:nvPr/>
        </p:nvGraphicFramePr>
        <p:xfrm>
          <a:off x="429143" y="1799177"/>
          <a:ext cx="3191581" cy="684355"/>
        </p:xfrm>
        <a:graphic>
          <a:graphicData uri="http://schemas.openxmlformats.org/presentationml/2006/ole">
            <mc:AlternateContent xmlns:mc="http://schemas.openxmlformats.org/markup-compatibility/2006">
              <mc:Choice xmlns:v="urn:schemas-microsoft-com:vml" Requires="v">
                <p:oleObj name="Equation" r:id="rId2" imgW="2438280" imgH="520560" progId="Equation.DSMT4">
                  <p:embed/>
                </p:oleObj>
              </mc:Choice>
              <mc:Fallback>
                <p:oleObj name="Equation" r:id="rId2" imgW="2438280" imgH="520560" progId="Equation.DSMT4">
                  <p:embed/>
                  <p:pic>
                    <p:nvPicPr>
                      <p:cNvPr id="33" name="Object 32">
                        <a:extLst>
                          <a:ext uri="{FF2B5EF4-FFF2-40B4-BE49-F238E27FC236}">
                            <a16:creationId xmlns:a16="http://schemas.microsoft.com/office/drawing/2014/main" id="{430F3C48-B8ED-4A29-A0D3-AD36F7450F65}"/>
                          </a:ext>
                        </a:extLst>
                      </p:cNvPr>
                      <p:cNvPicPr>
                        <a:picLocks noChangeAspect="1" noChangeArrowheads="1"/>
                      </p:cNvPicPr>
                      <p:nvPr/>
                    </p:nvPicPr>
                    <p:blipFill>
                      <a:blip r:embed="rId3"/>
                      <a:srcRect/>
                      <a:stretch>
                        <a:fillRect/>
                      </a:stretch>
                    </p:blipFill>
                    <p:spPr bwMode="auto">
                      <a:xfrm>
                        <a:off x="429143" y="1799177"/>
                        <a:ext cx="3191581" cy="684355"/>
                      </a:xfrm>
                      <a:prstGeom prst="rect">
                        <a:avLst/>
                      </a:prstGeom>
                      <a:solidFill>
                        <a:srgbClr val="CCFFCC"/>
                      </a:solidFill>
                    </p:spPr>
                  </p:pic>
                </p:oleObj>
              </mc:Fallback>
            </mc:AlternateContent>
          </a:graphicData>
        </a:graphic>
      </p:graphicFrame>
      <p:graphicFrame>
        <p:nvGraphicFramePr>
          <p:cNvPr id="3" name="Object 2">
            <a:extLst>
              <a:ext uri="{FF2B5EF4-FFF2-40B4-BE49-F238E27FC236}">
                <a16:creationId xmlns:a16="http://schemas.microsoft.com/office/drawing/2014/main" id="{11A3A7B1-A407-46C5-BA97-96113F034B8A}"/>
              </a:ext>
            </a:extLst>
          </p:cNvPr>
          <p:cNvGraphicFramePr>
            <a:graphicFrameLocks noChangeAspect="1"/>
          </p:cNvGraphicFramePr>
          <p:nvPr/>
        </p:nvGraphicFramePr>
        <p:xfrm>
          <a:off x="429143" y="3091672"/>
          <a:ext cx="5403850" cy="633413"/>
        </p:xfrm>
        <a:graphic>
          <a:graphicData uri="http://schemas.openxmlformats.org/presentationml/2006/ole">
            <mc:AlternateContent xmlns:mc="http://schemas.openxmlformats.org/markup-compatibility/2006">
              <mc:Choice xmlns:v="urn:schemas-microsoft-com:vml" Requires="v">
                <p:oleObj name="Equation" r:id="rId4" imgW="3466800" imgH="406080" progId="Equation.DSMT4">
                  <p:embed/>
                </p:oleObj>
              </mc:Choice>
              <mc:Fallback>
                <p:oleObj name="Equation" r:id="rId4" imgW="3466800" imgH="406080" progId="Equation.DSMT4">
                  <p:embed/>
                  <p:pic>
                    <p:nvPicPr>
                      <p:cNvPr id="3" name="Object 2">
                        <a:extLst>
                          <a:ext uri="{FF2B5EF4-FFF2-40B4-BE49-F238E27FC236}">
                            <a16:creationId xmlns:a16="http://schemas.microsoft.com/office/drawing/2014/main" id="{11A3A7B1-A407-46C5-BA97-96113F034B8A}"/>
                          </a:ext>
                        </a:extLst>
                      </p:cNvPr>
                      <p:cNvPicPr/>
                      <p:nvPr/>
                    </p:nvPicPr>
                    <p:blipFill>
                      <a:blip r:embed="rId5"/>
                      <a:stretch>
                        <a:fillRect/>
                      </a:stretch>
                    </p:blipFill>
                    <p:spPr>
                      <a:xfrm>
                        <a:off x="429143" y="3091672"/>
                        <a:ext cx="5403850" cy="63341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B9A78F6-11C1-42E0-AC4C-3B33A61A7D75}"/>
              </a:ext>
            </a:extLst>
          </p:cNvPr>
          <p:cNvSpPr txBox="1"/>
          <p:nvPr/>
        </p:nvSpPr>
        <p:spPr>
          <a:xfrm>
            <a:off x="311156" y="2670020"/>
            <a:ext cx="9501437" cy="338554"/>
          </a:xfrm>
          <a:prstGeom prst="rect">
            <a:avLst/>
          </a:prstGeom>
          <a:noFill/>
        </p:spPr>
        <p:txBody>
          <a:bodyPr wrap="square" rtlCol="0">
            <a:spAutoFit/>
          </a:bodyPr>
          <a:lstStyle/>
          <a:p>
            <a:r>
              <a:rPr lang="en-US" sz="1600"/>
              <a:t>1. If we presume an isotropic thermal spectrum, then we get the free quasi-particle spectrum, interestingly:</a:t>
            </a:r>
          </a:p>
        </p:txBody>
      </p:sp>
      <p:graphicFrame>
        <p:nvGraphicFramePr>
          <p:cNvPr id="6" name="Object 5">
            <a:extLst>
              <a:ext uri="{FF2B5EF4-FFF2-40B4-BE49-F238E27FC236}">
                <a16:creationId xmlns:a16="http://schemas.microsoft.com/office/drawing/2014/main" id="{599CC7F0-B5E3-4A7F-A943-5034ED7DAB9B}"/>
              </a:ext>
            </a:extLst>
          </p:cNvPr>
          <p:cNvGraphicFramePr>
            <a:graphicFrameLocks noChangeAspect="1"/>
          </p:cNvGraphicFramePr>
          <p:nvPr/>
        </p:nvGraphicFramePr>
        <p:xfrm>
          <a:off x="7715702" y="3241156"/>
          <a:ext cx="2179517" cy="383815"/>
        </p:xfrm>
        <a:graphic>
          <a:graphicData uri="http://schemas.openxmlformats.org/presentationml/2006/ole">
            <mc:AlternateContent xmlns:mc="http://schemas.openxmlformats.org/markup-compatibility/2006">
              <mc:Choice xmlns:v="urn:schemas-microsoft-com:vml" Requires="v">
                <p:oleObj name="Equation" r:id="rId6" imgW="1513819" imgH="267142" progId="Equation.DSMT4">
                  <p:embed/>
                </p:oleObj>
              </mc:Choice>
              <mc:Fallback>
                <p:oleObj name="Equation" r:id="rId6" imgW="1513819" imgH="267142" progId="Equation.DSMT4">
                  <p:embed/>
                  <p:pic>
                    <p:nvPicPr>
                      <p:cNvPr id="6" name="Object 5">
                        <a:extLst>
                          <a:ext uri="{FF2B5EF4-FFF2-40B4-BE49-F238E27FC236}">
                            <a16:creationId xmlns:a16="http://schemas.microsoft.com/office/drawing/2014/main" id="{599CC7F0-B5E3-4A7F-A943-5034ED7DAB9B}"/>
                          </a:ext>
                        </a:extLst>
                      </p:cNvPr>
                      <p:cNvPicPr/>
                      <p:nvPr/>
                    </p:nvPicPr>
                    <p:blipFill>
                      <a:blip r:embed="rId7"/>
                      <a:stretch>
                        <a:fillRect/>
                      </a:stretch>
                    </p:blipFill>
                    <p:spPr>
                      <a:xfrm>
                        <a:off x="7715702" y="3241156"/>
                        <a:ext cx="2179517" cy="383815"/>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35788C0C-5A95-4C7C-9424-92CFFBA615F5}"/>
              </a:ext>
            </a:extLst>
          </p:cNvPr>
          <p:cNvGraphicFramePr>
            <a:graphicFrameLocks noChangeAspect="1"/>
          </p:cNvGraphicFramePr>
          <p:nvPr/>
        </p:nvGraphicFramePr>
        <p:xfrm>
          <a:off x="429143" y="4532760"/>
          <a:ext cx="6137275" cy="633413"/>
        </p:xfrm>
        <a:graphic>
          <a:graphicData uri="http://schemas.openxmlformats.org/presentationml/2006/ole">
            <mc:AlternateContent xmlns:mc="http://schemas.openxmlformats.org/markup-compatibility/2006">
              <mc:Choice xmlns:v="urn:schemas-microsoft-com:vml" Requires="v">
                <p:oleObj name="Equation" r:id="rId8" imgW="3936960" imgH="406080" progId="Equation.DSMT4">
                  <p:embed/>
                </p:oleObj>
              </mc:Choice>
              <mc:Fallback>
                <p:oleObj name="Equation" r:id="rId8" imgW="3936960" imgH="406080" progId="Equation.DSMT4">
                  <p:embed/>
                  <p:pic>
                    <p:nvPicPr>
                      <p:cNvPr id="20" name="Object 19">
                        <a:extLst>
                          <a:ext uri="{FF2B5EF4-FFF2-40B4-BE49-F238E27FC236}">
                            <a16:creationId xmlns:a16="http://schemas.microsoft.com/office/drawing/2014/main" id="{35788C0C-5A95-4C7C-9424-92CFFBA615F5}"/>
                          </a:ext>
                        </a:extLst>
                      </p:cNvPr>
                      <p:cNvPicPr/>
                      <p:nvPr/>
                    </p:nvPicPr>
                    <p:blipFill>
                      <a:blip r:embed="rId9"/>
                      <a:stretch>
                        <a:fillRect/>
                      </a:stretch>
                    </p:blipFill>
                    <p:spPr>
                      <a:xfrm>
                        <a:off x="429143" y="4532760"/>
                        <a:ext cx="6137275" cy="633413"/>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7E77A62F-5B4F-42D1-9B04-587DBA6A8A66}"/>
              </a:ext>
            </a:extLst>
          </p:cNvPr>
          <p:cNvSpPr txBox="1"/>
          <p:nvPr/>
        </p:nvSpPr>
        <p:spPr>
          <a:xfrm>
            <a:off x="311156" y="4066567"/>
            <a:ext cx="6538246" cy="338554"/>
          </a:xfrm>
          <a:prstGeom prst="rect">
            <a:avLst/>
          </a:prstGeom>
          <a:noFill/>
        </p:spPr>
        <p:txBody>
          <a:bodyPr wrap="square" rtlCol="0">
            <a:spAutoFit/>
          </a:bodyPr>
          <a:lstStyle/>
          <a:p>
            <a:r>
              <a:rPr lang="en-US" sz="1600"/>
              <a:t>2. If we presume a thermal distribution in a magnetic field, then we get:</a:t>
            </a:r>
          </a:p>
        </p:txBody>
      </p:sp>
      <mc:AlternateContent xmlns:mc="http://schemas.openxmlformats.org/markup-compatibility/2006" xmlns:p14="http://schemas.microsoft.com/office/powerpoint/2010/main">
        <mc:Choice Requires="p14">
          <p:contentPart p14:bwMode="auto" r:id="rId10">
            <p14:nvContentPartPr>
              <p14:cNvPr id="4" name="Ink 3">
                <a:extLst>
                  <a:ext uri="{FF2B5EF4-FFF2-40B4-BE49-F238E27FC236}">
                    <a16:creationId xmlns:a16="http://schemas.microsoft.com/office/drawing/2014/main" id="{16CB8C00-7E0D-4712-858C-958D70B7A3FD}"/>
                  </a:ext>
                </a:extLst>
              </p14:cNvPr>
              <p14:cNvContentPartPr/>
              <p14:nvPr/>
            </p14:nvContentPartPr>
            <p14:xfrm>
              <a:off x="6272511" y="3372677"/>
              <a:ext cx="882720" cy="136800"/>
            </p14:xfrm>
          </p:contentPart>
        </mc:Choice>
        <mc:Fallback xmlns="">
          <p:pic>
            <p:nvPicPr>
              <p:cNvPr id="4" name="Ink 3">
                <a:extLst>
                  <a:ext uri="{FF2B5EF4-FFF2-40B4-BE49-F238E27FC236}">
                    <a16:creationId xmlns:a16="http://schemas.microsoft.com/office/drawing/2014/main" id="{16CB8C00-7E0D-4712-858C-958D70B7A3FD}"/>
                  </a:ext>
                </a:extLst>
              </p:cNvPr>
              <p:cNvPicPr/>
              <p:nvPr/>
            </p:nvPicPr>
            <p:blipFill>
              <a:blip r:embed="rId12"/>
              <a:stretch>
                <a:fillRect/>
              </a:stretch>
            </p:blipFill>
            <p:spPr>
              <a:xfrm>
                <a:off x="6263871" y="3363677"/>
                <a:ext cx="900360" cy="154440"/>
              </a:xfrm>
              <a:prstGeom prst="rect">
                <a:avLst/>
              </a:prstGeom>
            </p:spPr>
          </p:pic>
        </mc:Fallback>
      </mc:AlternateContent>
      <p:graphicFrame>
        <p:nvGraphicFramePr>
          <p:cNvPr id="7" name="Object 6">
            <a:extLst>
              <a:ext uri="{FF2B5EF4-FFF2-40B4-BE49-F238E27FC236}">
                <a16:creationId xmlns:a16="http://schemas.microsoft.com/office/drawing/2014/main" id="{1A5E50A2-3C15-405D-B8D0-710045B74664}"/>
              </a:ext>
            </a:extLst>
          </p:cNvPr>
          <p:cNvGraphicFramePr>
            <a:graphicFrameLocks noChangeAspect="1"/>
          </p:cNvGraphicFramePr>
          <p:nvPr/>
        </p:nvGraphicFramePr>
        <p:xfrm>
          <a:off x="7894337" y="4532760"/>
          <a:ext cx="4059026" cy="584775"/>
        </p:xfrm>
        <a:graphic>
          <a:graphicData uri="http://schemas.openxmlformats.org/presentationml/2006/ole">
            <mc:AlternateContent xmlns:mc="http://schemas.openxmlformats.org/markup-compatibility/2006">
              <mc:Choice xmlns:v="urn:schemas-microsoft-com:vml" Requires="v">
                <p:oleObj name="Equation" r:id="rId13" imgW="2997000" imgH="431640" progId="Equation.DSMT4">
                  <p:embed/>
                </p:oleObj>
              </mc:Choice>
              <mc:Fallback>
                <p:oleObj name="Equation" r:id="rId13" imgW="2997000" imgH="431640" progId="Equation.DSMT4">
                  <p:embed/>
                  <p:pic>
                    <p:nvPicPr>
                      <p:cNvPr id="7" name="Object 6">
                        <a:extLst>
                          <a:ext uri="{FF2B5EF4-FFF2-40B4-BE49-F238E27FC236}">
                            <a16:creationId xmlns:a16="http://schemas.microsoft.com/office/drawing/2014/main" id="{1A5E50A2-3C15-405D-B8D0-710045B74664}"/>
                          </a:ext>
                        </a:extLst>
                      </p:cNvPr>
                      <p:cNvPicPr/>
                      <p:nvPr/>
                    </p:nvPicPr>
                    <p:blipFill>
                      <a:blip r:embed="rId14"/>
                      <a:stretch>
                        <a:fillRect/>
                      </a:stretch>
                    </p:blipFill>
                    <p:spPr>
                      <a:xfrm>
                        <a:off x="7894337" y="4532760"/>
                        <a:ext cx="4059026" cy="58477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15" name="Ink 14">
                <a:extLst>
                  <a:ext uri="{FF2B5EF4-FFF2-40B4-BE49-F238E27FC236}">
                    <a16:creationId xmlns:a16="http://schemas.microsoft.com/office/drawing/2014/main" id="{AD5E00E9-0501-420C-B223-01CD0EDFBC5F}"/>
                  </a:ext>
                </a:extLst>
              </p14:cNvPr>
              <p14:cNvContentPartPr/>
              <p14:nvPr/>
            </p14:nvContentPartPr>
            <p14:xfrm>
              <a:off x="6849402" y="4754796"/>
              <a:ext cx="882720" cy="136800"/>
            </p14:xfrm>
          </p:contentPart>
        </mc:Choice>
        <mc:Fallback xmlns="">
          <p:pic>
            <p:nvPicPr>
              <p:cNvPr id="15" name="Ink 14">
                <a:extLst>
                  <a:ext uri="{FF2B5EF4-FFF2-40B4-BE49-F238E27FC236}">
                    <a16:creationId xmlns:a16="http://schemas.microsoft.com/office/drawing/2014/main" id="{AD5E00E9-0501-420C-B223-01CD0EDFBC5F}"/>
                  </a:ext>
                </a:extLst>
              </p:cNvPr>
              <p:cNvPicPr/>
              <p:nvPr/>
            </p:nvPicPr>
            <p:blipFill>
              <a:blip r:embed="rId12"/>
              <a:stretch>
                <a:fillRect/>
              </a:stretch>
            </p:blipFill>
            <p:spPr>
              <a:xfrm>
                <a:off x="6840762" y="4745796"/>
                <a:ext cx="900360" cy="154440"/>
              </a:xfrm>
              <a:prstGeom prst="rect">
                <a:avLst/>
              </a:prstGeom>
            </p:spPr>
          </p:pic>
        </mc:Fallback>
      </mc:AlternateContent>
      <p:graphicFrame>
        <p:nvGraphicFramePr>
          <p:cNvPr id="8" name="Object 7">
            <a:extLst>
              <a:ext uri="{FF2B5EF4-FFF2-40B4-BE49-F238E27FC236}">
                <a16:creationId xmlns:a16="http://schemas.microsoft.com/office/drawing/2014/main" id="{57FBF4F5-2C6A-42FD-BFA3-1CCA13C239BE}"/>
              </a:ext>
            </a:extLst>
          </p:cNvPr>
          <p:cNvGraphicFramePr>
            <a:graphicFrameLocks noChangeAspect="1"/>
          </p:cNvGraphicFramePr>
          <p:nvPr/>
        </p:nvGraphicFramePr>
        <p:xfrm>
          <a:off x="7246375" y="6105708"/>
          <a:ext cx="3755923" cy="382653"/>
        </p:xfrm>
        <a:graphic>
          <a:graphicData uri="http://schemas.openxmlformats.org/presentationml/2006/ole">
            <mc:AlternateContent xmlns:mc="http://schemas.openxmlformats.org/markup-compatibility/2006">
              <mc:Choice xmlns:v="urn:schemas-microsoft-com:vml" Requires="v">
                <p:oleObj name="Equation" r:id="rId16" imgW="2618147" imgH="267142" progId="Equation.DSMT4">
                  <p:embed/>
                </p:oleObj>
              </mc:Choice>
              <mc:Fallback>
                <p:oleObj name="Equation" r:id="rId16" imgW="2618147" imgH="267142" progId="Equation.DSMT4">
                  <p:embed/>
                  <p:pic>
                    <p:nvPicPr>
                      <p:cNvPr id="8" name="Object 7">
                        <a:extLst>
                          <a:ext uri="{FF2B5EF4-FFF2-40B4-BE49-F238E27FC236}">
                            <a16:creationId xmlns:a16="http://schemas.microsoft.com/office/drawing/2014/main" id="{57FBF4F5-2C6A-42FD-BFA3-1CCA13C239BE}"/>
                          </a:ext>
                        </a:extLst>
                      </p:cNvPr>
                      <p:cNvPicPr/>
                      <p:nvPr/>
                    </p:nvPicPr>
                    <p:blipFill>
                      <a:blip r:embed="rId17"/>
                      <a:stretch>
                        <a:fillRect/>
                      </a:stretch>
                    </p:blipFill>
                    <p:spPr>
                      <a:xfrm>
                        <a:off x="7246375" y="6105708"/>
                        <a:ext cx="3755923" cy="38265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8">
            <p14:nvContentPartPr>
              <p14:cNvPr id="17" name="Ink 16">
                <a:extLst>
                  <a:ext uri="{FF2B5EF4-FFF2-40B4-BE49-F238E27FC236}">
                    <a16:creationId xmlns:a16="http://schemas.microsoft.com/office/drawing/2014/main" id="{23B93FCE-7B93-4FC7-B03C-31D394F56D96}"/>
                  </a:ext>
                </a:extLst>
              </p14:cNvPr>
              <p14:cNvContentPartPr/>
              <p14:nvPr/>
            </p14:nvContentPartPr>
            <p14:xfrm>
              <a:off x="5850939" y="6273315"/>
              <a:ext cx="882720" cy="136800"/>
            </p14:xfrm>
          </p:contentPart>
        </mc:Choice>
        <mc:Fallback xmlns="">
          <p:pic>
            <p:nvPicPr>
              <p:cNvPr id="17" name="Ink 16">
                <a:extLst>
                  <a:ext uri="{FF2B5EF4-FFF2-40B4-BE49-F238E27FC236}">
                    <a16:creationId xmlns:a16="http://schemas.microsoft.com/office/drawing/2014/main" id="{23B93FCE-7B93-4FC7-B03C-31D394F56D96}"/>
                  </a:ext>
                </a:extLst>
              </p:cNvPr>
              <p:cNvPicPr/>
              <p:nvPr/>
            </p:nvPicPr>
            <p:blipFill>
              <a:blip r:embed="rId12"/>
              <a:stretch>
                <a:fillRect/>
              </a:stretch>
            </p:blipFill>
            <p:spPr>
              <a:xfrm>
                <a:off x="5842299" y="6264315"/>
                <a:ext cx="900360" cy="154440"/>
              </a:xfrm>
              <a:prstGeom prst="rect">
                <a:avLst/>
              </a:prstGeom>
            </p:spPr>
          </p:pic>
        </mc:Fallback>
      </mc:AlternateContent>
      <p:graphicFrame>
        <p:nvGraphicFramePr>
          <p:cNvPr id="18" name="Object 17">
            <a:extLst>
              <a:ext uri="{FF2B5EF4-FFF2-40B4-BE49-F238E27FC236}">
                <a16:creationId xmlns:a16="http://schemas.microsoft.com/office/drawing/2014/main" id="{938031C0-9646-4AE6-9E80-8A6637F8DCD9}"/>
              </a:ext>
            </a:extLst>
          </p:cNvPr>
          <p:cNvGraphicFramePr>
            <a:graphicFrameLocks noChangeAspect="1"/>
          </p:cNvGraphicFramePr>
          <p:nvPr/>
        </p:nvGraphicFramePr>
        <p:xfrm>
          <a:off x="429143" y="6091403"/>
          <a:ext cx="5029200" cy="415925"/>
        </p:xfrm>
        <a:graphic>
          <a:graphicData uri="http://schemas.openxmlformats.org/presentationml/2006/ole">
            <mc:AlternateContent xmlns:mc="http://schemas.openxmlformats.org/markup-compatibility/2006">
              <mc:Choice xmlns:v="urn:schemas-microsoft-com:vml" Requires="v">
                <p:oleObj name="Equation" r:id="rId19" imgW="3225600" imgH="266400" progId="Equation.DSMT4">
                  <p:embed/>
                </p:oleObj>
              </mc:Choice>
              <mc:Fallback>
                <p:oleObj name="Equation" r:id="rId19" imgW="3225600" imgH="266400" progId="Equation.DSMT4">
                  <p:embed/>
                  <p:pic>
                    <p:nvPicPr>
                      <p:cNvPr id="18" name="Object 17">
                        <a:extLst>
                          <a:ext uri="{FF2B5EF4-FFF2-40B4-BE49-F238E27FC236}">
                            <a16:creationId xmlns:a16="http://schemas.microsoft.com/office/drawing/2014/main" id="{938031C0-9646-4AE6-9E80-8A6637F8DCD9}"/>
                          </a:ext>
                        </a:extLst>
                      </p:cNvPr>
                      <p:cNvPicPr/>
                      <p:nvPr/>
                    </p:nvPicPr>
                    <p:blipFill>
                      <a:blip r:embed="rId20"/>
                      <a:stretch>
                        <a:fillRect/>
                      </a:stretch>
                    </p:blipFill>
                    <p:spPr>
                      <a:xfrm>
                        <a:off x="429143" y="6091403"/>
                        <a:ext cx="5029200" cy="415925"/>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3D2AC06-E584-4C11-92F1-4DDE836533D1}"/>
                  </a:ext>
                </a:extLst>
              </p:cNvPr>
              <p:cNvSpPr txBox="1"/>
              <p:nvPr/>
            </p:nvSpPr>
            <p:spPr>
              <a:xfrm>
                <a:off x="311156" y="5463114"/>
                <a:ext cx="7670640" cy="349519"/>
              </a:xfrm>
              <a:prstGeom prst="rect">
                <a:avLst/>
              </a:prstGeom>
              <a:noFill/>
            </p:spPr>
            <p:txBody>
              <a:bodyPr wrap="square" rtlCol="0">
                <a:spAutoFit/>
              </a:bodyPr>
              <a:lstStyle/>
              <a:p>
                <a:r>
                  <a:rPr lang="en-US" sz="1600"/>
                  <a:t>3. If we presume a constant distribution extending the Fermi surface out to some new </a:t>
                </a:r>
                <a14:m>
                  <m:oMath xmlns:m="http://schemas.openxmlformats.org/officeDocument/2006/math">
                    <m:acc>
                      <m:accPr>
                        <m:chr m:val="̃"/>
                        <m:ctrlPr>
                          <a:rPr lang="en-US" sz="1600" i="1" smtClean="0">
                            <a:latin typeface="Cambria Math" panose="02040503050406030204" pitchFamily="18" charset="0"/>
                          </a:rPr>
                        </m:ctrlPr>
                      </m:accPr>
                      <m:e>
                        <m:r>
                          <a:rPr lang="en-US" sz="1600" i="1">
                            <a:latin typeface="Cambria Math" panose="02040503050406030204" pitchFamily="18" charset="0"/>
                          </a:rPr>
                          <m:t>𝑘</m:t>
                        </m:r>
                      </m:e>
                    </m:acc>
                  </m:oMath>
                </a14:m>
                <a:r>
                  <a:rPr lang="en-US" sz="1600" baseline="-25000"/>
                  <a:t>F</a:t>
                </a:r>
                <a:r>
                  <a:rPr lang="en-US" sz="1600"/>
                  <a:t>.</a:t>
                </a:r>
              </a:p>
            </p:txBody>
          </p:sp>
        </mc:Choice>
        <mc:Fallback xmlns="">
          <p:sp>
            <p:nvSpPr>
              <p:cNvPr id="24" name="TextBox 23">
                <a:extLst>
                  <a:ext uri="{FF2B5EF4-FFF2-40B4-BE49-F238E27FC236}">
                    <a16:creationId xmlns:a16="http://schemas.microsoft.com/office/drawing/2014/main" id="{43D2AC06-E584-4C11-92F1-4DDE836533D1}"/>
                  </a:ext>
                </a:extLst>
              </p:cNvPr>
              <p:cNvSpPr txBox="1">
                <a:spLocks noRot="1" noChangeAspect="1" noMove="1" noResize="1" noEditPoints="1" noAdjustHandles="1" noChangeArrowheads="1" noChangeShapeType="1" noTextEdit="1"/>
              </p:cNvSpPr>
              <p:nvPr/>
            </p:nvSpPr>
            <p:spPr>
              <a:xfrm>
                <a:off x="311156" y="5463114"/>
                <a:ext cx="7670640" cy="349519"/>
              </a:xfrm>
              <a:prstGeom prst="rect">
                <a:avLst/>
              </a:prstGeom>
              <a:blipFill>
                <a:blip r:embed="rId21"/>
                <a:stretch>
                  <a:fillRect l="-397" t="-3448" b="-20690"/>
                </a:stretch>
              </a:blipFill>
            </p:spPr>
            <p:txBody>
              <a:bodyPr/>
              <a:lstStyle/>
              <a:p>
                <a:r>
                  <a:rPr lang="en-US">
                    <a:noFill/>
                  </a:rPr>
                  <a:t> </a:t>
                </a:r>
              </a:p>
            </p:txBody>
          </p:sp>
        </mc:Fallback>
      </mc:AlternateContent>
    </p:spTree>
    <p:extLst>
      <p:ext uri="{BB962C8B-B14F-4D97-AF65-F5344CB8AC3E}">
        <p14:creationId xmlns:p14="http://schemas.microsoft.com/office/powerpoint/2010/main" val="4069865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258334" y="171498"/>
            <a:ext cx="7083055" cy="612169"/>
          </a:xfrm>
        </p:spPr>
        <p:txBody>
          <a:bodyPr>
            <a:normAutofit/>
          </a:bodyPr>
          <a:lstStyle/>
          <a:p>
            <a:r>
              <a:rPr lang="en-US" sz="3200" b="1" u="sng">
                <a:latin typeface="+mn-lt"/>
              </a:rPr>
              <a:t>Single-Particle Excitations (NF)</a:t>
            </a:r>
            <a:endParaRPr lang="en-US" sz="4800" b="1" u="sng">
              <a:latin typeface="+mn-lt"/>
            </a:endParaRPr>
          </a:p>
        </p:txBody>
      </p:sp>
      <p:graphicFrame>
        <p:nvGraphicFramePr>
          <p:cNvPr id="5" name="Object 4">
            <a:extLst>
              <a:ext uri="{FF2B5EF4-FFF2-40B4-BE49-F238E27FC236}">
                <a16:creationId xmlns:a16="http://schemas.microsoft.com/office/drawing/2014/main" id="{7B375929-D6D3-42C2-8A5C-DB31AE1788D4}"/>
              </a:ext>
            </a:extLst>
          </p:cNvPr>
          <p:cNvGraphicFramePr>
            <a:graphicFrameLocks noChangeAspect="1"/>
          </p:cNvGraphicFramePr>
          <p:nvPr>
            <p:extLst>
              <p:ext uri="{D42A27DB-BD31-4B8C-83A1-F6EECF244321}">
                <p14:modId xmlns:p14="http://schemas.microsoft.com/office/powerpoint/2010/main" val="1943281545"/>
              </p:ext>
            </p:extLst>
          </p:nvPr>
        </p:nvGraphicFramePr>
        <p:xfrm>
          <a:off x="429108" y="1636173"/>
          <a:ext cx="4956175" cy="769938"/>
        </p:xfrm>
        <a:graphic>
          <a:graphicData uri="http://schemas.openxmlformats.org/presentationml/2006/ole">
            <mc:AlternateContent xmlns:mc="http://schemas.openxmlformats.org/markup-compatibility/2006">
              <mc:Choice xmlns:v="urn:schemas-microsoft-com:vml" Requires="v">
                <p:oleObj name="Equation" r:id="rId2" imgW="3568680" imgH="558720" progId="Equation.DSMT4">
                  <p:embed/>
                </p:oleObj>
              </mc:Choice>
              <mc:Fallback>
                <p:oleObj name="Equation" r:id="rId2" imgW="3568680" imgH="558720" progId="Equation.DSMT4">
                  <p:embed/>
                  <p:pic>
                    <p:nvPicPr>
                      <p:cNvPr id="0" name="Object 1"/>
                      <p:cNvPicPr>
                        <a:picLocks noChangeAspect="1" noChangeArrowheads="1"/>
                      </p:cNvPicPr>
                      <p:nvPr/>
                    </p:nvPicPr>
                    <p:blipFill>
                      <a:blip r:embed="rId3"/>
                      <a:srcRect/>
                      <a:stretch>
                        <a:fillRect/>
                      </a:stretch>
                    </p:blipFill>
                    <p:spPr bwMode="auto">
                      <a:xfrm>
                        <a:off x="429108" y="1636173"/>
                        <a:ext cx="4956175" cy="76993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080BB15C-AD3E-4724-93DA-15AE7175A914}"/>
              </a:ext>
            </a:extLst>
          </p:cNvPr>
          <p:cNvSpPr txBox="1"/>
          <p:nvPr/>
        </p:nvSpPr>
        <p:spPr>
          <a:xfrm>
            <a:off x="358556" y="984013"/>
            <a:ext cx="10607381" cy="523220"/>
          </a:xfrm>
          <a:prstGeom prst="rect">
            <a:avLst/>
          </a:prstGeom>
          <a:noFill/>
        </p:spPr>
        <p:txBody>
          <a:bodyPr wrap="square" rtlCol="0">
            <a:spAutoFit/>
          </a:bodyPr>
          <a:lstStyle/>
          <a:p>
            <a:r>
              <a:rPr lang="en-US" sz="1400"/>
              <a:t>We can estimate the effect of the electron interaction has on the single particle states by self-consistently incorporating the electric potential into the Schrodinger equation.  One way is to use the Variational Principle to calculate the single body wavefunctions which would minimize H.</a:t>
            </a:r>
          </a:p>
        </p:txBody>
      </p:sp>
      <p:graphicFrame>
        <p:nvGraphicFramePr>
          <p:cNvPr id="10" name="Object 9">
            <a:extLst>
              <a:ext uri="{FF2B5EF4-FFF2-40B4-BE49-F238E27FC236}">
                <a16:creationId xmlns:a16="http://schemas.microsoft.com/office/drawing/2014/main" id="{A6DA3D9F-310F-4C41-9F6A-5FBA937A470A}"/>
              </a:ext>
            </a:extLst>
          </p:cNvPr>
          <p:cNvGraphicFramePr>
            <a:graphicFrameLocks noChangeAspect="1"/>
          </p:cNvGraphicFramePr>
          <p:nvPr>
            <p:extLst>
              <p:ext uri="{D42A27DB-BD31-4B8C-83A1-F6EECF244321}">
                <p14:modId xmlns:p14="http://schemas.microsoft.com/office/powerpoint/2010/main" val="1291775090"/>
              </p:ext>
            </p:extLst>
          </p:nvPr>
        </p:nvGraphicFramePr>
        <p:xfrm>
          <a:off x="6827838" y="1722692"/>
          <a:ext cx="5026025" cy="596900"/>
        </p:xfrm>
        <a:graphic>
          <a:graphicData uri="http://schemas.openxmlformats.org/presentationml/2006/ole">
            <mc:AlternateContent xmlns:mc="http://schemas.openxmlformats.org/markup-compatibility/2006">
              <mc:Choice xmlns:v="urn:schemas-microsoft-com:vml" Requires="v">
                <p:oleObj name="Equation" r:id="rId4" imgW="3619440" imgH="431640" progId="Equation.DSMT4">
                  <p:embed/>
                </p:oleObj>
              </mc:Choice>
              <mc:Fallback>
                <p:oleObj name="Equation" r:id="rId4" imgW="3619440" imgH="431640" progId="Equation.DSMT4">
                  <p:embed/>
                  <p:pic>
                    <p:nvPicPr>
                      <p:cNvPr id="5" name="Object 4">
                        <a:extLst>
                          <a:ext uri="{FF2B5EF4-FFF2-40B4-BE49-F238E27FC236}">
                            <a16:creationId xmlns:a16="http://schemas.microsoft.com/office/drawing/2014/main" id="{7B375929-D6D3-42C2-8A5C-DB31AE1788D4}"/>
                          </a:ext>
                        </a:extLst>
                      </p:cNvPr>
                      <p:cNvPicPr>
                        <a:picLocks noChangeAspect="1" noChangeArrowheads="1"/>
                      </p:cNvPicPr>
                      <p:nvPr/>
                    </p:nvPicPr>
                    <p:blipFill>
                      <a:blip r:embed="rId5"/>
                      <a:srcRect/>
                      <a:stretch>
                        <a:fillRect/>
                      </a:stretch>
                    </p:blipFill>
                    <p:spPr bwMode="auto">
                      <a:xfrm>
                        <a:off x="6827838" y="1722692"/>
                        <a:ext cx="5026025" cy="5969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0BB88668-0CA0-4C37-96DE-88E798860890}"/>
              </a:ext>
            </a:extLst>
          </p:cNvPr>
          <p:cNvSpPr txBox="1"/>
          <p:nvPr/>
        </p:nvSpPr>
        <p:spPr>
          <a:xfrm>
            <a:off x="365418" y="2519362"/>
            <a:ext cx="10277444" cy="738664"/>
          </a:xfrm>
          <a:prstGeom prst="rect">
            <a:avLst/>
          </a:prstGeom>
          <a:noFill/>
        </p:spPr>
        <p:txBody>
          <a:bodyPr wrap="square" rtlCol="0">
            <a:spAutoFit/>
          </a:bodyPr>
          <a:lstStyle/>
          <a:p>
            <a:r>
              <a:rPr lang="en-US" sz="1400"/>
              <a:t>If we plug this into H, and then use the variational principle, minimizing H w/r to </a:t>
            </a:r>
            <a:r>
              <a:rPr lang="el-GR" sz="1400"/>
              <a:t>ψ</a:t>
            </a:r>
            <a:r>
              <a:rPr lang="en-US" sz="1400" baseline="-25000"/>
              <a:t>m</a:t>
            </a:r>
            <a:r>
              <a:rPr lang="en-US" sz="1400"/>
              <a:t>(r), subject to the constraint: </a:t>
            </a:r>
            <a:r>
              <a:rPr lang="el-GR" sz="1400"/>
              <a:t>∫</a:t>
            </a:r>
            <a:r>
              <a:rPr lang="en-US" sz="1400"/>
              <a:t>d</a:t>
            </a:r>
            <a:r>
              <a:rPr lang="en-US" sz="1400" baseline="30000"/>
              <a:t>3</a:t>
            </a:r>
            <a:r>
              <a:rPr lang="en-US" sz="1400"/>
              <a:t>r </a:t>
            </a:r>
            <a:r>
              <a:rPr lang="el-GR" sz="1400"/>
              <a:t>ψ</a:t>
            </a:r>
            <a:r>
              <a:rPr lang="en-US" sz="1400"/>
              <a:t>*</a:t>
            </a:r>
            <a:r>
              <a:rPr lang="en-US" sz="1400" baseline="-25000"/>
              <a:t>m</a:t>
            </a:r>
            <a:r>
              <a:rPr lang="en-US" sz="1400"/>
              <a:t> (r)</a:t>
            </a:r>
            <a:r>
              <a:rPr lang="el-GR" sz="1400"/>
              <a:t>ψ</a:t>
            </a:r>
            <a:r>
              <a:rPr lang="en-US" sz="1400" baseline="-25000"/>
              <a:t>m</a:t>
            </a:r>
            <a:r>
              <a:rPr lang="en-US" sz="1400"/>
              <a:t>(r) = 1, we get the following equation (m, p are subscripts formerly known as superscripts, and denote just spatial d.o.f. – all spin states are presumed doubly occupied): </a:t>
            </a:r>
          </a:p>
        </p:txBody>
      </p:sp>
      <p:graphicFrame>
        <p:nvGraphicFramePr>
          <p:cNvPr id="15" name="Object 14">
            <a:extLst>
              <a:ext uri="{FF2B5EF4-FFF2-40B4-BE49-F238E27FC236}">
                <a16:creationId xmlns:a16="http://schemas.microsoft.com/office/drawing/2014/main" id="{8168590F-8DC0-4538-ADC6-D483D42EA05A}"/>
              </a:ext>
            </a:extLst>
          </p:cNvPr>
          <p:cNvGraphicFramePr>
            <a:graphicFrameLocks noChangeAspect="1"/>
          </p:cNvGraphicFramePr>
          <p:nvPr>
            <p:extLst>
              <p:ext uri="{D42A27DB-BD31-4B8C-83A1-F6EECF244321}">
                <p14:modId xmlns:p14="http://schemas.microsoft.com/office/powerpoint/2010/main" val="3195093112"/>
              </p:ext>
            </p:extLst>
          </p:nvPr>
        </p:nvGraphicFramePr>
        <p:xfrm>
          <a:off x="358556" y="3325092"/>
          <a:ext cx="7893050" cy="606425"/>
        </p:xfrm>
        <a:graphic>
          <a:graphicData uri="http://schemas.openxmlformats.org/presentationml/2006/ole">
            <mc:AlternateContent xmlns:mc="http://schemas.openxmlformats.org/markup-compatibility/2006">
              <mc:Choice xmlns:v="urn:schemas-microsoft-com:vml" Requires="v">
                <p:oleObj name="Equation" r:id="rId6" imgW="6260760" imgH="482400" progId="Equation.DSMT4">
                  <p:embed/>
                </p:oleObj>
              </mc:Choice>
              <mc:Fallback>
                <p:oleObj name="Equation" r:id="rId6" imgW="6260760" imgH="482400" progId="Equation.DSMT4">
                  <p:embed/>
                  <p:pic>
                    <p:nvPicPr>
                      <p:cNvPr id="5" name="Object 4">
                        <a:extLst>
                          <a:ext uri="{FF2B5EF4-FFF2-40B4-BE49-F238E27FC236}">
                            <a16:creationId xmlns:a16="http://schemas.microsoft.com/office/drawing/2014/main" id="{7B375929-D6D3-42C2-8A5C-DB31AE1788D4}"/>
                          </a:ext>
                        </a:extLst>
                      </p:cNvPr>
                      <p:cNvPicPr>
                        <a:picLocks noChangeAspect="1" noChangeArrowheads="1"/>
                      </p:cNvPicPr>
                      <p:nvPr/>
                    </p:nvPicPr>
                    <p:blipFill>
                      <a:blip r:embed="rId7"/>
                      <a:srcRect/>
                      <a:stretch>
                        <a:fillRect/>
                      </a:stretch>
                    </p:blipFill>
                    <p:spPr bwMode="auto">
                      <a:xfrm>
                        <a:off x="358556" y="3325092"/>
                        <a:ext cx="7893050" cy="606425"/>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904EF733-1540-443E-8917-7784D0960908}"/>
              </a:ext>
            </a:extLst>
          </p:cNvPr>
          <p:cNvSpPr txBox="1"/>
          <p:nvPr/>
        </p:nvSpPr>
        <p:spPr>
          <a:xfrm>
            <a:off x="358556" y="4049634"/>
            <a:ext cx="11144710" cy="738664"/>
          </a:xfrm>
          <a:prstGeom prst="rect">
            <a:avLst/>
          </a:prstGeom>
          <a:noFill/>
        </p:spPr>
        <p:txBody>
          <a:bodyPr wrap="square" rtlCol="0">
            <a:spAutoFit/>
          </a:bodyPr>
          <a:lstStyle/>
          <a:p>
            <a:r>
              <a:rPr lang="en-US" sz="1400"/>
              <a:t>The first is the Hartree, and then Fock term, also called the exchange interaction.  Can verify that a plane wave solution actually solves the equation, and produces the following energy spectrum, where we’ve assumed a T = 0 configuration, where all momentum states are occupied below some k</a:t>
            </a:r>
            <a:r>
              <a:rPr lang="en-US" sz="1400" baseline="-25000"/>
              <a:t>F</a:t>
            </a:r>
            <a:r>
              <a:rPr lang="en-US" sz="1400"/>
              <a:t>.  I guess this should be equivalent to some sort of mean field theory of electron interactions?  Spectrum looks like this (in blue):</a:t>
            </a:r>
            <a:endParaRPr lang="en-US"/>
          </a:p>
        </p:txBody>
      </p:sp>
      <p:graphicFrame>
        <p:nvGraphicFramePr>
          <p:cNvPr id="16" name="Object 15">
            <a:extLst>
              <a:ext uri="{FF2B5EF4-FFF2-40B4-BE49-F238E27FC236}">
                <a16:creationId xmlns:a16="http://schemas.microsoft.com/office/drawing/2014/main" id="{4B76A7F1-2CDB-47D8-A58B-93CE04F59F68}"/>
              </a:ext>
            </a:extLst>
          </p:cNvPr>
          <p:cNvGraphicFramePr>
            <a:graphicFrameLocks noChangeAspect="1"/>
          </p:cNvGraphicFramePr>
          <p:nvPr>
            <p:extLst>
              <p:ext uri="{D42A27DB-BD31-4B8C-83A1-F6EECF244321}">
                <p14:modId xmlns:p14="http://schemas.microsoft.com/office/powerpoint/2010/main" val="497484462"/>
              </p:ext>
            </p:extLst>
          </p:nvPr>
        </p:nvGraphicFramePr>
        <p:xfrm>
          <a:off x="529792" y="4953594"/>
          <a:ext cx="4754808" cy="583583"/>
        </p:xfrm>
        <a:graphic>
          <a:graphicData uri="http://schemas.openxmlformats.org/presentationml/2006/ole">
            <mc:AlternateContent xmlns:mc="http://schemas.openxmlformats.org/markup-compatibility/2006">
              <mc:Choice xmlns:v="urn:schemas-microsoft-com:vml" Requires="v">
                <p:oleObj name="Equation" r:id="rId8" imgW="3911400" imgH="482400" progId="Equation.DSMT4">
                  <p:embed/>
                </p:oleObj>
              </mc:Choice>
              <mc:Fallback>
                <p:oleObj name="Equation" r:id="rId8" imgW="3911400" imgH="482400" progId="Equation.DSMT4">
                  <p:embed/>
                  <p:pic>
                    <p:nvPicPr>
                      <p:cNvPr id="15" name="Object 14">
                        <a:extLst>
                          <a:ext uri="{FF2B5EF4-FFF2-40B4-BE49-F238E27FC236}">
                            <a16:creationId xmlns:a16="http://schemas.microsoft.com/office/drawing/2014/main" id="{8168590F-8DC0-4538-ADC6-D483D42EA05A}"/>
                          </a:ext>
                        </a:extLst>
                      </p:cNvPr>
                      <p:cNvPicPr>
                        <a:picLocks noChangeAspect="1" noChangeArrowheads="1"/>
                      </p:cNvPicPr>
                      <p:nvPr/>
                    </p:nvPicPr>
                    <p:blipFill>
                      <a:blip r:embed="rId9"/>
                      <a:srcRect/>
                      <a:stretch>
                        <a:fillRect/>
                      </a:stretch>
                    </p:blipFill>
                    <p:spPr bwMode="auto">
                      <a:xfrm>
                        <a:off x="529792" y="4953594"/>
                        <a:ext cx="4754808" cy="583583"/>
                      </a:xfrm>
                      <a:prstGeom prst="rect">
                        <a:avLst/>
                      </a:prstGeom>
                      <a:noFill/>
                    </p:spPr>
                  </p:pic>
                </p:oleObj>
              </mc:Fallback>
            </mc:AlternateContent>
          </a:graphicData>
        </a:graphic>
      </p:graphicFrame>
      <p:pic>
        <p:nvPicPr>
          <p:cNvPr id="7" name="Picture 6">
            <a:extLst>
              <a:ext uri="{FF2B5EF4-FFF2-40B4-BE49-F238E27FC236}">
                <a16:creationId xmlns:a16="http://schemas.microsoft.com/office/drawing/2014/main" id="{C621D0CE-1DE2-A0F8-06DD-C8D2F5094909}"/>
              </a:ext>
            </a:extLst>
          </p:cNvPr>
          <p:cNvPicPr>
            <a:picLocks noChangeAspect="1"/>
          </p:cNvPicPr>
          <p:nvPr/>
        </p:nvPicPr>
        <p:blipFill>
          <a:blip r:embed="rId10"/>
          <a:stretch>
            <a:fillRect/>
          </a:stretch>
        </p:blipFill>
        <p:spPr>
          <a:xfrm>
            <a:off x="7674387" y="4865266"/>
            <a:ext cx="2363210" cy="1882324"/>
          </a:xfrm>
          <a:prstGeom prst="rect">
            <a:avLst/>
          </a:prstGeom>
        </p:spPr>
      </p:pic>
      <p:sp>
        <p:nvSpPr>
          <p:cNvPr id="14" name="TextBox 13">
            <a:extLst>
              <a:ext uri="{FF2B5EF4-FFF2-40B4-BE49-F238E27FC236}">
                <a16:creationId xmlns:a16="http://schemas.microsoft.com/office/drawing/2014/main" id="{9AFE0E14-0104-2CAA-EFDF-140F8D795D20}"/>
              </a:ext>
            </a:extLst>
          </p:cNvPr>
          <p:cNvSpPr txBox="1"/>
          <p:nvPr/>
        </p:nvSpPr>
        <p:spPr>
          <a:xfrm>
            <a:off x="429108" y="5702473"/>
            <a:ext cx="6124092" cy="738664"/>
          </a:xfrm>
          <a:prstGeom prst="rect">
            <a:avLst/>
          </a:prstGeom>
          <a:noFill/>
        </p:spPr>
        <p:txBody>
          <a:bodyPr wrap="square" rtlCol="0">
            <a:spAutoFit/>
          </a:bodyPr>
          <a:lstStyle/>
          <a:p>
            <a:r>
              <a:rPr lang="en-US" sz="1400"/>
              <a:t>but there is log-singularity in derivative of spectrum at k = k</a:t>
            </a:r>
            <a:r>
              <a:rPr lang="en-US" sz="1400" baseline="-25000"/>
              <a:t>F</a:t>
            </a:r>
            <a:r>
              <a:rPr lang="en-US" sz="1400"/>
              <a:t>, which is unphysical.  A better approximation is to use a screened interaction SCHF.  This has no singularity and shows smaller correction to free particle spectrum.</a:t>
            </a:r>
          </a:p>
        </p:txBody>
      </p:sp>
    </p:spTree>
    <p:extLst>
      <p:ext uri="{BB962C8B-B14F-4D97-AF65-F5344CB8AC3E}">
        <p14:creationId xmlns:p14="http://schemas.microsoft.com/office/powerpoint/2010/main" val="1500897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1448586" y="283378"/>
            <a:ext cx="9144000" cy="612169"/>
          </a:xfrm>
        </p:spPr>
        <p:txBody>
          <a:bodyPr>
            <a:normAutofit/>
          </a:bodyPr>
          <a:lstStyle/>
          <a:p>
            <a:r>
              <a:rPr lang="en-US" sz="3200" b="1" u="sng">
                <a:latin typeface="+mn-lt"/>
              </a:rPr>
              <a:t>Fermi Liquid Theory (Thermal Properties)</a:t>
            </a:r>
            <a:endParaRPr lang="en-US" sz="5400" b="1" u="sng">
              <a:latin typeface="+mn-lt"/>
            </a:endParaRPr>
          </a:p>
        </p:txBody>
      </p:sp>
      <p:sp>
        <p:nvSpPr>
          <p:cNvPr id="26" name="TextBox 25">
            <a:extLst>
              <a:ext uri="{FF2B5EF4-FFF2-40B4-BE49-F238E27FC236}">
                <a16:creationId xmlns:a16="http://schemas.microsoft.com/office/drawing/2014/main" id="{3F301764-054C-4FF5-A0F3-149B526E47E8}"/>
              </a:ext>
            </a:extLst>
          </p:cNvPr>
          <p:cNvSpPr txBox="1"/>
          <p:nvPr/>
        </p:nvSpPr>
        <p:spPr>
          <a:xfrm>
            <a:off x="599274" y="2167913"/>
            <a:ext cx="1785708" cy="369332"/>
          </a:xfrm>
          <a:prstGeom prst="rect">
            <a:avLst/>
          </a:prstGeom>
          <a:noFill/>
        </p:spPr>
        <p:txBody>
          <a:bodyPr wrap="square" rtlCol="0">
            <a:spAutoFit/>
          </a:bodyPr>
          <a:lstStyle/>
          <a:p>
            <a:r>
              <a:rPr lang="en-US" b="1"/>
              <a:t>Heat Capacity</a:t>
            </a:r>
            <a:endParaRPr lang="en-US" b="1" dirty="0"/>
          </a:p>
        </p:txBody>
      </p:sp>
      <p:pic>
        <p:nvPicPr>
          <p:cNvPr id="20" name="Picture 19">
            <a:extLst>
              <a:ext uri="{FF2B5EF4-FFF2-40B4-BE49-F238E27FC236}">
                <a16:creationId xmlns:a16="http://schemas.microsoft.com/office/drawing/2014/main" id="{B4D07925-68B5-4AA4-8328-C8A8230A453A}"/>
              </a:ext>
            </a:extLst>
          </p:cNvPr>
          <p:cNvPicPr/>
          <p:nvPr/>
        </p:nvPicPr>
        <p:blipFill>
          <a:blip r:embed="rId2"/>
          <a:stretch>
            <a:fillRect/>
          </a:stretch>
        </p:blipFill>
        <p:spPr>
          <a:xfrm>
            <a:off x="3922537" y="2020164"/>
            <a:ext cx="2567940" cy="3147060"/>
          </a:xfrm>
          <a:prstGeom prst="rect">
            <a:avLst/>
          </a:prstGeom>
        </p:spPr>
      </p:pic>
      <p:sp>
        <p:nvSpPr>
          <p:cNvPr id="7" name="TextBox 6">
            <a:extLst>
              <a:ext uri="{FF2B5EF4-FFF2-40B4-BE49-F238E27FC236}">
                <a16:creationId xmlns:a16="http://schemas.microsoft.com/office/drawing/2014/main" id="{6A39685D-F3D8-4CA2-A815-BE12322C16D8}"/>
              </a:ext>
            </a:extLst>
          </p:cNvPr>
          <p:cNvSpPr txBox="1"/>
          <p:nvPr/>
        </p:nvSpPr>
        <p:spPr>
          <a:xfrm>
            <a:off x="564416" y="1104429"/>
            <a:ext cx="10763461" cy="830997"/>
          </a:xfrm>
          <a:prstGeom prst="rect">
            <a:avLst/>
          </a:prstGeom>
          <a:noFill/>
        </p:spPr>
        <p:txBody>
          <a:bodyPr wrap="square" rtlCol="0">
            <a:spAutoFit/>
          </a:bodyPr>
          <a:lstStyle/>
          <a:p>
            <a:r>
              <a:rPr lang="en-US" sz="1600"/>
              <a:t>Having derived the quasi-particle spectrum for the isotropic case, and the magnetic field case, and the adding-a-bunch-of-extra-particles case, we can work out the thermal distribution (just the Fermi distribution function), and hence the thermodynamic properties.  We find:</a:t>
            </a:r>
            <a:endParaRPr lang="en-US" sz="1600" dirty="0"/>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4B34FA3A-49FA-4AF5-A14D-8F6554D151DF}"/>
                  </a:ext>
                </a:extLst>
              </p14:cNvPr>
              <p14:cNvContentPartPr/>
              <p14:nvPr/>
            </p14:nvContentPartPr>
            <p14:xfrm>
              <a:off x="3605318" y="3922119"/>
              <a:ext cx="1050120" cy="587160"/>
            </p14:xfrm>
          </p:contentPart>
        </mc:Choice>
        <mc:Fallback xmlns="">
          <p:pic>
            <p:nvPicPr>
              <p:cNvPr id="25" name="Ink 24">
                <a:extLst>
                  <a:ext uri="{FF2B5EF4-FFF2-40B4-BE49-F238E27FC236}">
                    <a16:creationId xmlns:a16="http://schemas.microsoft.com/office/drawing/2014/main" id="{4B34FA3A-49FA-4AF5-A14D-8F6554D151DF}"/>
                  </a:ext>
                </a:extLst>
              </p:cNvPr>
              <p:cNvPicPr/>
              <p:nvPr/>
            </p:nvPicPr>
            <p:blipFill>
              <a:blip r:embed="rId5"/>
              <a:stretch>
                <a:fillRect/>
              </a:stretch>
            </p:blipFill>
            <p:spPr>
              <a:xfrm>
                <a:off x="3596318" y="3913125"/>
                <a:ext cx="1067760" cy="604789"/>
              </a:xfrm>
              <a:prstGeom prst="rect">
                <a:avLst/>
              </a:prstGeom>
            </p:spPr>
          </p:pic>
        </mc:Fallback>
      </mc:AlternateContent>
      <p:sp>
        <p:nvSpPr>
          <p:cNvPr id="28" name="TextBox 27">
            <a:extLst>
              <a:ext uri="{FF2B5EF4-FFF2-40B4-BE49-F238E27FC236}">
                <a16:creationId xmlns:a16="http://schemas.microsoft.com/office/drawing/2014/main" id="{97691E8F-7237-468E-8043-7BFEFF2B58D1}"/>
              </a:ext>
            </a:extLst>
          </p:cNvPr>
          <p:cNvSpPr txBox="1"/>
          <p:nvPr/>
        </p:nvSpPr>
        <p:spPr>
          <a:xfrm>
            <a:off x="1461499" y="3772116"/>
            <a:ext cx="2041403" cy="830997"/>
          </a:xfrm>
          <a:prstGeom prst="rect">
            <a:avLst/>
          </a:prstGeom>
          <a:noFill/>
        </p:spPr>
        <p:txBody>
          <a:bodyPr wrap="square" rtlCol="0">
            <a:spAutoFit/>
          </a:bodyPr>
          <a:lstStyle/>
          <a:p>
            <a:r>
              <a:rPr lang="en-US" sz="1600"/>
              <a:t>Can see linear behavior doesn’t last long…but </a:t>
            </a:r>
            <a:r>
              <a:rPr lang="en-US" sz="1600" i="1"/>
              <a:t>is</a:t>
            </a:r>
            <a:r>
              <a:rPr lang="en-US" sz="1600"/>
              <a:t> there.</a:t>
            </a:r>
          </a:p>
        </p:txBody>
      </p:sp>
      <p:sp>
        <p:nvSpPr>
          <p:cNvPr id="34" name="TextBox 33">
            <a:extLst>
              <a:ext uri="{FF2B5EF4-FFF2-40B4-BE49-F238E27FC236}">
                <a16:creationId xmlns:a16="http://schemas.microsoft.com/office/drawing/2014/main" id="{A92875BA-EC27-4323-8361-1A144D23A6C9}"/>
              </a:ext>
            </a:extLst>
          </p:cNvPr>
          <p:cNvSpPr txBox="1"/>
          <p:nvPr/>
        </p:nvSpPr>
        <p:spPr>
          <a:xfrm>
            <a:off x="564416" y="5330175"/>
            <a:ext cx="1917785" cy="369332"/>
          </a:xfrm>
          <a:prstGeom prst="rect">
            <a:avLst/>
          </a:prstGeom>
          <a:noFill/>
        </p:spPr>
        <p:txBody>
          <a:bodyPr wrap="square" rtlCol="0">
            <a:spAutoFit/>
          </a:bodyPr>
          <a:lstStyle/>
          <a:p>
            <a:r>
              <a:rPr lang="en-US" b="1"/>
              <a:t>Magnetization</a:t>
            </a:r>
            <a:endParaRPr lang="en-US"/>
          </a:p>
        </p:txBody>
      </p:sp>
      <p:graphicFrame>
        <p:nvGraphicFramePr>
          <p:cNvPr id="3" name="Object 2">
            <a:extLst>
              <a:ext uri="{FF2B5EF4-FFF2-40B4-BE49-F238E27FC236}">
                <a16:creationId xmlns:a16="http://schemas.microsoft.com/office/drawing/2014/main" id="{F44F25CF-8698-4B40-8D59-3683763AD217}"/>
              </a:ext>
            </a:extLst>
          </p:cNvPr>
          <p:cNvGraphicFramePr>
            <a:graphicFrameLocks noChangeAspect="1"/>
          </p:cNvGraphicFramePr>
          <p:nvPr/>
        </p:nvGraphicFramePr>
        <p:xfrm>
          <a:off x="689748" y="2587562"/>
          <a:ext cx="2877674" cy="676745"/>
        </p:xfrm>
        <a:graphic>
          <a:graphicData uri="http://schemas.openxmlformats.org/presentationml/2006/ole">
            <mc:AlternateContent xmlns:mc="http://schemas.openxmlformats.org/markup-compatibility/2006">
              <mc:Choice xmlns:v="urn:schemas-microsoft-com:vml" Requires="v">
                <p:oleObj name="Equation" r:id="rId6" imgW="2275586" imgH="534285" progId="Equation.DSMT4">
                  <p:embed/>
                </p:oleObj>
              </mc:Choice>
              <mc:Fallback>
                <p:oleObj name="Equation" r:id="rId6" imgW="2275586" imgH="534285" progId="Equation.DSMT4">
                  <p:embed/>
                  <p:pic>
                    <p:nvPicPr>
                      <p:cNvPr id="3" name="Object 2">
                        <a:extLst>
                          <a:ext uri="{FF2B5EF4-FFF2-40B4-BE49-F238E27FC236}">
                            <a16:creationId xmlns:a16="http://schemas.microsoft.com/office/drawing/2014/main" id="{F44F25CF-8698-4B40-8D59-3683763AD217}"/>
                          </a:ext>
                        </a:extLst>
                      </p:cNvPr>
                      <p:cNvPicPr/>
                      <p:nvPr/>
                    </p:nvPicPr>
                    <p:blipFill>
                      <a:blip r:embed="rId7"/>
                      <a:stretch>
                        <a:fillRect/>
                      </a:stretch>
                    </p:blipFill>
                    <p:spPr>
                      <a:xfrm>
                        <a:off x="689748" y="2587562"/>
                        <a:ext cx="2877674" cy="6767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B4EB1573-5054-426F-A049-3B9D1E5F8797}"/>
              </a:ext>
            </a:extLst>
          </p:cNvPr>
          <p:cNvGraphicFramePr>
            <a:graphicFrameLocks noChangeAspect="1"/>
          </p:cNvGraphicFramePr>
          <p:nvPr/>
        </p:nvGraphicFramePr>
        <p:xfrm>
          <a:off x="8139899" y="2532723"/>
          <a:ext cx="2452687" cy="604255"/>
        </p:xfrm>
        <a:graphic>
          <a:graphicData uri="http://schemas.openxmlformats.org/presentationml/2006/ole">
            <mc:AlternateContent xmlns:mc="http://schemas.openxmlformats.org/markup-compatibility/2006">
              <mc:Choice xmlns:v="urn:schemas-microsoft-com:vml" Requires="v">
                <p:oleObj name="Equation" r:id="rId8" imgW="1856380" imgH="457855" progId="Equation.DSMT4">
                  <p:embed/>
                </p:oleObj>
              </mc:Choice>
              <mc:Fallback>
                <p:oleObj name="Equation" r:id="rId8" imgW="1856380" imgH="457855" progId="Equation.DSMT4">
                  <p:embed/>
                  <p:pic>
                    <p:nvPicPr>
                      <p:cNvPr id="4" name="Object 3">
                        <a:extLst>
                          <a:ext uri="{FF2B5EF4-FFF2-40B4-BE49-F238E27FC236}">
                            <a16:creationId xmlns:a16="http://schemas.microsoft.com/office/drawing/2014/main" id="{B4EB1573-5054-426F-A049-3B9D1E5F8797}"/>
                          </a:ext>
                        </a:extLst>
                      </p:cNvPr>
                      <p:cNvPicPr/>
                      <p:nvPr/>
                    </p:nvPicPr>
                    <p:blipFill>
                      <a:blip r:embed="rId9"/>
                      <a:stretch>
                        <a:fillRect/>
                      </a:stretch>
                    </p:blipFill>
                    <p:spPr>
                      <a:xfrm>
                        <a:off x="8139899" y="2532723"/>
                        <a:ext cx="2452687" cy="60425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D6F777EE-3F88-4158-9F2D-C9D3D919882D}"/>
              </a:ext>
            </a:extLst>
          </p:cNvPr>
          <p:cNvSpPr txBox="1"/>
          <p:nvPr/>
        </p:nvSpPr>
        <p:spPr>
          <a:xfrm>
            <a:off x="8045093" y="2110225"/>
            <a:ext cx="1917785" cy="369332"/>
          </a:xfrm>
          <a:prstGeom prst="rect">
            <a:avLst/>
          </a:prstGeom>
          <a:noFill/>
        </p:spPr>
        <p:txBody>
          <a:bodyPr wrap="square" rtlCol="0">
            <a:spAutoFit/>
          </a:bodyPr>
          <a:lstStyle/>
          <a:p>
            <a:r>
              <a:rPr lang="en-US" b="1"/>
              <a:t>Compressibility</a:t>
            </a:r>
          </a:p>
        </p:txBody>
      </p:sp>
      <p:graphicFrame>
        <p:nvGraphicFramePr>
          <p:cNvPr id="5" name="Object 4">
            <a:extLst>
              <a:ext uri="{FF2B5EF4-FFF2-40B4-BE49-F238E27FC236}">
                <a16:creationId xmlns:a16="http://schemas.microsoft.com/office/drawing/2014/main" id="{32497463-8638-4775-9AC5-73961C838196}"/>
              </a:ext>
            </a:extLst>
          </p:cNvPr>
          <p:cNvGraphicFramePr>
            <a:graphicFrameLocks noChangeAspect="1"/>
          </p:cNvGraphicFramePr>
          <p:nvPr/>
        </p:nvGraphicFramePr>
        <p:xfrm>
          <a:off x="648434" y="5744305"/>
          <a:ext cx="3313431" cy="638081"/>
        </p:xfrm>
        <a:graphic>
          <a:graphicData uri="http://schemas.openxmlformats.org/presentationml/2006/ole">
            <mc:AlternateContent xmlns:mc="http://schemas.openxmlformats.org/markup-compatibility/2006">
              <mc:Choice xmlns:v="urn:schemas-microsoft-com:vml" Requires="v">
                <p:oleObj name="Equation" r:id="rId10" imgW="2522792" imgH="486336" progId="Equation.DSMT4">
                  <p:embed/>
                </p:oleObj>
              </mc:Choice>
              <mc:Fallback>
                <p:oleObj name="Equation" r:id="rId10" imgW="2522792" imgH="486336" progId="Equation.DSMT4">
                  <p:embed/>
                  <p:pic>
                    <p:nvPicPr>
                      <p:cNvPr id="5" name="Object 4">
                        <a:extLst>
                          <a:ext uri="{FF2B5EF4-FFF2-40B4-BE49-F238E27FC236}">
                            <a16:creationId xmlns:a16="http://schemas.microsoft.com/office/drawing/2014/main" id="{32497463-8638-4775-9AC5-73961C838196}"/>
                          </a:ext>
                        </a:extLst>
                      </p:cNvPr>
                      <p:cNvPicPr/>
                      <p:nvPr/>
                    </p:nvPicPr>
                    <p:blipFill>
                      <a:blip r:embed="rId11"/>
                      <a:stretch>
                        <a:fillRect/>
                      </a:stretch>
                    </p:blipFill>
                    <p:spPr>
                      <a:xfrm>
                        <a:off x="648434" y="5744305"/>
                        <a:ext cx="3313431" cy="638081"/>
                      </a:xfrm>
                      <a:prstGeom prst="rect">
                        <a:avLst/>
                      </a:prstGeom>
                    </p:spPr>
                  </p:pic>
                </p:oleObj>
              </mc:Fallback>
            </mc:AlternateContent>
          </a:graphicData>
        </a:graphic>
      </p:graphicFrame>
      <p:pic>
        <p:nvPicPr>
          <p:cNvPr id="23" name="Picture 22" descr="A picture containing table&#10;&#10;Description automatically generated">
            <a:extLst>
              <a:ext uri="{FF2B5EF4-FFF2-40B4-BE49-F238E27FC236}">
                <a16:creationId xmlns:a16="http://schemas.microsoft.com/office/drawing/2014/main" id="{C246A4D8-103D-463C-B65E-3C5902A9F93C}"/>
              </a:ext>
            </a:extLst>
          </p:cNvPr>
          <p:cNvPicPr>
            <a:picLocks noChangeAspect="1"/>
          </p:cNvPicPr>
          <p:nvPr/>
        </p:nvPicPr>
        <p:blipFill>
          <a:blip r:embed="rId12"/>
          <a:stretch>
            <a:fillRect/>
          </a:stretch>
        </p:blipFill>
        <p:spPr>
          <a:xfrm>
            <a:off x="4321952" y="5672553"/>
            <a:ext cx="4337050" cy="658495"/>
          </a:xfrm>
          <a:prstGeom prst="rect">
            <a:avLst/>
          </a:prstGeom>
        </p:spPr>
      </p:pic>
      <p:sp>
        <p:nvSpPr>
          <p:cNvPr id="8" name="TextBox 7">
            <a:extLst>
              <a:ext uri="{FF2B5EF4-FFF2-40B4-BE49-F238E27FC236}">
                <a16:creationId xmlns:a16="http://schemas.microsoft.com/office/drawing/2014/main" id="{FF9DEB1D-1656-4051-80D9-3DF7AE6849F4}"/>
              </a:ext>
            </a:extLst>
          </p:cNvPr>
          <p:cNvSpPr txBox="1"/>
          <p:nvPr/>
        </p:nvSpPr>
        <p:spPr>
          <a:xfrm>
            <a:off x="9003985" y="5620465"/>
            <a:ext cx="2952041" cy="738664"/>
          </a:xfrm>
          <a:prstGeom prst="rect">
            <a:avLst/>
          </a:prstGeom>
          <a:noFill/>
        </p:spPr>
        <p:txBody>
          <a:bodyPr wrap="square" rtlCol="0">
            <a:spAutoFit/>
          </a:bodyPr>
          <a:lstStyle/>
          <a:p>
            <a:r>
              <a:rPr lang="en-US" sz="1400"/>
              <a:t>one finds the magnetic susceptibility is greatly enhanced, for reasons similar to the exchange interaction.  </a:t>
            </a:r>
          </a:p>
        </p:txBody>
      </p:sp>
      <p:sp>
        <p:nvSpPr>
          <p:cNvPr id="24" name="TextBox 23">
            <a:extLst>
              <a:ext uri="{FF2B5EF4-FFF2-40B4-BE49-F238E27FC236}">
                <a16:creationId xmlns:a16="http://schemas.microsoft.com/office/drawing/2014/main" id="{0A432B10-1740-43C5-920D-6BBE94EC5BD9}"/>
              </a:ext>
            </a:extLst>
          </p:cNvPr>
          <p:cNvSpPr txBox="1"/>
          <p:nvPr/>
        </p:nvSpPr>
        <p:spPr>
          <a:xfrm>
            <a:off x="8028032" y="3263468"/>
            <a:ext cx="2952041" cy="307777"/>
          </a:xfrm>
          <a:prstGeom prst="rect">
            <a:avLst/>
          </a:prstGeom>
          <a:noFill/>
        </p:spPr>
        <p:txBody>
          <a:bodyPr wrap="square" rtlCol="0">
            <a:spAutoFit/>
          </a:bodyPr>
          <a:lstStyle/>
          <a:p>
            <a:r>
              <a:rPr lang="en-US" sz="1400"/>
              <a:t>And this gives us a speed of sound,</a:t>
            </a:r>
          </a:p>
        </p:txBody>
      </p:sp>
      <p:graphicFrame>
        <p:nvGraphicFramePr>
          <p:cNvPr id="9" name="Object 8">
            <a:extLst>
              <a:ext uri="{FF2B5EF4-FFF2-40B4-BE49-F238E27FC236}">
                <a16:creationId xmlns:a16="http://schemas.microsoft.com/office/drawing/2014/main" id="{5A02F468-3563-4F53-BA5A-EEC1CB84C154}"/>
              </a:ext>
            </a:extLst>
          </p:cNvPr>
          <p:cNvGraphicFramePr>
            <a:graphicFrameLocks noChangeAspect="1"/>
          </p:cNvGraphicFramePr>
          <p:nvPr/>
        </p:nvGraphicFramePr>
        <p:xfrm>
          <a:off x="8143143" y="3772115"/>
          <a:ext cx="1748109" cy="715761"/>
        </p:xfrm>
        <a:graphic>
          <a:graphicData uri="http://schemas.openxmlformats.org/presentationml/2006/ole">
            <mc:AlternateContent xmlns:mc="http://schemas.openxmlformats.org/markup-compatibility/2006">
              <mc:Choice xmlns:v="urn:schemas-microsoft-com:vml" Requires="v">
                <p:oleObj name="Equation" r:id="rId13" imgW="1209040" imgH="496070" progId="Equation.DSMT4">
                  <p:embed/>
                </p:oleObj>
              </mc:Choice>
              <mc:Fallback>
                <p:oleObj name="Equation" r:id="rId13" imgW="1209040" imgH="496070" progId="Equation.DSMT4">
                  <p:embed/>
                  <p:pic>
                    <p:nvPicPr>
                      <p:cNvPr id="9" name="Object 8">
                        <a:extLst>
                          <a:ext uri="{FF2B5EF4-FFF2-40B4-BE49-F238E27FC236}">
                            <a16:creationId xmlns:a16="http://schemas.microsoft.com/office/drawing/2014/main" id="{5A02F468-3563-4F53-BA5A-EEC1CB84C154}"/>
                          </a:ext>
                        </a:extLst>
                      </p:cNvPr>
                      <p:cNvPicPr/>
                      <p:nvPr/>
                    </p:nvPicPr>
                    <p:blipFill>
                      <a:blip r:embed="rId14"/>
                      <a:stretch>
                        <a:fillRect/>
                      </a:stretch>
                    </p:blipFill>
                    <p:spPr>
                      <a:xfrm>
                        <a:off x="8143143" y="3772115"/>
                        <a:ext cx="1748109" cy="71576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09660422-0312-A3C2-7235-8FBF3BA0C85C}"/>
                  </a:ext>
                </a:extLst>
              </p14:cNvPr>
              <p14:cNvContentPartPr/>
              <p14:nvPr/>
            </p14:nvContentPartPr>
            <p14:xfrm>
              <a:off x="7333850" y="5259828"/>
              <a:ext cx="837000" cy="278280"/>
            </p14:xfrm>
          </p:contentPart>
        </mc:Choice>
        <mc:Fallback xmlns="">
          <p:pic>
            <p:nvPicPr>
              <p:cNvPr id="6" name="Ink 5">
                <a:extLst>
                  <a:ext uri="{FF2B5EF4-FFF2-40B4-BE49-F238E27FC236}">
                    <a16:creationId xmlns:a16="http://schemas.microsoft.com/office/drawing/2014/main" id="{09660422-0312-A3C2-7235-8FBF3BA0C85C}"/>
                  </a:ext>
                </a:extLst>
              </p:cNvPr>
              <p:cNvPicPr/>
              <p:nvPr/>
            </p:nvPicPr>
            <p:blipFill>
              <a:blip r:embed="rId16"/>
              <a:stretch>
                <a:fillRect/>
              </a:stretch>
            </p:blipFill>
            <p:spPr>
              <a:xfrm>
                <a:off x="7324850" y="5251188"/>
                <a:ext cx="854640" cy="295920"/>
              </a:xfrm>
              <a:prstGeom prst="rect">
                <a:avLst/>
              </a:prstGeom>
            </p:spPr>
          </p:pic>
        </mc:Fallback>
      </mc:AlternateContent>
      <p:sp>
        <p:nvSpPr>
          <p:cNvPr id="10" name="TextBox 9">
            <a:extLst>
              <a:ext uri="{FF2B5EF4-FFF2-40B4-BE49-F238E27FC236}">
                <a16:creationId xmlns:a16="http://schemas.microsoft.com/office/drawing/2014/main" id="{54290D92-5579-E326-6455-016451CA0FB6}"/>
              </a:ext>
            </a:extLst>
          </p:cNvPr>
          <p:cNvSpPr txBox="1"/>
          <p:nvPr/>
        </p:nvSpPr>
        <p:spPr>
          <a:xfrm>
            <a:off x="8563897" y="4847303"/>
            <a:ext cx="3392129" cy="523220"/>
          </a:xfrm>
          <a:prstGeom prst="rect">
            <a:avLst/>
          </a:prstGeom>
          <a:noFill/>
        </p:spPr>
        <p:txBody>
          <a:bodyPr wrap="square" rtlCol="0">
            <a:spAutoFit/>
          </a:bodyPr>
          <a:lstStyle/>
          <a:p>
            <a:r>
              <a:rPr lang="en-US" sz="1400"/>
              <a:t>these numbers are for liquid </a:t>
            </a:r>
            <a:r>
              <a:rPr lang="en-US" sz="1400" baseline="30000"/>
              <a:t>3</a:t>
            </a:r>
            <a:r>
              <a:rPr lang="en-US" sz="1400"/>
              <a:t>He, but qualitatively similar to electron values.</a:t>
            </a:r>
          </a:p>
        </p:txBody>
      </p:sp>
    </p:spTree>
    <p:extLst>
      <p:ext uri="{BB962C8B-B14F-4D97-AF65-F5344CB8AC3E}">
        <p14:creationId xmlns:p14="http://schemas.microsoft.com/office/powerpoint/2010/main" val="884090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34037" y="184749"/>
            <a:ext cx="4999806" cy="612169"/>
          </a:xfrm>
        </p:spPr>
        <p:txBody>
          <a:bodyPr/>
          <a:lstStyle/>
          <a:p>
            <a:r>
              <a:rPr lang="en-US" sz="3600" b="1" u="sng">
                <a:latin typeface="+mn-lt"/>
              </a:rPr>
              <a:t>Interaction (TB)</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323204" y="1010706"/>
            <a:ext cx="11111711" cy="523220"/>
          </a:xfrm>
          <a:prstGeom prst="rect">
            <a:avLst/>
          </a:prstGeom>
          <a:noFill/>
        </p:spPr>
        <p:txBody>
          <a:bodyPr wrap="square" rtlCol="0">
            <a:spAutoFit/>
          </a:bodyPr>
          <a:lstStyle/>
          <a:p>
            <a:r>
              <a:rPr lang="en-US" sz="1400"/>
              <a:t>And we can write a TB interaction too.  This model should work better for capturing electron-electron interactions for electrons within d and f type bands.  The first term is site energies, the second the KE term, third the e-e interaction clearly, and the last is an onsite electrical repulsion. </a:t>
            </a:r>
          </a:p>
        </p:txBody>
      </p:sp>
      <p:graphicFrame>
        <p:nvGraphicFramePr>
          <p:cNvPr id="18" name="Object 17">
            <a:extLst>
              <a:ext uri="{FF2B5EF4-FFF2-40B4-BE49-F238E27FC236}">
                <a16:creationId xmlns:a16="http://schemas.microsoft.com/office/drawing/2014/main" id="{8653DE71-AC3E-4157-99E5-0D6FD38DDB14}"/>
              </a:ext>
            </a:extLst>
          </p:cNvPr>
          <p:cNvGraphicFramePr>
            <a:graphicFrameLocks noChangeAspect="1"/>
          </p:cNvGraphicFramePr>
          <p:nvPr>
            <p:extLst>
              <p:ext uri="{D42A27DB-BD31-4B8C-83A1-F6EECF244321}">
                <p14:modId xmlns:p14="http://schemas.microsoft.com/office/powerpoint/2010/main" val="420133692"/>
              </p:ext>
            </p:extLst>
          </p:nvPr>
        </p:nvGraphicFramePr>
        <p:xfrm>
          <a:off x="384175" y="1660525"/>
          <a:ext cx="4089502" cy="549933"/>
        </p:xfrm>
        <a:graphic>
          <a:graphicData uri="http://schemas.openxmlformats.org/presentationml/2006/ole">
            <mc:AlternateContent xmlns:mc="http://schemas.openxmlformats.org/markup-compatibility/2006">
              <mc:Choice xmlns:v="urn:schemas-microsoft-com:vml" Requires="v">
                <p:oleObj name="Equation" r:id="rId2" imgW="3238200" imgH="431640" progId="Equation.DSMT4">
                  <p:embed/>
                </p:oleObj>
              </mc:Choice>
              <mc:Fallback>
                <p:oleObj name="Equation" r:id="rId2" imgW="3238200" imgH="431640" progId="Equation.DSMT4">
                  <p:embed/>
                  <p:pic>
                    <p:nvPicPr>
                      <p:cNvPr id="18" name="Object 17">
                        <a:extLst>
                          <a:ext uri="{FF2B5EF4-FFF2-40B4-BE49-F238E27FC236}">
                            <a16:creationId xmlns:a16="http://schemas.microsoft.com/office/drawing/2014/main" id="{8653DE71-AC3E-4157-99E5-0D6FD38DDB14}"/>
                          </a:ext>
                        </a:extLst>
                      </p:cNvPr>
                      <p:cNvPicPr>
                        <a:picLocks noChangeAspect="1" noChangeArrowheads="1"/>
                      </p:cNvPicPr>
                      <p:nvPr/>
                    </p:nvPicPr>
                    <p:blipFill>
                      <a:blip r:embed="rId3"/>
                      <a:srcRect/>
                      <a:stretch>
                        <a:fillRect/>
                      </a:stretch>
                    </p:blipFill>
                    <p:spPr bwMode="auto">
                      <a:xfrm>
                        <a:off x="384175" y="1660525"/>
                        <a:ext cx="4089502" cy="549933"/>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EC748076-70A5-4177-BF66-A473FA7503C3}"/>
              </a:ext>
            </a:extLst>
          </p:cNvPr>
          <p:cNvGraphicFramePr>
            <a:graphicFrameLocks noChangeAspect="1"/>
          </p:cNvGraphicFramePr>
          <p:nvPr>
            <p:extLst>
              <p:ext uri="{D42A27DB-BD31-4B8C-83A1-F6EECF244321}">
                <p14:modId xmlns:p14="http://schemas.microsoft.com/office/powerpoint/2010/main" val="1437364515"/>
              </p:ext>
            </p:extLst>
          </p:nvPr>
        </p:nvGraphicFramePr>
        <p:xfrm>
          <a:off x="5042892" y="1643888"/>
          <a:ext cx="2535810" cy="516554"/>
        </p:xfrm>
        <a:graphic>
          <a:graphicData uri="http://schemas.openxmlformats.org/presentationml/2006/ole">
            <mc:AlternateContent xmlns:mc="http://schemas.openxmlformats.org/markup-compatibility/2006">
              <mc:Choice xmlns:v="urn:schemas-microsoft-com:vml" Requires="v">
                <p:oleObj name="Equation" r:id="rId4" imgW="2057400" imgH="419040" progId="Equation.DSMT4">
                  <p:embed/>
                </p:oleObj>
              </mc:Choice>
              <mc:Fallback>
                <p:oleObj name="Equation" r:id="rId4" imgW="2057400" imgH="419040" progId="Equation.DSMT4">
                  <p:embed/>
                  <p:pic>
                    <p:nvPicPr>
                      <p:cNvPr id="0" name="Object 1"/>
                      <p:cNvPicPr>
                        <a:picLocks noChangeAspect="1" noChangeArrowheads="1"/>
                      </p:cNvPicPr>
                      <p:nvPr/>
                    </p:nvPicPr>
                    <p:blipFill>
                      <a:blip r:embed="rId5"/>
                      <a:srcRect/>
                      <a:stretch>
                        <a:fillRect/>
                      </a:stretch>
                    </p:blipFill>
                    <p:spPr bwMode="auto">
                      <a:xfrm>
                        <a:off x="5042892" y="1643888"/>
                        <a:ext cx="2535810" cy="516554"/>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FC113FE3-0904-40F7-B7E9-A4C193CA16A3}"/>
              </a:ext>
            </a:extLst>
          </p:cNvPr>
          <p:cNvSpPr txBox="1"/>
          <p:nvPr/>
        </p:nvSpPr>
        <p:spPr>
          <a:xfrm>
            <a:off x="323205" y="3350511"/>
            <a:ext cx="3774662" cy="307777"/>
          </a:xfrm>
          <a:prstGeom prst="rect">
            <a:avLst/>
          </a:prstGeom>
          <a:noFill/>
        </p:spPr>
        <p:txBody>
          <a:bodyPr wrap="square" rtlCol="0">
            <a:spAutoFit/>
          </a:bodyPr>
          <a:lstStyle/>
          <a:p>
            <a:r>
              <a:rPr lang="en-US" sz="1400"/>
              <a:t>Diagrammatic Rules, in Fourier space are:</a:t>
            </a:r>
          </a:p>
        </p:txBody>
      </p:sp>
      <p:graphicFrame>
        <p:nvGraphicFramePr>
          <p:cNvPr id="8" name="Object 7">
            <a:extLst>
              <a:ext uri="{FF2B5EF4-FFF2-40B4-BE49-F238E27FC236}">
                <a16:creationId xmlns:a16="http://schemas.microsoft.com/office/drawing/2014/main" id="{3183FD97-41D3-4573-BB03-023BD382AAFC}"/>
              </a:ext>
            </a:extLst>
          </p:cNvPr>
          <p:cNvGraphicFramePr>
            <a:graphicFrameLocks noChangeAspect="1"/>
          </p:cNvGraphicFramePr>
          <p:nvPr>
            <p:extLst>
              <p:ext uri="{D42A27DB-BD31-4B8C-83A1-F6EECF244321}">
                <p14:modId xmlns:p14="http://schemas.microsoft.com/office/powerpoint/2010/main" val="2660961667"/>
              </p:ext>
            </p:extLst>
          </p:nvPr>
        </p:nvGraphicFramePr>
        <p:xfrm>
          <a:off x="384175" y="2700037"/>
          <a:ext cx="7672388" cy="530225"/>
        </p:xfrm>
        <a:graphic>
          <a:graphicData uri="http://schemas.openxmlformats.org/presentationml/2006/ole">
            <mc:AlternateContent xmlns:mc="http://schemas.openxmlformats.org/markup-compatibility/2006">
              <mc:Choice xmlns:v="urn:schemas-microsoft-com:vml" Requires="v">
                <p:oleObj name="Equation" r:id="rId6" imgW="6298920" imgH="431640" progId="Equation.DSMT4">
                  <p:embed/>
                </p:oleObj>
              </mc:Choice>
              <mc:Fallback>
                <p:oleObj name="Equation" r:id="rId6" imgW="6298920" imgH="431640" progId="Equation.DSMT4">
                  <p:embed/>
                  <p:pic>
                    <p:nvPicPr>
                      <p:cNvPr id="0" name="Object 108"/>
                      <p:cNvPicPr>
                        <a:picLocks noChangeAspect="1" noChangeArrowheads="1"/>
                      </p:cNvPicPr>
                      <p:nvPr/>
                    </p:nvPicPr>
                    <p:blipFill>
                      <a:blip r:embed="rId7"/>
                      <a:srcRect/>
                      <a:stretch>
                        <a:fillRect/>
                      </a:stretch>
                    </p:blipFill>
                    <p:spPr bwMode="auto">
                      <a:xfrm>
                        <a:off x="384175" y="2700037"/>
                        <a:ext cx="7672388" cy="53022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3FD859E7-D9BC-4BDD-A082-08B893345BEF}"/>
                  </a:ext>
                </a:extLst>
              </p14:cNvPr>
              <p14:cNvContentPartPr/>
              <p14:nvPr/>
            </p14:nvContentPartPr>
            <p14:xfrm>
              <a:off x="745067" y="4853194"/>
              <a:ext cx="254333" cy="210497"/>
            </p14:xfrm>
          </p:contentPart>
        </mc:Choice>
        <mc:Fallback xmlns="">
          <p:pic>
            <p:nvPicPr>
              <p:cNvPr id="10" name="Ink 9">
                <a:extLst>
                  <a:ext uri="{FF2B5EF4-FFF2-40B4-BE49-F238E27FC236}">
                    <a16:creationId xmlns:a16="http://schemas.microsoft.com/office/drawing/2014/main" id="{3FD859E7-D9BC-4BDD-A082-08B893345BEF}"/>
                  </a:ext>
                </a:extLst>
              </p:cNvPr>
              <p:cNvPicPr/>
              <p:nvPr/>
            </p:nvPicPr>
            <p:blipFill>
              <a:blip r:embed="rId10"/>
              <a:stretch>
                <a:fillRect/>
              </a:stretch>
            </p:blipFill>
            <p:spPr>
              <a:xfrm>
                <a:off x="727080" y="4835203"/>
                <a:ext cx="289947" cy="246120"/>
              </a:xfrm>
              <a:prstGeom prst="rect">
                <a:avLst/>
              </a:prstGeom>
            </p:spPr>
          </p:pic>
        </mc:Fallback>
      </mc:AlternateContent>
      <p:sp>
        <p:nvSpPr>
          <p:cNvPr id="11" name="Rectangle 111">
            <a:extLst>
              <a:ext uri="{FF2B5EF4-FFF2-40B4-BE49-F238E27FC236}">
                <a16:creationId xmlns:a16="http://schemas.microsoft.com/office/drawing/2014/main" id="{5A75E118-9068-4152-A06B-CBE3AF362CA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56EEA0C1-4555-4FB6-B131-4AA163CF3BDE}"/>
              </a:ext>
            </a:extLst>
          </p:cNvPr>
          <p:cNvGraphicFramePr>
            <a:graphicFrameLocks noChangeAspect="1"/>
          </p:cNvGraphicFramePr>
          <p:nvPr>
            <p:extLst>
              <p:ext uri="{D42A27DB-BD31-4B8C-83A1-F6EECF244321}">
                <p14:modId xmlns:p14="http://schemas.microsoft.com/office/powerpoint/2010/main" val="2939017716"/>
              </p:ext>
            </p:extLst>
          </p:nvPr>
        </p:nvGraphicFramePr>
        <p:xfrm>
          <a:off x="195492" y="5197475"/>
          <a:ext cx="1946275" cy="522288"/>
        </p:xfrm>
        <a:graphic>
          <a:graphicData uri="http://schemas.openxmlformats.org/presentationml/2006/ole">
            <mc:AlternateContent xmlns:mc="http://schemas.openxmlformats.org/markup-compatibility/2006">
              <mc:Choice xmlns:v="urn:schemas-microsoft-com:vml" Requires="v">
                <p:oleObj name="Equation" r:id="rId11" imgW="1523880" imgH="431640" progId="Equation.DSMT4">
                  <p:embed/>
                </p:oleObj>
              </mc:Choice>
              <mc:Fallback>
                <p:oleObj name="Equation" r:id="rId11" imgW="1523880" imgH="431640" progId="Equation.DSMT4">
                  <p:embed/>
                  <p:pic>
                    <p:nvPicPr>
                      <p:cNvPr id="0" name="Object 110"/>
                      <p:cNvPicPr>
                        <a:picLocks noChangeAspect="1" noChangeArrowheads="1"/>
                      </p:cNvPicPr>
                      <p:nvPr/>
                    </p:nvPicPr>
                    <p:blipFill>
                      <a:blip r:embed="rId12"/>
                      <a:srcRect/>
                      <a:stretch>
                        <a:fillRect/>
                      </a:stretch>
                    </p:blipFill>
                    <p:spPr bwMode="auto">
                      <a:xfrm>
                        <a:off x="195492" y="5197475"/>
                        <a:ext cx="1946275" cy="522288"/>
                      </a:xfrm>
                      <a:prstGeom prst="rect">
                        <a:avLst/>
                      </a:prstGeom>
                      <a:noFill/>
                    </p:spPr>
                  </p:pic>
                </p:oleObj>
              </mc:Fallback>
            </mc:AlternateContent>
          </a:graphicData>
        </a:graphic>
      </p:graphicFrame>
      <p:sp>
        <p:nvSpPr>
          <p:cNvPr id="17" name="Rectangle 115">
            <a:extLst>
              <a:ext uri="{FF2B5EF4-FFF2-40B4-BE49-F238E27FC236}">
                <a16:creationId xmlns:a16="http://schemas.microsoft.com/office/drawing/2014/main" id="{707AFF7A-1F6F-4E18-A916-578A444BF4EF}"/>
              </a:ext>
            </a:extLst>
          </p:cNvPr>
          <p:cNvSpPr>
            <a:spLocks noChangeArrowheads="1"/>
          </p:cNvSpPr>
          <p:nvPr/>
        </p:nvSpPr>
        <p:spPr bwMode="auto">
          <a:xfrm>
            <a:off x="745067" y="46733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6550F643-8ECE-44DC-805B-0AF5AFABF6B8}"/>
              </a:ext>
            </a:extLst>
          </p:cNvPr>
          <p:cNvGraphicFramePr>
            <a:graphicFrameLocks noChangeAspect="1"/>
          </p:cNvGraphicFramePr>
          <p:nvPr>
            <p:extLst>
              <p:ext uri="{D42A27DB-BD31-4B8C-83A1-F6EECF244321}">
                <p14:modId xmlns:p14="http://schemas.microsoft.com/office/powerpoint/2010/main" val="1821689898"/>
              </p:ext>
            </p:extLst>
          </p:nvPr>
        </p:nvGraphicFramePr>
        <p:xfrm>
          <a:off x="383842" y="3658288"/>
          <a:ext cx="1437862" cy="1039418"/>
        </p:xfrm>
        <a:graphic>
          <a:graphicData uri="http://schemas.openxmlformats.org/presentationml/2006/ole">
            <mc:AlternateContent xmlns:mc="http://schemas.openxmlformats.org/markup-compatibility/2006">
              <mc:Choice xmlns:v="urn:schemas-microsoft-com:vml" Requires="v">
                <p:oleObj name="Bitmap Image" r:id="rId13" imgW="2384762" imgH="914479" progId="Paint.Picture">
                  <p:embed/>
                </p:oleObj>
              </mc:Choice>
              <mc:Fallback>
                <p:oleObj name="Bitmap Image" r:id="rId13" imgW="2384762" imgH="914479" progId="Paint.Picture">
                  <p:embed/>
                  <p:pic>
                    <p:nvPicPr>
                      <p:cNvPr id="0" name="Object 114"/>
                      <p:cNvPicPr>
                        <a:picLocks noChangeAspect="1" noChangeArrowheads="1"/>
                      </p:cNvPicPr>
                      <p:nvPr/>
                    </p:nvPicPr>
                    <p:blipFill>
                      <a:blip r:embed="rId14">
                        <a:extLst>
                          <a:ext uri="{28A0092B-C50C-407E-A947-70E740481C1C}">
                            <a14:useLocalDpi xmlns:a14="http://schemas.microsoft.com/office/drawing/2010/main" val="0"/>
                          </a:ext>
                        </a:extLst>
                      </a:blip>
                      <a:srcRect l="1578" r="51270" b="12483"/>
                      <a:stretch>
                        <a:fillRect/>
                      </a:stretch>
                    </p:blipFill>
                    <p:spPr bwMode="auto">
                      <a:xfrm>
                        <a:off x="383842" y="3658288"/>
                        <a:ext cx="1437862" cy="103941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2D204E05-96DC-4080-B6C6-0BD93CA5E56F}"/>
              </a:ext>
            </a:extLst>
          </p:cNvPr>
          <p:cNvSpPr txBox="1"/>
          <p:nvPr/>
        </p:nvSpPr>
        <p:spPr>
          <a:xfrm>
            <a:off x="323205" y="2325647"/>
            <a:ext cx="2810832" cy="307777"/>
          </a:xfrm>
          <a:prstGeom prst="rect">
            <a:avLst/>
          </a:prstGeom>
          <a:noFill/>
        </p:spPr>
        <p:txBody>
          <a:bodyPr wrap="square" rtlCol="0">
            <a:spAutoFit/>
          </a:bodyPr>
          <a:lstStyle/>
          <a:p>
            <a:r>
              <a:rPr lang="en-US" sz="1400"/>
              <a:t>Can translate to Fourier space,</a:t>
            </a:r>
          </a:p>
        </p:txBody>
      </p:sp>
      <p:graphicFrame>
        <p:nvGraphicFramePr>
          <p:cNvPr id="23" name="Object 22">
            <a:extLst>
              <a:ext uri="{FF2B5EF4-FFF2-40B4-BE49-F238E27FC236}">
                <a16:creationId xmlns:a16="http://schemas.microsoft.com/office/drawing/2014/main" id="{EB9EEB3A-972E-4D6D-9BB7-3ABCFBBF9866}"/>
              </a:ext>
            </a:extLst>
          </p:cNvPr>
          <p:cNvGraphicFramePr>
            <a:graphicFrameLocks noChangeAspect="1"/>
          </p:cNvGraphicFramePr>
          <p:nvPr>
            <p:extLst>
              <p:ext uri="{D42A27DB-BD31-4B8C-83A1-F6EECF244321}">
                <p14:modId xmlns:p14="http://schemas.microsoft.com/office/powerpoint/2010/main" val="3743492437"/>
              </p:ext>
            </p:extLst>
          </p:nvPr>
        </p:nvGraphicFramePr>
        <p:xfrm>
          <a:off x="3386040" y="4052607"/>
          <a:ext cx="2247900" cy="1241425"/>
        </p:xfrm>
        <a:graphic>
          <a:graphicData uri="http://schemas.openxmlformats.org/presentationml/2006/ole">
            <mc:AlternateContent xmlns:mc="http://schemas.openxmlformats.org/markup-compatibility/2006">
              <mc:Choice xmlns:v="urn:schemas-microsoft-com:vml" Requires="v">
                <p:oleObj name="Bitmap Image" r:id="rId15" imgW="2149026" imgH="1325995" progId="Paint.Picture">
                  <p:embed/>
                </p:oleObj>
              </mc:Choice>
              <mc:Fallback>
                <p:oleObj name="Bitmap Image" r:id="rId15" imgW="2149026" imgH="1325995" progId="Paint.Picture">
                  <p:embed/>
                  <p:pic>
                    <p:nvPicPr>
                      <p:cNvPr id="0" name="Object 116"/>
                      <p:cNvPicPr>
                        <a:picLocks noChangeAspect="1" noChangeArrowheads="1"/>
                      </p:cNvPicPr>
                      <p:nvPr/>
                    </p:nvPicPr>
                    <p:blipFill>
                      <a:blip r:embed="rId16">
                        <a:extLst>
                          <a:ext uri="{28A0092B-C50C-407E-A947-70E740481C1C}">
                            <a14:useLocalDpi xmlns:a14="http://schemas.microsoft.com/office/drawing/2010/main" val="0"/>
                          </a:ext>
                        </a:extLst>
                      </a:blip>
                      <a:srcRect l="12958" t="3838" r="6786" b="23283"/>
                      <a:stretch>
                        <a:fillRect/>
                      </a:stretch>
                    </p:blipFill>
                    <p:spPr bwMode="auto">
                      <a:xfrm>
                        <a:off x="3386040" y="4052607"/>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24">
            <a:extLst>
              <a:ext uri="{FF2B5EF4-FFF2-40B4-BE49-F238E27FC236}">
                <a16:creationId xmlns:a16="http://schemas.microsoft.com/office/drawing/2014/main" id="{BC736EB6-CFD8-42B6-A371-3D1548A263C9}"/>
              </a:ext>
            </a:extLst>
          </p:cNvPr>
          <p:cNvGraphicFramePr>
            <a:graphicFrameLocks noChangeAspect="1"/>
          </p:cNvGraphicFramePr>
          <p:nvPr>
            <p:extLst>
              <p:ext uri="{D42A27DB-BD31-4B8C-83A1-F6EECF244321}">
                <p14:modId xmlns:p14="http://schemas.microsoft.com/office/powerpoint/2010/main" val="501816193"/>
              </p:ext>
            </p:extLst>
          </p:nvPr>
        </p:nvGraphicFramePr>
        <p:xfrm>
          <a:off x="6722522" y="3956455"/>
          <a:ext cx="2596115" cy="1433730"/>
        </p:xfrm>
        <a:graphic>
          <a:graphicData uri="http://schemas.openxmlformats.org/presentationml/2006/ole">
            <mc:AlternateContent xmlns:mc="http://schemas.openxmlformats.org/markup-compatibility/2006">
              <mc:Choice xmlns:v="urn:schemas-microsoft-com:vml" Requires="v">
                <p:oleObj name="Bitmap Image" r:id="rId17" imgW="2149026" imgH="1325995" progId="Paint.Picture">
                  <p:embed/>
                </p:oleObj>
              </mc:Choice>
              <mc:Fallback>
                <p:oleObj name="Bitmap Image" r:id="rId17" imgW="2149026" imgH="1325995" progId="Paint.Picture">
                  <p:embed/>
                  <p:pic>
                    <p:nvPicPr>
                      <p:cNvPr id="0" name="Object 124"/>
                      <p:cNvPicPr>
                        <a:picLocks noChangeAspect="1" noChangeArrowheads="1"/>
                      </p:cNvPicPr>
                      <p:nvPr/>
                    </p:nvPicPr>
                    <p:blipFill>
                      <a:blip r:embed="rId18">
                        <a:extLst>
                          <a:ext uri="{28A0092B-C50C-407E-A947-70E740481C1C}">
                            <a14:useLocalDpi xmlns:a14="http://schemas.microsoft.com/office/drawing/2010/main" val="0"/>
                          </a:ext>
                        </a:extLst>
                      </a:blip>
                      <a:srcRect l="12958" t="3838" r="6786" b="23283"/>
                      <a:stretch>
                        <a:fillRect/>
                      </a:stretch>
                    </p:blipFill>
                    <p:spPr bwMode="auto">
                      <a:xfrm>
                        <a:off x="6722522" y="3956455"/>
                        <a:ext cx="2596115" cy="1433730"/>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65960624-1290-4954-9449-22497C1DE9CE}"/>
              </a:ext>
            </a:extLst>
          </p:cNvPr>
          <p:cNvGraphicFramePr>
            <a:graphicFrameLocks noChangeAspect="1"/>
          </p:cNvGraphicFramePr>
          <p:nvPr>
            <p:extLst>
              <p:ext uri="{D42A27DB-BD31-4B8C-83A1-F6EECF244321}">
                <p14:modId xmlns:p14="http://schemas.microsoft.com/office/powerpoint/2010/main" val="301576877"/>
              </p:ext>
            </p:extLst>
          </p:nvPr>
        </p:nvGraphicFramePr>
        <p:xfrm>
          <a:off x="6307668" y="5578120"/>
          <a:ext cx="1058030" cy="475246"/>
        </p:xfrm>
        <a:graphic>
          <a:graphicData uri="http://schemas.openxmlformats.org/presentationml/2006/ole">
            <mc:AlternateContent xmlns:mc="http://schemas.openxmlformats.org/markup-compatibility/2006">
              <mc:Choice xmlns:v="urn:schemas-microsoft-com:vml" Requires="v">
                <p:oleObj name="Equation" r:id="rId19" imgW="965200" imgH="444500" progId="Equation.DSMT4">
                  <p:embed/>
                </p:oleObj>
              </mc:Choice>
              <mc:Fallback>
                <p:oleObj name="Equation" r:id="rId19" imgW="965200" imgH="444500" progId="Equation.DSMT4">
                  <p:embed/>
                  <p:pic>
                    <p:nvPicPr>
                      <p:cNvPr id="0" name="Object 12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307668" y="5578120"/>
                        <a:ext cx="1058030" cy="475246"/>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D2C60B5E-5783-494D-8B73-6FCF93582355}"/>
              </a:ext>
            </a:extLst>
          </p:cNvPr>
          <p:cNvSpPr txBox="1"/>
          <p:nvPr/>
        </p:nvSpPr>
        <p:spPr>
          <a:xfrm>
            <a:off x="3496734" y="5554133"/>
            <a:ext cx="2599266" cy="523220"/>
          </a:xfrm>
          <a:prstGeom prst="rect">
            <a:avLst/>
          </a:prstGeom>
          <a:noFill/>
        </p:spPr>
        <p:txBody>
          <a:bodyPr wrap="square" rtlCol="0">
            <a:spAutoFit/>
          </a:bodyPr>
          <a:lstStyle/>
          <a:p>
            <a:r>
              <a:rPr lang="en-US" sz="1400"/>
              <a:t>Then we sum over all momenta, frequencies, spins, according to:</a:t>
            </a:r>
            <a:endParaRPr lang="en-US"/>
          </a:p>
        </p:txBody>
      </p:sp>
      <p:sp>
        <p:nvSpPr>
          <p:cNvPr id="29" name="TextBox 28">
            <a:extLst>
              <a:ext uri="{FF2B5EF4-FFF2-40B4-BE49-F238E27FC236}">
                <a16:creationId xmlns:a16="http://schemas.microsoft.com/office/drawing/2014/main" id="{3BBFDA7F-4C41-4AC5-968A-74B4F6FBD894}"/>
              </a:ext>
            </a:extLst>
          </p:cNvPr>
          <p:cNvSpPr txBox="1"/>
          <p:nvPr/>
        </p:nvSpPr>
        <p:spPr>
          <a:xfrm>
            <a:off x="7450967" y="5554133"/>
            <a:ext cx="3352500" cy="523220"/>
          </a:xfrm>
          <a:prstGeom prst="rect">
            <a:avLst/>
          </a:prstGeom>
          <a:noFill/>
        </p:spPr>
        <p:txBody>
          <a:bodyPr wrap="square" rtlCol="0">
            <a:spAutoFit/>
          </a:bodyPr>
          <a:lstStyle/>
          <a:p>
            <a:r>
              <a:rPr lang="en-US" sz="1400"/>
              <a:t>Should still get factor of 2 for fermion loops via V</a:t>
            </a:r>
            <a:r>
              <a:rPr lang="en-US" sz="1400" baseline="30000"/>
              <a:t>(off)</a:t>
            </a:r>
            <a:r>
              <a:rPr lang="en-US" sz="1400"/>
              <a:t>, but not for V</a:t>
            </a:r>
            <a:r>
              <a:rPr lang="en-US" sz="1400" baseline="30000"/>
              <a:t>(on)</a:t>
            </a:r>
            <a:r>
              <a:rPr lang="en-US" sz="1400"/>
              <a:t> obviously.</a:t>
            </a:r>
          </a:p>
        </p:txBody>
      </p:sp>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8094A972-12CF-4C53-8F66-835B3862BA4F}"/>
                  </a:ext>
                </a:extLst>
              </p14:cNvPr>
              <p14:cNvContentPartPr/>
              <p14:nvPr/>
            </p14:nvContentPartPr>
            <p14:xfrm>
              <a:off x="5523855" y="3782955"/>
              <a:ext cx="371520" cy="494280"/>
            </p14:xfrm>
          </p:contentPart>
        </mc:Choice>
        <mc:Fallback xmlns="">
          <p:pic>
            <p:nvPicPr>
              <p:cNvPr id="30" name="Ink 29">
                <a:extLst>
                  <a:ext uri="{FF2B5EF4-FFF2-40B4-BE49-F238E27FC236}">
                    <a16:creationId xmlns:a16="http://schemas.microsoft.com/office/drawing/2014/main" id="{8094A972-12CF-4C53-8F66-835B3862BA4F}"/>
                  </a:ext>
                </a:extLst>
              </p:cNvPr>
              <p:cNvPicPr/>
              <p:nvPr/>
            </p:nvPicPr>
            <p:blipFill>
              <a:blip r:embed="rId22"/>
              <a:stretch>
                <a:fillRect/>
              </a:stretch>
            </p:blipFill>
            <p:spPr>
              <a:xfrm>
                <a:off x="5506215" y="3764955"/>
                <a:ext cx="407160" cy="529920"/>
              </a:xfrm>
              <a:prstGeom prst="rect">
                <a:avLst/>
              </a:prstGeom>
            </p:spPr>
          </p:pic>
        </mc:Fallback>
      </mc:AlternateContent>
    </p:spTree>
    <p:extLst>
      <p:ext uri="{BB962C8B-B14F-4D97-AF65-F5344CB8AC3E}">
        <p14:creationId xmlns:p14="http://schemas.microsoft.com/office/powerpoint/2010/main" val="731655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fontScale="90000"/>
          </a:bodyPr>
          <a:lstStyle/>
          <a:p>
            <a:r>
              <a:rPr lang="en-US" sz="3600" b="1" u="sng">
                <a:latin typeface="+mn-lt"/>
              </a:rPr>
              <a:t>Single Particle Excitations (TB)</a:t>
            </a:r>
            <a:endParaRPr lang="en-US" b="1" u="sng">
              <a:latin typeface="+mn-lt"/>
            </a:endParaRPr>
          </a:p>
        </p:txBody>
      </p:sp>
      <p:graphicFrame>
        <p:nvGraphicFramePr>
          <p:cNvPr id="5" name="Object 4">
            <a:extLst>
              <a:ext uri="{FF2B5EF4-FFF2-40B4-BE49-F238E27FC236}">
                <a16:creationId xmlns:a16="http://schemas.microsoft.com/office/drawing/2014/main" id="{1285AD0C-C861-4DCE-BAA3-97183D6B9F01}"/>
              </a:ext>
            </a:extLst>
          </p:cNvPr>
          <p:cNvGraphicFramePr>
            <a:graphicFrameLocks noChangeAspect="1"/>
          </p:cNvGraphicFramePr>
          <p:nvPr>
            <p:extLst>
              <p:ext uri="{D42A27DB-BD31-4B8C-83A1-F6EECF244321}">
                <p14:modId xmlns:p14="http://schemas.microsoft.com/office/powerpoint/2010/main" val="3328837753"/>
              </p:ext>
            </p:extLst>
          </p:nvPr>
        </p:nvGraphicFramePr>
        <p:xfrm>
          <a:off x="385719" y="1491079"/>
          <a:ext cx="4322763" cy="730250"/>
        </p:xfrm>
        <a:graphic>
          <a:graphicData uri="http://schemas.openxmlformats.org/presentationml/2006/ole">
            <mc:AlternateContent xmlns:mc="http://schemas.openxmlformats.org/markup-compatibility/2006">
              <mc:Choice xmlns:v="urn:schemas-microsoft-com:vml" Requires="v">
                <p:oleObj name="Bitmap Image" r:id="rId2" imgW="3809880" imgH="617400" progId="Paint.Picture">
                  <p:embed/>
                </p:oleObj>
              </mc:Choice>
              <mc:Fallback>
                <p:oleObj name="Bitmap Image" r:id="rId2" imgW="3809880" imgH="617400" progId="Paint.Picture">
                  <p:embed/>
                  <p:pic>
                    <p:nvPicPr>
                      <p:cNvPr id="0" name="Object 57"/>
                      <p:cNvPicPr>
                        <a:picLocks noChangeAspect="1" noChangeArrowheads="1"/>
                      </p:cNvPicPr>
                      <p:nvPr/>
                    </p:nvPicPr>
                    <p:blipFill>
                      <a:blip r:embed="rId3"/>
                      <a:srcRect l="9085" t="1137" r="-1566" b="3094"/>
                      <a:stretch>
                        <a:fillRect/>
                      </a:stretch>
                    </p:blipFill>
                    <p:spPr bwMode="auto">
                      <a:xfrm>
                        <a:off x="385719" y="1491079"/>
                        <a:ext cx="4322763" cy="730250"/>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361FE215-5F38-4840-827B-E75B870BEE79}"/>
              </a:ext>
            </a:extLst>
          </p:cNvPr>
          <p:cNvSpPr txBox="1"/>
          <p:nvPr/>
        </p:nvSpPr>
        <p:spPr>
          <a:xfrm>
            <a:off x="506413" y="1085850"/>
            <a:ext cx="4465774" cy="338554"/>
          </a:xfrm>
          <a:prstGeom prst="rect">
            <a:avLst/>
          </a:prstGeom>
          <a:noFill/>
        </p:spPr>
        <p:txBody>
          <a:bodyPr wrap="none" rtlCol="0">
            <a:spAutoFit/>
          </a:bodyPr>
          <a:lstStyle/>
          <a:p>
            <a:r>
              <a:rPr lang="en-US" sz="1600"/>
              <a:t>So have usual self-energy equation.  Spin is implicit:</a:t>
            </a:r>
            <a:endParaRPr lang="en-US"/>
          </a:p>
        </p:txBody>
      </p:sp>
      <p:sp>
        <p:nvSpPr>
          <p:cNvPr id="10" name="TextBox 9">
            <a:extLst>
              <a:ext uri="{FF2B5EF4-FFF2-40B4-BE49-F238E27FC236}">
                <a16:creationId xmlns:a16="http://schemas.microsoft.com/office/drawing/2014/main" id="{7F923250-14CD-4CD2-A194-617DF43BF756}"/>
              </a:ext>
            </a:extLst>
          </p:cNvPr>
          <p:cNvSpPr txBox="1"/>
          <p:nvPr/>
        </p:nvSpPr>
        <p:spPr>
          <a:xfrm>
            <a:off x="506413" y="2423204"/>
            <a:ext cx="6885026" cy="338554"/>
          </a:xfrm>
          <a:prstGeom prst="rect">
            <a:avLst/>
          </a:prstGeom>
          <a:noFill/>
        </p:spPr>
        <p:txBody>
          <a:bodyPr wrap="none" rtlCol="0">
            <a:spAutoFit/>
          </a:bodyPr>
          <a:lstStyle/>
          <a:p>
            <a:r>
              <a:rPr lang="en-US" sz="1600"/>
              <a:t>This time we have a Hartree term, and so to first order our self-energy would be: </a:t>
            </a:r>
            <a:endParaRPr lang="en-US"/>
          </a:p>
        </p:txBody>
      </p:sp>
      <p:graphicFrame>
        <p:nvGraphicFramePr>
          <p:cNvPr id="9" name="Object 8">
            <a:extLst>
              <a:ext uri="{FF2B5EF4-FFF2-40B4-BE49-F238E27FC236}">
                <a16:creationId xmlns:a16="http://schemas.microsoft.com/office/drawing/2014/main" id="{7190D24E-4D57-43C7-96C1-80FA69540B68}"/>
              </a:ext>
            </a:extLst>
          </p:cNvPr>
          <p:cNvGraphicFramePr>
            <a:graphicFrameLocks noChangeAspect="1"/>
          </p:cNvGraphicFramePr>
          <p:nvPr>
            <p:extLst>
              <p:ext uri="{D42A27DB-BD31-4B8C-83A1-F6EECF244321}">
                <p14:modId xmlns:p14="http://schemas.microsoft.com/office/powerpoint/2010/main" val="1874228141"/>
              </p:ext>
            </p:extLst>
          </p:nvPr>
        </p:nvGraphicFramePr>
        <p:xfrm>
          <a:off x="5458277" y="1609160"/>
          <a:ext cx="3145045" cy="612169"/>
        </p:xfrm>
        <a:graphic>
          <a:graphicData uri="http://schemas.openxmlformats.org/presentationml/2006/ole">
            <mc:AlternateContent xmlns:mc="http://schemas.openxmlformats.org/markup-compatibility/2006">
              <mc:Choice xmlns:v="urn:schemas-microsoft-com:vml" Requires="v">
                <p:oleObj name="Equation" r:id="rId4" imgW="2184400" imgH="431800" progId="Equation.DSMT4">
                  <p:embed/>
                </p:oleObj>
              </mc:Choice>
              <mc:Fallback>
                <p:oleObj name="Equation" r:id="rId4" imgW="2184400" imgH="431800" progId="Equation.DSMT4">
                  <p:embed/>
                  <p:pic>
                    <p:nvPicPr>
                      <p:cNvPr id="0" name="Object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8277" y="1609160"/>
                        <a:ext cx="3145045" cy="612169"/>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F596C494-0839-4933-870A-9C61596AAC5A}"/>
              </a:ext>
            </a:extLst>
          </p:cNvPr>
          <p:cNvGraphicFramePr>
            <a:graphicFrameLocks noChangeAspect="1"/>
          </p:cNvGraphicFramePr>
          <p:nvPr>
            <p:extLst>
              <p:ext uri="{D42A27DB-BD31-4B8C-83A1-F6EECF244321}">
                <p14:modId xmlns:p14="http://schemas.microsoft.com/office/powerpoint/2010/main" val="3158970430"/>
              </p:ext>
            </p:extLst>
          </p:nvPr>
        </p:nvGraphicFramePr>
        <p:xfrm>
          <a:off x="590550" y="2899947"/>
          <a:ext cx="3955990" cy="1276350"/>
        </p:xfrm>
        <a:graphic>
          <a:graphicData uri="http://schemas.openxmlformats.org/presentationml/2006/ole">
            <mc:AlternateContent xmlns:mc="http://schemas.openxmlformats.org/markup-compatibility/2006">
              <mc:Choice xmlns:v="urn:schemas-microsoft-com:vml" Requires="v">
                <p:oleObj name="Bitmap Image" r:id="rId6" imgW="5677392" imgH="1859441" progId="Paint.Picture">
                  <p:embed/>
                </p:oleObj>
              </mc:Choice>
              <mc:Fallback>
                <p:oleObj name="Bitmap Image" r:id="rId6" imgW="5677392" imgH="1859441" progId="Paint.Picture">
                  <p:embed/>
                  <p:pic>
                    <p:nvPicPr>
                      <p:cNvPr id="0" name="Object 61"/>
                      <p:cNvPicPr>
                        <a:picLocks noChangeAspect="1" noChangeArrowheads="1"/>
                      </p:cNvPicPr>
                      <p:nvPr/>
                    </p:nvPicPr>
                    <p:blipFill>
                      <a:blip r:embed="rId7">
                        <a:extLst>
                          <a:ext uri="{28A0092B-C50C-407E-A947-70E740481C1C}">
                            <a14:useLocalDpi xmlns:a14="http://schemas.microsoft.com/office/drawing/2010/main" val="0"/>
                          </a:ext>
                        </a:extLst>
                      </a:blip>
                      <a:srcRect l="1303" t="5504" r="9409" b="6917"/>
                      <a:stretch>
                        <a:fillRect/>
                      </a:stretch>
                    </p:blipFill>
                    <p:spPr bwMode="auto">
                      <a:xfrm>
                        <a:off x="590550" y="2899947"/>
                        <a:ext cx="3955990" cy="127635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46E0676E-E7C5-48C6-A70C-A85EE67C9897}"/>
              </a:ext>
            </a:extLst>
          </p:cNvPr>
          <p:cNvGraphicFramePr>
            <a:graphicFrameLocks noChangeAspect="1"/>
          </p:cNvGraphicFramePr>
          <p:nvPr>
            <p:extLst>
              <p:ext uri="{D42A27DB-BD31-4B8C-83A1-F6EECF244321}">
                <p14:modId xmlns:p14="http://schemas.microsoft.com/office/powerpoint/2010/main" val="2919255187"/>
              </p:ext>
            </p:extLst>
          </p:nvPr>
        </p:nvGraphicFramePr>
        <p:xfrm>
          <a:off x="5095875" y="3181350"/>
          <a:ext cx="6064250" cy="611188"/>
        </p:xfrm>
        <a:graphic>
          <a:graphicData uri="http://schemas.openxmlformats.org/presentationml/2006/ole">
            <mc:AlternateContent xmlns:mc="http://schemas.openxmlformats.org/markup-compatibility/2006">
              <mc:Choice xmlns:v="urn:schemas-microsoft-com:vml" Requires="v">
                <p:oleObj name="Equation" r:id="rId8" imgW="4178160" imgH="419040" progId="Equation.DSMT4">
                  <p:embed/>
                </p:oleObj>
              </mc:Choice>
              <mc:Fallback>
                <p:oleObj name="Equation" r:id="rId8" imgW="4178160" imgH="419040" progId="Equation.DSMT4">
                  <p:embed/>
                  <p:pic>
                    <p:nvPicPr>
                      <p:cNvPr id="0" name="Object 63"/>
                      <p:cNvPicPr>
                        <a:picLocks noChangeAspect="1" noChangeArrowheads="1"/>
                      </p:cNvPicPr>
                      <p:nvPr/>
                    </p:nvPicPr>
                    <p:blipFill>
                      <a:blip r:embed="rId9"/>
                      <a:srcRect/>
                      <a:stretch>
                        <a:fillRect/>
                      </a:stretch>
                    </p:blipFill>
                    <p:spPr bwMode="auto">
                      <a:xfrm>
                        <a:off x="5095875" y="3181350"/>
                        <a:ext cx="6064250" cy="61118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6398131-C3DA-CCFA-2527-5BAACECA5F8F}"/>
                  </a:ext>
                </a:extLst>
              </p:cNvPr>
              <p:cNvSpPr txBox="1"/>
              <p:nvPr/>
            </p:nvSpPr>
            <p:spPr>
              <a:xfrm>
                <a:off x="6479970" y="4224634"/>
                <a:ext cx="4680155" cy="584775"/>
              </a:xfrm>
              <a:prstGeom prst="rect">
                <a:avLst/>
              </a:prstGeom>
              <a:noFill/>
            </p:spPr>
            <p:txBody>
              <a:bodyPr wrap="square" rtlCol="0">
                <a:spAutoFit/>
              </a:bodyPr>
              <a:lstStyle/>
              <a:p>
                <a:r>
                  <a:rPr lang="en-US" sz="1600"/>
                  <a:t>where N</a:t>
                </a:r>
                <a:r>
                  <a:rPr lang="en-US" sz="1600" baseline="-25000"/>
                  <a:t>0</a:t>
                </a:r>
                <a:r>
                  <a:rPr lang="en-US" sz="1600"/>
                  <a:t> is total number of electrons in the band, and </a:t>
                </a:r>
                <a14:m>
                  <m:oMath xmlns:m="http://schemas.openxmlformats.org/officeDocument/2006/math">
                    <m:acc>
                      <m:accPr>
                        <m:chr m:val="̅"/>
                        <m:ctrlPr>
                          <a:rPr lang="en-US" sz="1600" i="1" smtClean="0">
                            <a:latin typeface="Cambria Math" panose="02040503050406030204" pitchFamily="18" charset="0"/>
                          </a:rPr>
                        </m:ctrlPr>
                      </m:accPr>
                      <m:e>
                        <m:r>
                          <a:rPr lang="en-US" sz="1600" b="0" i="1" smtClean="0">
                            <a:latin typeface="Cambria Math" panose="02040503050406030204" pitchFamily="18" charset="0"/>
                          </a:rPr>
                          <m:t>𝑁</m:t>
                        </m:r>
                      </m:e>
                    </m:acc>
                  </m:oMath>
                </a14:m>
                <a:r>
                  <a:rPr lang="en-US" sz="1600" baseline="-25000"/>
                  <a:t>0</a:t>
                </a:r>
                <a:r>
                  <a:rPr lang="en-US" sz="1600"/>
                  <a:t> = N</a:t>
                </a:r>
                <a:r>
                  <a:rPr lang="en-US" sz="1600" baseline="-25000"/>
                  <a:t>0</a:t>
                </a:r>
                <a:r>
                  <a:rPr lang="en-US" sz="1600"/>
                  <a:t>/N is total number per site.  </a:t>
                </a:r>
              </a:p>
            </p:txBody>
          </p:sp>
        </mc:Choice>
        <mc:Fallback xmlns="">
          <p:sp>
            <p:nvSpPr>
              <p:cNvPr id="3" name="TextBox 2">
                <a:extLst>
                  <a:ext uri="{FF2B5EF4-FFF2-40B4-BE49-F238E27FC236}">
                    <a16:creationId xmlns:a16="http://schemas.microsoft.com/office/drawing/2014/main" id="{C6398131-C3DA-CCFA-2527-5BAACECA5F8F}"/>
                  </a:ext>
                </a:extLst>
              </p:cNvPr>
              <p:cNvSpPr txBox="1">
                <a:spLocks noRot="1" noChangeAspect="1" noMove="1" noResize="1" noEditPoints="1" noAdjustHandles="1" noChangeArrowheads="1" noChangeShapeType="1" noTextEdit="1"/>
              </p:cNvSpPr>
              <p:nvPr/>
            </p:nvSpPr>
            <p:spPr>
              <a:xfrm>
                <a:off x="6479970" y="4224634"/>
                <a:ext cx="4680155" cy="584775"/>
              </a:xfrm>
              <a:prstGeom prst="rect">
                <a:avLst/>
              </a:prstGeom>
              <a:blipFill>
                <a:blip r:embed="rId10"/>
                <a:stretch>
                  <a:fillRect l="-781" t="-3125" r="-1432" b="-12500"/>
                </a:stretch>
              </a:blipFill>
            </p:spPr>
            <p:txBody>
              <a:bodyPr/>
              <a:lstStyle/>
              <a:p>
                <a:r>
                  <a:rPr lang="en-US">
                    <a:noFill/>
                  </a:rPr>
                  <a:t> </a:t>
                </a:r>
              </a:p>
            </p:txBody>
          </p:sp>
        </mc:Fallback>
      </mc:AlternateContent>
    </p:spTree>
    <p:extLst>
      <p:ext uri="{BB962C8B-B14F-4D97-AF65-F5344CB8AC3E}">
        <p14:creationId xmlns:p14="http://schemas.microsoft.com/office/powerpoint/2010/main" val="3820448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a:bodyPr>
          <a:lstStyle/>
          <a:p>
            <a:r>
              <a:rPr lang="en-US" sz="3600" b="1" u="sng">
                <a:latin typeface="+mn-lt"/>
              </a:rPr>
              <a:t>Collective Excitations (TB)</a:t>
            </a:r>
            <a:endParaRPr lang="en-US" b="1" u="sng">
              <a:latin typeface="+mn-lt"/>
            </a:endParaRPr>
          </a:p>
        </p:txBody>
      </p:sp>
      <p:sp>
        <p:nvSpPr>
          <p:cNvPr id="6" name="TextBox 5">
            <a:extLst>
              <a:ext uri="{FF2B5EF4-FFF2-40B4-BE49-F238E27FC236}">
                <a16:creationId xmlns:a16="http://schemas.microsoft.com/office/drawing/2014/main" id="{361FE215-5F38-4840-827B-E75B870BEE79}"/>
              </a:ext>
            </a:extLst>
          </p:cNvPr>
          <p:cNvSpPr txBox="1"/>
          <p:nvPr/>
        </p:nvSpPr>
        <p:spPr>
          <a:xfrm>
            <a:off x="506413" y="1085850"/>
            <a:ext cx="10028237" cy="584775"/>
          </a:xfrm>
          <a:prstGeom prst="rect">
            <a:avLst/>
          </a:prstGeom>
          <a:noFill/>
        </p:spPr>
        <p:txBody>
          <a:bodyPr wrap="square" rtlCol="0">
            <a:spAutoFit/>
          </a:bodyPr>
          <a:lstStyle/>
          <a:p>
            <a:r>
              <a:rPr lang="en-US" sz="1600"/>
              <a:t>We can investigate plasma and spin wave excitations via the correlation functions.  Apropos plasma oscillatinos, we calculate the following correlation function:</a:t>
            </a:r>
            <a:endParaRPr lang="en-US"/>
          </a:p>
        </p:txBody>
      </p:sp>
      <p:graphicFrame>
        <p:nvGraphicFramePr>
          <p:cNvPr id="4" name="Object 3">
            <a:extLst>
              <a:ext uri="{FF2B5EF4-FFF2-40B4-BE49-F238E27FC236}">
                <a16:creationId xmlns:a16="http://schemas.microsoft.com/office/drawing/2014/main" id="{D0D74005-2915-4AE0-AA21-5C4C37DD6B20}"/>
              </a:ext>
            </a:extLst>
          </p:cNvPr>
          <p:cNvGraphicFramePr>
            <a:graphicFrameLocks noChangeAspect="1"/>
          </p:cNvGraphicFramePr>
          <p:nvPr>
            <p:extLst>
              <p:ext uri="{D42A27DB-BD31-4B8C-83A1-F6EECF244321}">
                <p14:modId xmlns:p14="http://schemas.microsoft.com/office/powerpoint/2010/main" val="1193971556"/>
              </p:ext>
            </p:extLst>
          </p:nvPr>
        </p:nvGraphicFramePr>
        <p:xfrm>
          <a:off x="609601" y="1849046"/>
          <a:ext cx="3805084" cy="370656"/>
        </p:xfrm>
        <a:graphic>
          <a:graphicData uri="http://schemas.openxmlformats.org/presentationml/2006/ole">
            <mc:AlternateContent xmlns:mc="http://schemas.openxmlformats.org/markup-compatibility/2006">
              <mc:Choice xmlns:v="urn:schemas-microsoft-com:vml" Requires="v">
                <p:oleObj name="Equation" r:id="rId2" imgW="2578100" imgH="254000" progId="Equation.DSMT4">
                  <p:embed/>
                </p:oleObj>
              </mc:Choice>
              <mc:Fallback>
                <p:oleObj name="Equation" r:id="rId2" imgW="2578100" imgH="2540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1849046"/>
                        <a:ext cx="3805084" cy="370656"/>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2C0FE316-59FF-4B9F-A0AB-D52E67F05B19}"/>
              </a:ext>
            </a:extLst>
          </p:cNvPr>
          <p:cNvGraphicFramePr>
            <a:graphicFrameLocks noChangeAspect="1"/>
          </p:cNvGraphicFramePr>
          <p:nvPr>
            <p:extLst>
              <p:ext uri="{D42A27DB-BD31-4B8C-83A1-F6EECF244321}">
                <p14:modId xmlns:p14="http://schemas.microsoft.com/office/powerpoint/2010/main" val="4236389600"/>
              </p:ext>
            </p:extLst>
          </p:nvPr>
        </p:nvGraphicFramePr>
        <p:xfrm>
          <a:off x="582613" y="2990800"/>
          <a:ext cx="2351087" cy="675492"/>
        </p:xfrm>
        <a:graphic>
          <a:graphicData uri="http://schemas.openxmlformats.org/presentationml/2006/ole">
            <mc:AlternateContent xmlns:mc="http://schemas.openxmlformats.org/markup-compatibility/2006">
              <mc:Choice xmlns:v="urn:schemas-microsoft-com:vml" Requires="v">
                <p:oleObj name="Bitmap Image" r:id="rId4" imgW="2567619" imgH="1798095" progId="Paint.Picture">
                  <p:embed/>
                </p:oleObj>
              </mc:Choice>
              <mc:Fallback>
                <p:oleObj name="Bitmap Image" r:id="rId4" imgW="2567619" imgH="1798095" progId="Paint.Picture">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l="5132" t="22224" r="26495" b="49605"/>
                      <a:stretch>
                        <a:fillRect/>
                      </a:stretch>
                    </p:blipFill>
                    <p:spPr bwMode="auto">
                      <a:xfrm>
                        <a:off x="582613" y="2990800"/>
                        <a:ext cx="2351087" cy="675492"/>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8636ABA-04FA-4239-BF2C-AEA0ED6E76DF}"/>
              </a:ext>
            </a:extLst>
          </p:cNvPr>
          <p:cNvGraphicFramePr>
            <a:graphicFrameLocks noChangeAspect="1"/>
          </p:cNvGraphicFramePr>
          <p:nvPr>
            <p:extLst>
              <p:ext uri="{D42A27DB-BD31-4B8C-83A1-F6EECF244321}">
                <p14:modId xmlns:p14="http://schemas.microsoft.com/office/powerpoint/2010/main" val="1535738002"/>
              </p:ext>
            </p:extLst>
          </p:nvPr>
        </p:nvGraphicFramePr>
        <p:xfrm>
          <a:off x="3343910" y="2843156"/>
          <a:ext cx="1401763" cy="868363"/>
        </p:xfrm>
        <a:graphic>
          <a:graphicData uri="http://schemas.openxmlformats.org/presentationml/2006/ole">
            <mc:AlternateContent xmlns:mc="http://schemas.openxmlformats.org/markup-compatibility/2006">
              <mc:Choice xmlns:v="urn:schemas-microsoft-com:vml" Requires="v">
                <p:oleObj name="Bitmap Image" r:id="rId6" imgW="2446232" imgH="846072" progId="Paint.Picture">
                  <p:embed/>
                </p:oleObj>
              </mc:Choice>
              <mc:Fallback>
                <p:oleObj name="Bitmap Image" r:id="rId6" imgW="2446232" imgH="846072" progId="Paint.Picture">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l="2293" r="47485" b="11861"/>
                      <a:stretch>
                        <a:fillRect/>
                      </a:stretch>
                    </p:blipFill>
                    <p:spPr bwMode="auto">
                      <a:xfrm>
                        <a:off x="3343910" y="2843156"/>
                        <a:ext cx="1401763"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72948AFC-4757-4ADB-8DF8-78B106A5662C}"/>
              </a:ext>
            </a:extLst>
          </p:cNvPr>
          <p:cNvGraphicFramePr>
            <a:graphicFrameLocks noChangeAspect="1"/>
          </p:cNvGraphicFramePr>
          <p:nvPr>
            <p:extLst>
              <p:ext uri="{D42A27DB-BD31-4B8C-83A1-F6EECF244321}">
                <p14:modId xmlns:p14="http://schemas.microsoft.com/office/powerpoint/2010/main" val="3382167104"/>
              </p:ext>
            </p:extLst>
          </p:nvPr>
        </p:nvGraphicFramePr>
        <p:xfrm>
          <a:off x="5610225" y="2650123"/>
          <a:ext cx="2247900" cy="1241425"/>
        </p:xfrm>
        <a:graphic>
          <a:graphicData uri="http://schemas.openxmlformats.org/presentationml/2006/ole">
            <mc:AlternateContent xmlns:mc="http://schemas.openxmlformats.org/markup-compatibility/2006">
              <mc:Choice xmlns:v="urn:schemas-microsoft-com:vml" Requires="v">
                <p:oleObj name="Bitmap Image" r:id="rId8" imgW="2149026" imgH="1325995" progId="Paint.Picture">
                  <p:embed/>
                </p:oleObj>
              </mc:Choice>
              <mc:Fallback>
                <p:oleObj name="Bitmap Image" r:id="rId8" imgW="2149026" imgH="1325995" progId="Paint.Picture">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l="12958" t="3838" r="6786" b="23283"/>
                      <a:stretch>
                        <a:fillRect/>
                      </a:stretch>
                    </p:blipFill>
                    <p:spPr bwMode="auto">
                      <a:xfrm>
                        <a:off x="5610225" y="2650123"/>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a:extLst>
              <a:ext uri="{FF2B5EF4-FFF2-40B4-BE49-F238E27FC236}">
                <a16:creationId xmlns:a16="http://schemas.microsoft.com/office/drawing/2014/main" id="{01010186-BA0A-4764-8FF3-1D98DC23BF48}"/>
              </a:ext>
            </a:extLst>
          </p:cNvPr>
          <p:cNvGraphicFramePr>
            <a:graphicFrameLocks noChangeAspect="1"/>
          </p:cNvGraphicFramePr>
          <p:nvPr>
            <p:extLst>
              <p:ext uri="{D42A27DB-BD31-4B8C-83A1-F6EECF244321}">
                <p14:modId xmlns:p14="http://schemas.microsoft.com/office/powerpoint/2010/main" val="2925600356"/>
              </p:ext>
            </p:extLst>
          </p:nvPr>
        </p:nvGraphicFramePr>
        <p:xfrm>
          <a:off x="8583374" y="2650122"/>
          <a:ext cx="2247900" cy="1241425"/>
        </p:xfrm>
        <a:graphic>
          <a:graphicData uri="http://schemas.openxmlformats.org/presentationml/2006/ole">
            <mc:AlternateContent xmlns:mc="http://schemas.openxmlformats.org/markup-compatibility/2006">
              <mc:Choice xmlns:v="urn:schemas-microsoft-com:vml" Requires="v">
                <p:oleObj name="Bitmap Image" r:id="rId10" imgW="2149026" imgH="1325995" progId="Paint.Picture">
                  <p:embed/>
                </p:oleObj>
              </mc:Choice>
              <mc:Fallback>
                <p:oleObj name="Bitmap Image" r:id="rId10" imgW="2149026" imgH="1325995" progId="Paint.Picture">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l="12958" t="3838" r="6786" b="23283"/>
                      <a:stretch>
                        <a:fillRect/>
                      </a:stretch>
                    </p:blipFill>
                    <p:spPr bwMode="auto">
                      <a:xfrm>
                        <a:off x="8583374" y="2650122"/>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Box 18">
            <a:extLst>
              <a:ext uri="{FF2B5EF4-FFF2-40B4-BE49-F238E27FC236}">
                <a16:creationId xmlns:a16="http://schemas.microsoft.com/office/drawing/2014/main" id="{A3811D8D-F294-4C7B-827E-E3B7D0FD661F}"/>
              </a:ext>
            </a:extLst>
          </p:cNvPr>
          <p:cNvSpPr txBox="1"/>
          <p:nvPr/>
        </p:nvSpPr>
        <p:spPr>
          <a:xfrm>
            <a:off x="582613" y="2433221"/>
            <a:ext cx="1431482" cy="338554"/>
          </a:xfrm>
          <a:prstGeom prst="rect">
            <a:avLst/>
          </a:prstGeom>
          <a:noFill/>
        </p:spPr>
        <p:txBody>
          <a:bodyPr wrap="none" rtlCol="0">
            <a:spAutoFit/>
          </a:bodyPr>
          <a:lstStyle/>
          <a:p>
            <a:r>
              <a:rPr lang="en-US" sz="1600"/>
              <a:t>External points</a:t>
            </a:r>
          </a:p>
        </p:txBody>
      </p:sp>
      <p:sp>
        <p:nvSpPr>
          <p:cNvPr id="20" name="TextBox 19">
            <a:extLst>
              <a:ext uri="{FF2B5EF4-FFF2-40B4-BE49-F238E27FC236}">
                <a16:creationId xmlns:a16="http://schemas.microsoft.com/office/drawing/2014/main" id="{839C646A-57F5-40E1-94B3-6A1AB2393606}"/>
              </a:ext>
            </a:extLst>
          </p:cNvPr>
          <p:cNvSpPr txBox="1"/>
          <p:nvPr/>
        </p:nvSpPr>
        <p:spPr>
          <a:xfrm>
            <a:off x="3294284" y="2423696"/>
            <a:ext cx="1516762" cy="338554"/>
          </a:xfrm>
          <a:prstGeom prst="rect">
            <a:avLst/>
          </a:prstGeom>
          <a:noFill/>
        </p:spPr>
        <p:txBody>
          <a:bodyPr wrap="none" rtlCol="0">
            <a:spAutoFit/>
          </a:bodyPr>
          <a:lstStyle/>
          <a:p>
            <a:r>
              <a:rPr lang="en-US" sz="1600"/>
              <a:t>And GF, vertices</a:t>
            </a:r>
          </a:p>
        </p:txBody>
      </p:sp>
      <p:graphicFrame>
        <p:nvGraphicFramePr>
          <p:cNvPr id="22" name="Object 21">
            <a:extLst>
              <a:ext uri="{FF2B5EF4-FFF2-40B4-BE49-F238E27FC236}">
                <a16:creationId xmlns:a16="http://schemas.microsoft.com/office/drawing/2014/main" id="{DCC2103D-3539-49FA-812F-90C8FC361E5E}"/>
              </a:ext>
            </a:extLst>
          </p:cNvPr>
          <p:cNvGraphicFramePr>
            <a:graphicFrameLocks noChangeAspect="1"/>
          </p:cNvGraphicFramePr>
          <p:nvPr>
            <p:extLst>
              <p:ext uri="{D42A27DB-BD31-4B8C-83A1-F6EECF244321}">
                <p14:modId xmlns:p14="http://schemas.microsoft.com/office/powerpoint/2010/main" val="3758506"/>
              </p:ext>
            </p:extLst>
          </p:nvPr>
        </p:nvGraphicFramePr>
        <p:xfrm>
          <a:off x="582613" y="4515038"/>
          <a:ext cx="5358222" cy="2082004"/>
        </p:xfrm>
        <a:graphic>
          <a:graphicData uri="http://schemas.openxmlformats.org/presentationml/2006/ole">
            <mc:AlternateContent xmlns:mc="http://schemas.openxmlformats.org/markup-compatibility/2006">
              <mc:Choice xmlns:v="urn:schemas-microsoft-com:vml" Requires="v">
                <p:oleObj name="Bitmap Image" r:id="rId12" imgW="11423370" imgH="4938188" progId="Paint.Picture">
                  <p:embed/>
                </p:oleObj>
              </mc:Choice>
              <mc:Fallback>
                <p:oleObj name="Bitmap Image" r:id="rId12" imgW="11423370" imgH="4938188" progId="Paint.Picture">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l="-923" t="4265" r="514" b="5687"/>
                      <a:stretch>
                        <a:fillRect/>
                      </a:stretch>
                    </p:blipFill>
                    <p:spPr bwMode="auto">
                      <a:xfrm>
                        <a:off x="582613" y="4515038"/>
                        <a:ext cx="5358222" cy="2082004"/>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44A5059C-A388-4956-8661-C3454D428653}"/>
              </a:ext>
            </a:extLst>
          </p:cNvPr>
          <p:cNvSpPr txBox="1"/>
          <p:nvPr/>
        </p:nvSpPr>
        <p:spPr>
          <a:xfrm>
            <a:off x="550053" y="4061201"/>
            <a:ext cx="3915752" cy="338554"/>
          </a:xfrm>
          <a:prstGeom prst="rect">
            <a:avLst/>
          </a:prstGeom>
          <a:noFill/>
        </p:spPr>
        <p:txBody>
          <a:bodyPr wrap="none" rtlCol="0">
            <a:spAutoFit/>
          </a:bodyPr>
          <a:lstStyle/>
          <a:p>
            <a:r>
              <a:rPr lang="en-US" sz="1600"/>
              <a:t>RPA approximation to correlation function is:</a:t>
            </a:r>
          </a:p>
        </p:txBody>
      </p:sp>
      <p:graphicFrame>
        <p:nvGraphicFramePr>
          <p:cNvPr id="25" name="Object 24">
            <a:extLst>
              <a:ext uri="{FF2B5EF4-FFF2-40B4-BE49-F238E27FC236}">
                <a16:creationId xmlns:a16="http://schemas.microsoft.com/office/drawing/2014/main" id="{F93BCC72-2BB1-44A7-87AD-40F6CF29676E}"/>
              </a:ext>
            </a:extLst>
          </p:cNvPr>
          <p:cNvGraphicFramePr>
            <a:graphicFrameLocks noChangeAspect="1"/>
          </p:cNvGraphicFramePr>
          <p:nvPr>
            <p:extLst>
              <p:ext uri="{D42A27DB-BD31-4B8C-83A1-F6EECF244321}">
                <p14:modId xmlns:p14="http://schemas.microsoft.com/office/powerpoint/2010/main" val="1704255833"/>
              </p:ext>
            </p:extLst>
          </p:nvPr>
        </p:nvGraphicFramePr>
        <p:xfrm>
          <a:off x="6913184" y="4475711"/>
          <a:ext cx="2997201" cy="863600"/>
        </p:xfrm>
        <a:graphic>
          <a:graphicData uri="http://schemas.openxmlformats.org/presentationml/2006/ole">
            <mc:AlternateContent xmlns:mc="http://schemas.openxmlformats.org/markup-compatibility/2006">
              <mc:Choice xmlns:v="urn:schemas-microsoft-com:vml" Requires="v">
                <p:oleObj name="Equation" r:id="rId14" imgW="2247840" imgH="647640" progId="Equation.DSMT4">
                  <p:embed/>
                </p:oleObj>
              </mc:Choice>
              <mc:Fallback>
                <p:oleObj name="Equation" r:id="rId14" imgW="2247840" imgH="647640" progId="Equation.DSMT4">
                  <p:embed/>
                  <p:pic>
                    <p:nvPicPr>
                      <p:cNvPr id="0" name=""/>
                      <p:cNvPicPr/>
                      <p:nvPr/>
                    </p:nvPicPr>
                    <p:blipFill>
                      <a:blip r:embed="rId15"/>
                      <a:stretch>
                        <a:fillRect/>
                      </a:stretch>
                    </p:blipFill>
                    <p:spPr>
                      <a:xfrm>
                        <a:off x="6913184" y="4475711"/>
                        <a:ext cx="2997201" cy="863600"/>
                      </a:xfrm>
                      <a:prstGeom prst="rect">
                        <a:avLst/>
                      </a:prstGeom>
                      <a:solidFill>
                        <a:schemeClr val="accent1">
                          <a:alpha val="22000"/>
                        </a:schemeClr>
                      </a:solidFill>
                    </p:spPr>
                  </p:pic>
                </p:oleObj>
              </mc:Fallback>
            </mc:AlternateContent>
          </a:graphicData>
        </a:graphic>
      </p:graphicFrame>
      <p:sp>
        <p:nvSpPr>
          <p:cNvPr id="26" name="TextBox 25">
            <a:extLst>
              <a:ext uri="{FF2B5EF4-FFF2-40B4-BE49-F238E27FC236}">
                <a16:creationId xmlns:a16="http://schemas.microsoft.com/office/drawing/2014/main" id="{3B03368E-D5BA-4083-AE41-CD416FEEC998}"/>
              </a:ext>
            </a:extLst>
          </p:cNvPr>
          <p:cNvSpPr txBox="1"/>
          <p:nvPr/>
        </p:nvSpPr>
        <p:spPr>
          <a:xfrm>
            <a:off x="6780754" y="6192635"/>
            <a:ext cx="4656313" cy="369332"/>
          </a:xfrm>
          <a:prstGeom prst="rect">
            <a:avLst/>
          </a:prstGeom>
          <a:noFill/>
        </p:spPr>
        <p:txBody>
          <a:bodyPr wrap="square" rtlCol="0">
            <a:spAutoFit/>
          </a:bodyPr>
          <a:lstStyle/>
          <a:p>
            <a:r>
              <a:rPr lang="en-US" sz="1600"/>
              <a:t>This evinces the usual plasma oscillations and stuff:</a:t>
            </a:r>
            <a:r>
              <a:rPr lang="en-US"/>
              <a:t> </a:t>
            </a:r>
          </a:p>
        </p:txBody>
      </p:sp>
      <p:sp>
        <p:nvSpPr>
          <p:cNvPr id="27" name="TextBox 26">
            <a:extLst>
              <a:ext uri="{FF2B5EF4-FFF2-40B4-BE49-F238E27FC236}">
                <a16:creationId xmlns:a16="http://schemas.microsoft.com/office/drawing/2014/main" id="{186DFCB7-83E7-4300-B5AE-735F8D25D858}"/>
              </a:ext>
            </a:extLst>
          </p:cNvPr>
          <p:cNvSpPr txBox="1"/>
          <p:nvPr/>
        </p:nvSpPr>
        <p:spPr>
          <a:xfrm>
            <a:off x="6780754" y="4048838"/>
            <a:ext cx="3751026" cy="369332"/>
          </a:xfrm>
          <a:prstGeom prst="rect">
            <a:avLst/>
          </a:prstGeom>
          <a:noFill/>
        </p:spPr>
        <p:txBody>
          <a:bodyPr wrap="square" rtlCol="0">
            <a:spAutoFit/>
          </a:bodyPr>
          <a:lstStyle/>
          <a:p>
            <a:r>
              <a:rPr lang="en-US" sz="1600"/>
              <a:t>This series sums to the following:</a:t>
            </a:r>
            <a:r>
              <a:rPr lang="en-US"/>
              <a:t> </a:t>
            </a:r>
          </a:p>
        </p:txBody>
      </p:sp>
      <p:graphicFrame>
        <p:nvGraphicFramePr>
          <p:cNvPr id="3" name="Object 2">
            <a:extLst>
              <a:ext uri="{FF2B5EF4-FFF2-40B4-BE49-F238E27FC236}">
                <a16:creationId xmlns:a16="http://schemas.microsoft.com/office/drawing/2014/main" id="{056A94B3-B996-EC79-F1B0-C3A4E83D5FF6}"/>
              </a:ext>
            </a:extLst>
          </p:cNvPr>
          <p:cNvGraphicFramePr>
            <a:graphicFrameLocks noChangeAspect="1"/>
          </p:cNvGraphicFramePr>
          <p:nvPr>
            <p:extLst>
              <p:ext uri="{D42A27DB-BD31-4B8C-83A1-F6EECF244321}">
                <p14:modId xmlns:p14="http://schemas.microsoft.com/office/powerpoint/2010/main" val="3179102372"/>
              </p:ext>
            </p:extLst>
          </p:nvPr>
        </p:nvGraphicFramePr>
        <p:xfrm>
          <a:off x="8411784" y="5451569"/>
          <a:ext cx="3469681" cy="647066"/>
        </p:xfrm>
        <a:graphic>
          <a:graphicData uri="http://schemas.openxmlformats.org/presentationml/2006/ole">
            <mc:AlternateContent xmlns:mc="http://schemas.openxmlformats.org/markup-compatibility/2006">
              <mc:Choice xmlns:v="urn:schemas-microsoft-com:vml" Requires="v">
                <p:oleObj name="Equation" r:id="rId16" imgW="2656290" imgH="496070" progId="Equation.DSMT4">
                  <p:embed/>
                </p:oleObj>
              </mc:Choice>
              <mc:Fallback>
                <p:oleObj name="Equation" r:id="rId16" imgW="2656290" imgH="496070" progId="Equation.DSMT4">
                  <p:embed/>
                  <p:pic>
                    <p:nvPicPr>
                      <p:cNvPr id="0" name=""/>
                      <p:cNvPicPr/>
                      <p:nvPr/>
                    </p:nvPicPr>
                    <p:blipFill>
                      <a:blip r:embed="rId17"/>
                      <a:stretch>
                        <a:fillRect/>
                      </a:stretch>
                    </p:blipFill>
                    <p:spPr>
                      <a:xfrm>
                        <a:off x="8411784" y="5451569"/>
                        <a:ext cx="3469681" cy="647066"/>
                      </a:xfrm>
                      <a:prstGeom prst="rect">
                        <a:avLst/>
                      </a:prstGeom>
                    </p:spPr>
                  </p:pic>
                </p:oleObj>
              </mc:Fallback>
            </mc:AlternateContent>
          </a:graphicData>
        </a:graphic>
      </p:graphicFrame>
    </p:spTree>
    <p:extLst>
      <p:ext uri="{BB962C8B-B14F-4D97-AF65-F5344CB8AC3E}">
        <p14:creationId xmlns:p14="http://schemas.microsoft.com/office/powerpoint/2010/main" val="649072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a:bodyPr>
          <a:lstStyle/>
          <a:p>
            <a:r>
              <a:rPr lang="en-US" sz="3600" b="1" u="sng">
                <a:latin typeface="+mn-lt"/>
              </a:rPr>
              <a:t>Collective Excitations (TB)</a:t>
            </a:r>
            <a:endParaRPr lang="en-US" b="1" u="sng">
              <a:latin typeface="+mn-lt"/>
            </a:endParaRPr>
          </a:p>
        </p:txBody>
      </p:sp>
      <p:sp>
        <p:nvSpPr>
          <p:cNvPr id="6" name="TextBox 5">
            <a:extLst>
              <a:ext uri="{FF2B5EF4-FFF2-40B4-BE49-F238E27FC236}">
                <a16:creationId xmlns:a16="http://schemas.microsoft.com/office/drawing/2014/main" id="{361FE215-5F38-4840-827B-E75B870BEE79}"/>
              </a:ext>
            </a:extLst>
          </p:cNvPr>
          <p:cNvSpPr txBox="1"/>
          <p:nvPr/>
        </p:nvSpPr>
        <p:spPr>
          <a:xfrm>
            <a:off x="506413" y="1085850"/>
            <a:ext cx="6618287" cy="338554"/>
          </a:xfrm>
          <a:prstGeom prst="rect">
            <a:avLst/>
          </a:prstGeom>
          <a:noFill/>
        </p:spPr>
        <p:txBody>
          <a:bodyPr wrap="square" rtlCol="0">
            <a:spAutoFit/>
          </a:bodyPr>
          <a:lstStyle/>
          <a:p>
            <a:r>
              <a:rPr lang="en-US" sz="1600"/>
              <a:t>Apropos spin oscillatinos, we calculate the following correlation function:</a:t>
            </a:r>
            <a:endParaRPr lang="en-US"/>
          </a:p>
        </p:txBody>
      </p:sp>
      <p:graphicFrame>
        <p:nvGraphicFramePr>
          <p:cNvPr id="4" name="Object 3">
            <a:extLst>
              <a:ext uri="{FF2B5EF4-FFF2-40B4-BE49-F238E27FC236}">
                <a16:creationId xmlns:a16="http://schemas.microsoft.com/office/drawing/2014/main" id="{D0D74005-2915-4AE0-AA21-5C4C37DD6B20}"/>
              </a:ext>
            </a:extLst>
          </p:cNvPr>
          <p:cNvGraphicFramePr>
            <a:graphicFrameLocks noChangeAspect="1"/>
          </p:cNvGraphicFramePr>
          <p:nvPr>
            <p:extLst>
              <p:ext uri="{D42A27DB-BD31-4B8C-83A1-F6EECF244321}">
                <p14:modId xmlns:p14="http://schemas.microsoft.com/office/powerpoint/2010/main" val="1338225756"/>
              </p:ext>
            </p:extLst>
          </p:nvPr>
        </p:nvGraphicFramePr>
        <p:xfrm>
          <a:off x="534988" y="1757363"/>
          <a:ext cx="4454525" cy="419100"/>
        </p:xfrm>
        <a:graphic>
          <a:graphicData uri="http://schemas.openxmlformats.org/presentationml/2006/ole">
            <mc:AlternateContent xmlns:mc="http://schemas.openxmlformats.org/markup-compatibility/2006">
              <mc:Choice xmlns:v="urn:schemas-microsoft-com:vml" Requires="v">
                <p:oleObj name="Equation" r:id="rId2" imgW="2666880" imgH="253800" progId="Equation.DSMT4">
                  <p:embed/>
                </p:oleObj>
              </mc:Choice>
              <mc:Fallback>
                <p:oleObj name="Equation" r:id="rId2" imgW="2666880" imgH="253800" progId="Equation.DSMT4">
                  <p:embed/>
                  <p:pic>
                    <p:nvPicPr>
                      <p:cNvPr id="4" name="Object 3">
                        <a:extLst>
                          <a:ext uri="{FF2B5EF4-FFF2-40B4-BE49-F238E27FC236}">
                            <a16:creationId xmlns:a16="http://schemas.microsoft.com/office/drawing/2014/main" id="{D0D74005-2915-4AE0-AA21-5C4C37DD6B20}"/>
                          </a:ext>
                        </a:extLst>
                      </p:cNvPr>
                      <p:cNvPicPr>
                        <a:picLocks noChangeAspect="1" noChangeArrowheads="1"/>
                      </p:cNvPicPr>
                      <p:nvPr/>
                    </p:nvPicPr>
                    <p:blipFill>
                      <a:blip r:embed="rId3"/>
                      <a:srcRect/>
                      <a:stretch>
                        <a:fillRect/>
                      </a:stretch>
                    </p:blipFill>
                    <p:spPr bwMode="auto">
                      <a:xfrm>
                        <a:off x="534988" y="1757363"/>
                        <a:ext cx="4454525" cy="419100"/>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08636ABA-04FA-4239-BF2C-AEA0ED6E76DF}"/>
              </a:ext>
            </a:extLst>
          </p:cNvPr>
          <p:cNvGraphicFramePr>
            <a:graphicFrameLocks noChangeAspect="1"/>
          </p:cNvGraphicFramePr>
          <p:nvPr>
            <p:extLst>
              <p:ext uri="{D42A27DB-BD31-4B8C-83A1-F6EECF244321}">
                <p14:modId xmlns:p14="http://schemas.microsoft.com/office/powerpoint/2010/main" val="340520105"/>
              </p:ext>
            </p:extLst>
          </p:nvPr>
        </p:nvGraphicFramePr>
        <p:xfrm>
          <a:off x="3229610" y="2843156"/>
          <a:ext cx="1516762" cy="939602"/>
        </p:xfrm>
        <a:graphic>
          <a:graphicData uri="http://schemas.openxmlformats.org/presentationml/2006/ole">
            <mc:AlternateContent xmlns:mc="http://schemas.openxmlformats.org/markup-compatibility/2006">
              <mc:Choice xmlns:v="urn:schemas-microsoft-com:vml" Requires="v">
                <p:oleObj name="Bitmap Image" r:id="rId4" imgW="2446232" imgH="846072" progId="Paint.Picture">
                  <p:embed/>
                </p:oleObj>
              </mc:Choice>
              <mc:Fallback>
                <p:oleObj name="Bitmap Image" r:id="rId4" imgW="2446232" imgH="846072" progId="Paint.Picture">
                  <p:embed/>
                  <p:pic>
                    <p:nvPicPr>
                      <p:cNvPr id="13" name="Object 12">
                        <a:extLst>
                          <a:ext uri="{FF2B5EF4-FFF2-40B4-BE49-F238E27FC236}">
                            <a16:creationId xmlns:a16="http://schemas.microsoft.com/office/drawing/2014/main" id="{08636ABA-04FA-4239-BF2C-AEA0ED6E76D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293" r="47485" b="11861"/>
                      <a:stretch>
                        <a:fillRect/>
                      </a:stretch>
                    </p:blipFill>
                    <p:spPr bwMode="auto">
                      <a:xfrm>
                        <a:off x="3229610" y="2843156"/>
                        <a:ext cx="1516762" cy="939602"/>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72948AFC-4757-4ADB-8DF8-78B106A5662C}"/>
              </a:ext>
            </a:extLst>
          </p:cNvPr>
          <p:cNvGraphicFramePr>
            <a:graphicFrameLocks noChangeAspect="1"/>
          </p:cNvGraphicFramePr>
          <p:nvPr/>
        </p:nvGraphicFramePr>
        <p:xfrm>
          <a:off x="5610225" y="2650123"/>
          <a:ext cx="2247900" cy="1241425"/>
        </p:xfrm>
        <a:graphic>
          <a:graphicData uri="http://schemas.openxmlformats.org/presentationml/2006/ole">
            <mc:AlternateContent xmlns:mc="http://schemas.openxmlformats.org/markup-compatibility/2006">
              <mc:Choice xmlns:v="urn:schemas-microsoft-com:vml" Requires="v">
                <p:oleObj name="Bitmap Image" r:id="rId6" imgW="2149026" imgH="1325995" progId="Paint.Picture">
                  <p:embed/>
                </p:oleObj>
              </mc:Choice>
              <mc:Fallback>
                <p:oleObj name="Bitmap Image" r:id="rId6" imgW="2149026" imgH="1325995" progId="Paint.Picture">
                  <p:embed/>
                  <p:pic>
                    <p:nvPicPr>
                      <p:cNvPr id="16" name="Object 15">
                        <a:extLst>
                          <a:ext uri="{FF2B5EF4-FFF2-40B4-BE49-F238E27FC236}">
                            <a16:creationId xmlns:a16="http://schemas.microsoft.com/office/drawing/2014/main" id="{72948AFC-4757-4ADB-8DF8-78B106A566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2958" t="3838" r="6786" b="23283"/>
                      <a:stretch>
                        <a:fillRect/>
                      </a:stretch>
                    </p:blipFill>
                    <p:spPr bwMode="auto">
                      <a:xfrm>
                        <a:off x="5610225" y="2650123"/>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a:extLst>
              <a:ext uri="{FF2B5EF4-FFF2-40B4-BE49-F238E27FC236}">
                <a16:creationId xmlns:a16="http://schemas.microsoft.com/office/drawing/2014/main" id="{01010186-BA0A-4764-8FF3-1D98DC23BF48}"/>
              </a:ext>
            </a:extLst>
          </p:cNvPr>
          <p:cNvGraphicFramePr>
            <a:graphicFrameLocks noChangeAspect="1"/>
          </p:cNvGraphicFramePr>
          <p:nvPr/>
        </p:nvGraphicFramePr>
        <p:xfrm>
          <a:off x="8583374" y="2650122"/>
          <a:ext cx="2247900" cy="1241425"/>
        </p:xfrm>
        <a:graphic>
          <a:graphicData uri="http://schemas.openxmlformats.org/presentationml/2006/ole">
            <mc:AlternateContent xmlns:mc="http://schemas.openxmlformats.org/markup-compatibility/2006">
              <mc:Choice xmlns:v="urn:schemas-microsoft-com:vml" Requires="v">
                <p:oleObj name="Bitmap Image" r:id="rId8" imgW="2149026" imgH="1325995" progId="Paint.Picture">
                  <p:embed/>
                </p:oleObj>
              </mc:Choice>
              <mc:Fallback>
                <p:oleObj name="Bitmap Image" r:id="rId8" imgW="2149026" imgH="1325995" progId="Paint.Picture">
                  <p:embed/>
                  <p:pic>
                    <p:nvPicPr>
                      <p:cNvPr id="18" name="Object 17">
                        <a:extLst>
                          <a:ext uri="{FF2B5EF4-FFF2-40B4-BE49-F238E27FC236}">
                            <a16:creationId xmlns:a16="http://schemas.microsoft.com/office/drawing/2014/main" id="{01010186-BA0A-4764-8FF3-1D98DC23BF4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2958" t="3838" r="6786" b="23283"/>
                      <a:stretch>
                        <a:fillRect/>
                      </a:stretch>
                    </p:blipFill>
                    <p:spPr bwMode="auto">
                      <a:xfrm>
                        <a:off x="8583374" y="2650122"/>
                        <a:ext cx="22479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TextBox 18">
            <a:extLst>
              <a:ext uri="{FF2B5EF4-FFF2-40B4-BE49-F238E27FC236}">
                <a16:creationId xmlns:a16="http://schemas.microsoft.com/office/drawing/2014/main" id="{A3811D8D-F294-4C7B-827E-E3B7D0FD661F}"/>
              </a:ext>
            </a:extLst>
          </p:cNvPr>
          <p:cNvSpPr txBox="1"/>
          <p:nvPr/>
        </p:nvSpPr>
        <p:spPr>
          <a:xfrm>
            <a:off x="468313" y="2433221"/>
            <a:ext cx="1431482" cy="338554"/>
          </a:xfrm>
          <a:prstGeom prst="rect">
            <a:avLst/>
          </a:prstGeom>
          <a:noFill/>
        </p:spPr>
        <p:txBody>
          <a:bodyPr wrap="none" rtlCol="0">
            <a:spAutoFit/>
          </a:bodyPr>
          <a:lstStyle/>
          <a:p>
            <a:r>
              <a:rPr lang="en-US" sz="1600"/>
              <a:t>External points</a:t>
            </a:r>
          </a:p>
        </p:txBody>
      </p:sp>
      <p:sp>
        <p:nvSpPr>
          <p:cNvPr id="20" name="TextBox 19">
            <a:extLst>
              <a:ext uri="{FF2B5EF4-FFF2-40B4-BE49-F238E27FC236}">
                <a16:creationId xmlns:a16="http://schemas.microsoft.com/office/drawing/2014/main" id="{839C646A-57F5-40E1-94B3-6A1AB2393606}"/>
              </a:ext>
            </a:extLst>
          </p:cNvPr>
          <p:cNvSpPr txBox="1"/>
          <p:nvPr/>
        </p:nvSpPr>
        <p:spPr>
          <a:xfrm>
            <a:off x="3179984" y="2423696"/>
            <a:ext cx="1516762" cy="338554"/>
          </a:xfrm>
          <a:prstGeom prst="rect">
            <a:avLst/>
          </a:prstGeom>
          <a:noFill/>
        </p:spPr>
        <p:txBody>
          <a:bodyPr wrap="none" rtlCol="0">
            <a:spAutoFit/>
          </a:bodyPr>
          <a:lstStyle/>
          <a:p>
            <a:r>
              <a:rPr lang="en-US" sz="1600"/>
              <a:t>And GF, vertices</a:t>
            </a:r>
          </a:p>
        </p:txBody>
      </p:sp>
      <p:graphicFrame>
        <p:nvGraphicFramePr>
          <p:cNvPr id="22" name="Object 21">
            <a:extLst>
              <a:ext uri="{FF2B5EF4-FFF2-40B4-BE49-F238E27FC236}">
                <a16:creationId xmlns:a16="http://schemas.microsoft.com/office/drawing/2014/main" id="{DCC2103D-3539-49FA-812F-90C8FC361E5E}"/>
              </a:ext>
            </a:extLst>
          </p:cNvPr>
          <p:cNvGraphicFramePr>
            <a:graphicFrameLocks noChangeAspect="1"/>
          </p:cNvGraphicFramePr>
          <p:nvPr>
            <p:extLst>
              <p:ext uri="{D42A27DB-BD31-4B8C-83A1-F6EECF244321}">
                <p14:modId xmlns:p14="http://schemas.microsoft.com/office/powerpoint/2010/main" val="3532440333"/>
              </p:ext>
            </p:extLst>
          </p:nvPr>
        </p:nvGraphicFramePr>
        <p:xfrm>
          <a:off x="525463" y="4329322"/>
          <a:ext cx="6024794" cy="2341009"/>
        </p:xfrm>
        <a:graphic>
          <a:graphicData uri="http://schemas.openxmlformats.org/presentationml/2006/ole">
            <mc:AlternateContent xmlns:mc="http://schemas.openxmlformats.org/markup-compatibility/2006">
              <mc:Choice xmlns:v="urn:schemas-microsoft-com:vml" Requires="v">
                <p:oleObj name="Bitmap Image" r:id="rId10" imgW="11423370" imgH="4938188" progId="Paint.Picture">
                  <p:embed/>
                </p:oleObj>
              </mc:Choice>
              <mc:Fallback>
                <p:oleObj name="Bitmap Image" r:id="rId10" imgW="11423370" imgH="4938188" progId="Paint.Picture">
                  <p:embed/>
                  <p:pic>
                    <p:nvPicPr>
                      <p:cNvPr id="22" name="Object 21">
                        <a:extLst>
                          <a:ext uri="{FF2B5EF4-FFF2-40B4-BE49-F238E27FC236}">
                            <a16:creationId xmlns:a16="http://schemas.microsoft.com/office/drawing/2014/main" id="{DCC2103D-3539-49FA-812F-90C8FC361E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923" t="4265" r="514" b="5687"/>
                      <a:stretch>
                        <a:fillRect/>
                      </a:stretch>
                    </p:blipFill>
                    <p:spPr bwMode="auto">
                      <a:xfrm>
                        <a:off x="525463" y="4329322"/>
                        <a:ext cx="6024794" cy="2341009"/>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44A5059C-A388-4956-8661-C3454D428653}"/>
              </a:ext>
            </a:extLst>
          </p:cNvPr>
          <p:cNvSpPr txBox="1"/>
          <p:nvPr/>
        </p:nvSpPr>
        <p:spPr>
          <a:xfrm>
            <a:off x="496888" y="3852446"/>
            <a:ext cx="3915752" cy="338554"/>
          </a:xfrm>
          <a:prstGeom prst="rect">
            <a:avLst/>
          </a:prstGeom>
          <a:noFill/>
        </p:spPr>
        <p:txBody>
          <a:bodyPr wrap="none" rtlCol="0">
            <a:spAutoFit/>
          </a:bodyPr>
          <a:lstStyle/>
          <a:p>
            <a:r>
              <a:rPr lang="en-US" sz="1600"/>
              <a:t>RPA approximation to correlation function is:</a:t>
            </a:r>
          </a:p>
        </p:txBody>
      </p:sp>
      <p:graphicFrame>
        <p:nvGraphicFramePr>
          <p:cNvPr id="25" name="Object 24">
            <a:extLst>
              <a:ext uri="{FF2B5EF4-FFF2-40B4-BE49-F238E27FC236}">
                <a16:creationId xmlns:a16="http://schemas.microsoft.com/office/drawing/2014/main" id="{F93BCC72-2BB1-44A7-87AD-40F6CF29676E}"/>
              </a:ext>
            </a:extLst>
          </p:cNvPr>
          <p:cNvGraphicFramePr>
            <a:graphicFrameLocks noChangeAspect="1"/>
          </p:cNvGraphicFramePr>
          <p:nvPr>
            <p:extLst>
              <p:ext uri="{D42A27DB-BD31-4B8C-83A1-F6EECF244321}">
                <p14:modId xmlns:p14="http://schemas.microsoft.com/office/powerpoint/2010/main" val="3975253877"/>
              </p:ext>
            </p:extLst>
          </p:nvPr>
        </p:nvGraphicFramePr>
        <p:xfrm>
          <a:off x="7124700" y="4763064"/>
          <a:ext cx="3098800" cy="877888"/>
        </p:xfrm>
        <a:graphic>
          <a:graphicData uri="http://schemas.openxmlformats.org/presentationml/2006/ole">
            <mc:AlternateContent xmlns:mc="http://schemas.openxmlformats.org/markup-compatibility/2006">
              <mc:Choice xmlns:v="urn:schemas-microsoft-com:vml" Requires="v">
                <p:oleObj name="Equation" r:id="rId12" imgW="2323800" imgH="660240" progId="Equation.DSMT4">
                  <p:embed/>
                </p:oleObj>
              </mc:Choice>
              <mc:Fallback>
                <p:oleObj name="Equation" r:id="rId12" imgW="2323800" imgH="660240" progId="Equation.DSMT4">
                  <p:embed/>
                  <p:pic>
                    <p:nvPicPr>
                      <p:cNvPr id="25" name="Object 24">
                        <a:extLst>
                          <a:ext uri="{FF2B5EF4-FFF2-40B4-BE49-F238E27FC236}">
                            <a16:creationId xmlns:a16="http://schemas.microsoft.com/office/drawing/2014/main" id="{F93BCC72-2BB1-44A7-87AD-40F6CF29676E}"/>
                          </a:ext>
                        </a:extLst>
                      </p:cNvPr>
                      <p:cNvPicPr/>
                      <p:nvPr/>
                    </p:nvPicPr>
                    <p:blipFill>
                      <a:blip r:embed="rId13"/>
                      <a:stretch>
                        <a:fillRect/>
                      </a:stretch>
                    </p:blipFill>
                    <p:spPr>
                      <a:xfrm>
                        <a:off x="7124700" y="4763064"/>
                        <a:ext cx="3098800" cy="877888"/>
                      </a:xfrm>
                      <a:prstGeom prst="rect">
                        <a:avLst/>
                      </a:prstGeom>
                      <a:solidFill>
                        <a:schemeClr val="accent1">
                          <a:alpha val="22000"/>
                        </a:schemeClr>
                      </a:solidFill>
                    </p:spPr>
                  </p:pic>
                </p:oleObj>
              </mc:Fallback>
            </mc:AlternateContent>
          </a:graphicData>
        </a:graphic>
      </p:graphicFrame>
      <p:sp>
        <p:nvSpPr>
          <p:cNvPr id="26" name="TextBox 25">
            <a:extLst>
              <a:ext uri="{FF2B5EF4-FFF2-40B4-BE49-F238E27FC236}">
                <a16:creationId xmlns:a16="http://schemas.microsoft.com/office/drawing/2014/main" id="{3B03368E-D5BA-4083-AE41-CD416FEEC998}"/>
              </a:ext>
            </a:extLst>
          </p:cNvPr>
          <p:cNvSpPr txBox="1"/>
          <p:nvPr/>
        </p:nvSpPr>
        <p:spPr>
          <a:xfrm>
            <a:off x="7032623" y="5685779"/>
            <a:ext cx="5016502" cy="1077218"/>
          </a:xfrm>
          <a:prstGeom prst="rect">
            <a:avLst/>
          </a:prstGeom>
          <a:noFill/>
        </p:spPr>
        <p:txBody>
          <a:bodyPr wrap="square" rtlCol="0">
            <a:spAutoFit/>
          </a:bodyPr>
          <a:lstStyle/>
          <a:p>
            <a:r>
              <a:rPr lang="en-US" sz="1600"/>
              <a:t>In the high frequency limit, we do not get spin waves, which makes sense because the paramagnetic state should not support these.  The ferromagnetic state would.  Also get divergence at critical V</a:t>
            </a:r>
            <a:r>
              <a:rPr lang="en-US" sz="1600" baseline="-25000"/>
              <a:t>0</a:t>
            </a:r>
            <a:r>
              <a:rPr lang="en-US" sz="1600"/>
              <a:t> value.</a:t>
            </a:r>
            <a:endParaRPr lang="en-US"/>
          </a:p>
        </p:txBody>
      </p:sp>
      <p:sp>
        <p:nvSpPr>
          <p:cNvPr id="27" name="TextBox 26">
            <a:extLst>
              <a:ext uri="{FF2B5EF4-FFF2-40B4-BE49-F238E27FC236}">
                <a16:creationId xmlns:a16="http://schemas.microsoft.com/office/drawing/2014/main" id="{186DFCB7-83E7-4300-B5AE-735F8D25D858}"/>
              </a:ext>
            </a:extLst>
          </p:cNvPr>
          <p:cNvSpPr txBox="1"/>
          <p:nvPr/>
        </p:nvSpPr>
        <p:spPr>
          <a:xfrm>
            <a:off x="7032623" y="4310210"/>
            <a:ext cx="3751026" cy="338554"/>
          </a:xfrm>
          <a:prstGeom prst="rect">
            <a:avLst/>
          </a:prstGeom>
          <a:noFill/>
        </p:spPr>
        <p:txBody>
          <a:bodyPr wrap="square" rtlCol="0">
            <a:spAutoFit/>
          </a:bodyPr>
          <a:lstStyle/>
          <a:p>
            <a:r>
              <a:rPr lang="en-US" sz="1600"/>
              <a:t>Carefull summation of this series results in:</a:t>
            </a:r>
            <a:endParaRPr lang="en-US"/>
          </a:p>
        </p:txBody>
      </p:sp>
      <p:graphicFrame>
        <p:nvGraphicFramePr>
          <p:cNvPr id="5" name="Object 4">
            <a:extLst>
              <a:ext uri="{FF2B5EF4-FFF2-40B4-BE49-F238E27FC236}">
                <a16:creationId xmlns:a16="http://schemas.microsoft.com/office/drawing/2014/main" id="{0E4B2B8A-38F2-46F0-AE78-AC82E139BCF7}"/>
              </a:ext>
            </a:extLst>
          </p:cNvPr>
          <p:cNvGraphicFramePr>
            <a:graphicFrameLocks noChangeAspect="1"/>
          </p:cNvGraphicFramePr>
          <p:nvPr>
            <p:extLst>
              <p:ext uri="{D42A27DB-BD31-4B8C-83A1-F6EECF244321}">
                <p14:modId xmlns:p14="http://schemas.microsoft.com/office/powerpoint/2010/main" val="3511395589"/>
              </p:ext>
            </p:extLst>
          </p:nvPr>
        </p:nvGraphicFramePr>
        <p:xfrm>
          <a:off x="5694363" y="1700718"/>
          <a:ext cx="5027648" cy="544848"/>
        </p:xfrm>
        <a:graphic>
          <a:graphicData uri="http://schemas.openxmlformats.org/presentationml/2006/ole">
            <mc:AlternateContent xmlns:mc="http://schemas.openxmlformats.org/markup-compatibility/2006">
              <mc:Choice xmlns:v="urn:schemas-microsoft-com:vml" Requires="v">
                <p:oleObj name="Equation" r:id="rId14" imgW="3936960" imgH="419040" progId="Equation.DSMT4">
                  <p:embed/>
                </p:oleObj>
              </mc:Choice>
              <mc:Fallback>
                <p:oleObj name="Equation" r:id="rId14" imgW="3936960" imgH="419040" progId="Equation.DSMT4">
                  <p:embed/>
                  <p:pic>
                    <p:nvPicPr>
                      <p:cNvPr id="0" name="Object 1"/>
                      <p:cNvPicPr>
                        <a:picLocks noChangeAspect="1" noChangeArrowheads="1"/>
                      </p:cNvPicPr>
                      <p:nvPr/>
                    </p:nvPicPr>
                    <p:blipFill>
                      <a:blip r:embed="rId15"/>
                      <a:srcRect/>
                      <a:stretch>
                        <a:fillRect/>
                      </a:stretch>
                    </p:blipFill>
                    <p:spPr bwMode="auto">
                      <a:xfrm>
                        <a:off x="5694363" y="1700718"/>
                        <a:ext cx="5027648" cy="54484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B7494F7C-B504-43BD-A853-3E0E91DA5CF6}"/>
              </a:ext>
            </a:extLst>
          </p:cNvPr>
          <p:cNvGraphicFramePr>
            <a:graphicFrameLocks noChangeAspect="1"/>
          </p:cNvGraphicFramePr>
          <p:nvPr>
            <p:extLst>
              <p:ext uri="{D42A27DB-BD31-4B8C-83A1-F6EECF244321}">
                <p14:modId xmlns:p14="http://schemas.microsoft.com/office/powerpoint/2010/main" val="1922274083"/>
              </p:ext>
            </p:extLst>
          </p:nvPr>
        </p:nvGraphicFramePr>
        <p:xfrm>
          <a:off x="452120" y="2779978"/>
          <a:ext cx="2247900" cy="940200"/>
        </p:xfrm>
        <a:graphic>
          <a:graphicData uri="http://schemas.openxmlformats.org/presentationml/2006/ole">
            <mc:AlternateContent xmlns:mc="http://schemas.openxmlformats.org/markup-compatibility/2006">
              <mc:Choice xmlns:v="urn:schemas-microsoft-com:vml" Requires="v">
                <p:oleObj name="Bitmap Image" r:id="rId16" imgW="2217612" imgH="967619" progId="Paint.Picture">
                  <p:embed/>
                </p:oleObj>
              </mc:Choice>
              <mc:Fallback>
                <p:oleObj name="Bitmap Image" r:id="rId16" imgW="2217612" imgH="967619" progId="Paint.Picture">
                  <p:embed/>
                  <p:pic>
                    <p:nvPicPr>
                      <p:cNvPr id="0" name="Object 3"/>
                      <p:cNvPicPr>
                        <a:picLocks noChangeAspect="1" noChangeArrowheads="1"/>
                      </p:cNvPicPr>
                      <p:nvPr/>
                    </p:nvPicPr>
                    <p:blipFill>
                      <a:blip r:embed="rId17">
                        <a:extLst>
                          <a:ext uri="{28A0092B-C50C-407E-A947-70E740481C1C}">
                            <a14:useLocalDpi xmlns:a14="http://schemas.microsoft.com/office/drawing/2010/main" val="0"/>
                          </a:ext>
                        </a:extLst>
                      </a:blip>
                      <a:srcRect r="13831" b="17805"/>
                      <a:stretch>
                        <a:fillRect/>
                      </a:stretch>
                    </p:blipFill>
                    <p:spPr bwMode="auto">
                      <a:xfrm>
                        <a:off x="452120" y="2779978"/>
                        <a:ext cx="2247900" cy="940200"/>
                      </a:xfrm>
                      <a:prstGeom prst="rect">
                        <a:avLst/>
                      </a:prstGeom>
                      <a:noFill/>
                    </p:spPr>
                  </p:pic>
                </p:oleObj>
              </mc:Fallback>
            </mc:AlternateContent>
          </a:graphicData>
        </a:graphic>
      </p:graphicFrame>
    </p:spTree>
    <p:extLst>
      <p:ext uri="{BB962C8B-B14F-4D97-AF65-F5344CB8AC3E}">
        <p14:creationId xmlns:p14="http://schemas.microsoft.com/office/powerpoint/2010/main" val="457423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107494" y="187668"/>
            <a:ext cx="5495828" cy="612169"/>
          </a:xfrm>
        </p:spPr>
        <p:txBody>
          <a:bodyPr>
            <a:normAutofit/>
          </a:bodyPr>
          <a:lstStyle/>
          <a:p>
            <a:r>
              <a:rPr lang="en-US" sz="3600" b="1" u="sng">
                <a:latin typeface="+mn-lt"/>
              </a:rPr>
              <a:t>Excitations (TB)</a:t>
            </a:r>
            <a:endParaRPr lang="en-US" b="1" u="sng">
              <a:latin typeface="+mn-lt"/>
            </a:endParaRPr>
          </a:p>
        </p:txBody>
      </p:sp>
      <p:sp>
        <p:nvSpPr>
          <p:cNvPr id="6" name="TextBox 5">
            <a:extLst>
              <a:ext uri="{FF2B5EF4-FFF2-40B4-BE49-F238E27FC236}">
                <a16:creationId xmlns:a16="http://schemas.microsoft.com/office/drawing/2014/main" id="{361FE215-5F38-4840-827B-E75B870BEE79}"/>
              </a:ext>
            </a:extLst>
          </p:cNvPr>
          <p:cNvSpPr txBox="1"/>
          <p:nvPr/>
        </p:nvSpPr>
        <p:spPr>
          <a:xfrm>
            <a:off x="458788" y="1028700"/>
            <a:ext cx="10028237" cy="584775"/>
          </a:xfrm>
          <a:prstGeom prst="rect">
            <a:avLst/>
          </a:prstGeom>
          <a:noFill/>
        </p:spPr>
        <p:txBody>
          <a:bodyPr wrap="square" rtlCol="0">
            <a:spAutoFit/>
          </a:bodyPr>
          <a:lstStyle/>
          <a:p>
            <a:r>
              <a:rPr lang="en-US" sz="1600"/>
              <a:t>We can also use a MFA to investigate excitations.  One nice thing about this is we can go to arbitrary interaction strength, and so peak into the possibly ferromagnetic ground state.  Starting with:</a:t>
            </a:r>
            <a:endParaRPr lang="en-US"/>
          </a:p>
        </p:txBody>
      </p:sp>
      <p:graphicFrame>
        <p:nvGraphicFramePr>
          <p:cNvPr id="7" name="Object 6">
            <a:extLst>
              <a:ext uri="{FF2B5EF4-FFF2-40B4-BE49-F238E27FC236}">
                <a16:creationId xmlns:a16="http://schemas.microsoft.com/office/drawing/2014/main" id="{3B5092AA-C102-4C46-96C5-9F1C3DA7AE25}"/>
              </a:ext>
            </a:extLst>
          </p:cNvPr>
          <p:cNvGraphicFramePr>
            <a:graphicFrameLocks noChangeAspect="1"/>
          </p:cNvGraphicFramePr>
          <p:nvPr>
            <p:extLst>
              <p:ext uri="{D42A27DB-BD31-4B8C-83A1-F6EECF244321}">
                <p14:modId xmlns:p14="http://schemas.microsoft.com/office/powerpoint/2010/main" val="1161323361"/>
              </p:ext>
            </p:extLst>
          </p:nvPr>
        </p:nvGraphicFramePr>
        <p:xfrm>
          <a:off x="506413" y="1847850"/>
          <a:ext cx="4343129" cy="584775"/>
        </p:xfrm>
        <a:graphic>
          <a:graphicData uri="http://schemas.openxmlformats.org/presentationml/2006/ole">
            <mc:AlternateContent xmlns:mc="http://schemas.openxmlformats.org/markup-compatibility/2006">
              <mc:Choice xmlns:v="urn:schemas-microsoft-com:vml" Requires="v">
                <p:oleObj name="Equation" r:id="rId3" imgW="3238500" imgH="431800" progId="Equation.DSMT4">
                  <p:embed/>
                </p:oleObj>
              </mc:Choice>
              <mc:Fallback>
                <p:oleObj name="Equation" r:id="rId3" imgW="3238500" imgH="43180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413" y="1847850"/>
                        <a:ext cx="4343129" cy="58477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65115E73-AEAE-427D-A403-005FDD35EE5E}"/>
              </a:ext>
            </a:extLst>
          </p:cNvPr>
          <p:cNvGraphicFramePr>
            <a:graphicFrameLocks noChangeAspect="1"/>
          </p:cNvGraphicFramePr>
          <p:nvPr>
            <p:extLst>
              <p:ext uri="{D42A27DB-BD31-4B8C-83A1-F6EECF244321}">
                <p14:modId xmlns:p14="http://schemas.microsoft.com/office/powerpoint/2010/main" val="3246353300"/>
              </p:ext>
            </p:extLst>
          </p:nvPr>
        </p:nvGraphicFramePr>
        <p:xfrm>
          <a:off x="9712325" y="1775766"/>
          <a:ext cx="2257425" cy="1221386"/>
        </p:xfrm>
        <a:graphic>
          <a:graphicData uri="http://schemas.openxmlformats.org/presentationml/2006/ole">
            <mc:AlternateContent xmlns:mc="http://schemas.openxmlformats.org/markup-compatibility/2006">
              <mc:Choice xmlns:v="urn:schemas-microsoft-com:vml" Requires="v">
                <p:oleObj name="Equation" r:id="rId5" imgW="1511280" imgH="812520" progId="Equation.DSMT4">
                  <p:embed/>
                </p:oleObj>
              </mc:Choice>
              <mc:Fallback>
                <p:oleObj name="Equation" r:id="rId5" imgW="1511280" imgH="812520" progId="Equation.DSMT4">
                  <p:embed/>
                  <p:pic>
                    <p:nvPicPr>
                      <p:cNvPr id="0" name="Object 12"/>
                      <p:cNvPicPr>
                        <a:picLocks noChangeAspect="1" noChangeArrowheads="1"/>
                      </p:cNvPicPr>
                      <p:nvPr/>
                    </p:nvPicPr>
                    <p:blipFill>
                      <a:blip r:embed="rId6"/>
                      <a:srcRect/>
                      <a:stretch>
                        <a:fillRect/>
                      </a:stretch>
                    </p:blipFill>
                    <p:spPr bwMode="auto">
                      <a:xfrm>
                        <a:off x="9712325" y="1775766"/>
                        <a:ext cx="2257425" cy="1221386"/>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21D5763-0746-4AA1-BA9B-2C04977F8794}"/>
              </a:ext>
            </a:extLst>
          </p:cNvPr>
          <p:cNvSpPr txBox="1"/>
          <p:nvPr/>
        </p:nvSpPr>
        <p:spPr>
          <a:xfrm flipH="1">
            <a:off x="5443217" y="1866007"/>
            <a:ext cx="4269108" cy="1077218"/>
          </a:xfrm>
          <a:prstGeom prst="rect">
            <a:avLst/>
          </a:prstGeom>
          <a:noFill/>
        </p:spPr>
        <p:txBody>
          <a:bodyPr wrap="square" rtlCol="0">
            <a:spAutoFit/>
          </a:bodyPr>
          <a:lstStyle/>
          <a:p>
            <a:r>
              <a:rPr lang="en-US" sz="1600"/>
              <a:t>And separate out deviations from the average spin occupation number.  Note this approximation </a:t>
            </a:r>
            <a:r>
              <a:rPr lang="en-US" sz="1600" i="1"/>
              <a:t>doesn’t</a:t>
            </a:r>
            <a:r>
              <a:rPr lang="en-US" sz="1600"/>
              <a:t> require us to be in ferromagnetic state, N</a:t>
            </a:r>
            <a:r>
              <a:rPr lang="en-US" sz="1600" baseline="-25000"/>
              <a:t>↑</a:t>
            </a:r>
            <a:r>
              <a:rPr lang="en-US" sz="1600"/>
              <a:t> ≠ N</a:t>
            </a:r>
            <a:r>
              <a:rPr lang="en-US" sz="1600" baseline="-25000"/>
              <a:t>↓</a:t>
            </a:r>
            <a:endParaRPr lang="en-US" sz="1600"/>
          </a:p>
        </p:txBody>
      </p:sp>
      <p:graphicFrame>
        <p:nvGraphicFramePr>
          <p:cNvPr id="14" name="Object 13">
            <a:extLst>
              <a:ext uri="{FF2B5EF4-FFF2-40B4-BE49-F238E27FC236}">
                <a16:creationId xmlns:a16="http://schemas.microsoft.com/office/drawing/2014/main" id="{9B0C9556-5BA6-418B-B30F-E63AD2B4AE7A}"/>
              </a:ext>
            </a:extLst>
          </p:cNvPr>
          <p:cNvGraphicFramePr>
            <a:graphicFrameLocks noChangeAspect="1"/>
          </p:cNvGraphicFramePr>
          <p:nvPr>
            <p:extLst>
              <p:ext uri="{D42A27DB-BD31-4B8C-83A1-F6EECF244321}">
                <p14:modId xmlns:p14="http://schemas.microsoft.com/office/powerpoint/2010/main" val="1431762690"/>
              </p:ext>
            </p:extLst>
          </p:nvPr>
        </p:nvGraphicFramePr>
        <p:xfrm>
          <a:off x="491770" y="3897153"/>
          <a:ext cx="8753644" cy="552450"/>
        </p:xfrm>
        <a:graphic>
          <a:graphicData uri="http://schemas.openxmlformats.org/presentationml/2006/ole">
            <mc:AlternateContent xmlns:mc="http://schemas.openxmlformats.org/markup-compatibility/2006">
              <mc:Choice xmlns:v="urn:schemas-microsoft-com:vml" Requires="v">
                <p:oleObj name="Equation" r:id="rId7" imgW="6070600" imgH="381000" progId="Equation.DSMT4">
                  <p:embed/>
                </p:oleObj>
              </mc:Choice>
              <mc:Fallback>
                <p:oleObj name="Equation" r:id="rId7" imgW="6070600" imgH="381000" progId="Equation.DSMT4">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1770" y="3897153"/>
                        <a:ext cx="8753644" cy="552450"/>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23F38C61-8D9E-4EB6-8716-545F50C9434F}"/>
              </a:ext>
            </a:extLst>
          </p:cNvPr>
          <p:cNvSpPr txBox="1"/>
          <p:nvPr/>
        </p:nvSpPr>
        <p:spPr>
          <a:xfrm>
            <a:off x="449264" y="3152775"/>
            <a:ext cx="4741862" cy="584775"/>
          </a:xfrm>
          <a:prstGeom prst="rect">
            <a:avLst/>
          </a:prstGeom>
          <a:noFill/>
        </p:spPr>
        <p:txBody>
          <a:bodyPr wrap="square" rtlCol="0">
            <a:spAutoFit/>
          </a:bodyPr>
          <a:lstStyle/>
          <a:p>
            <a:r>
              <a:rPr lang="en-US" sz="1600"/>
              <a:t>Keeping terms only out to first order in the deviation brings us to:</a:t>
            </a:r>
            <a:endParaRPr lang="en-US"/>
          </a:p>
        </p:txBody>
      </p:sp>
      <p:graphicFrame>
        <p:nvGraphicFramePr>
          <p:cNvPr id="17" name="Object 16">
            <a:extLst>
              <a:ext uri="{FF2B5EF4-FFF2-40B4-BE49-F238E27FC236}">
                <a16:creationId xmlns:a16="http://schemas.microsoft.com/office/drawing/2014/main" id="{ACDA7B73-8967-4AA2-9781-876097EFAEA6}"/>
              </a:ext>
            </a:extLst>
          </p:cNvPr>
          <p:cNvGraphicFramePr>
            <a:graphicFrameLocks noChangeAspect="1"/>
          </p:cNvGraphicFramePr>
          <p:nvPr>
            <p:extLst>
              <p:ext uri="{D42A27DB-BD31-4B8C-83A1-F6EECF244321}">
                <p14:modId xmlns:p14="http://schemas.microsoft.com/office/powerpoint/2010/main" val="1538650381"/>
              </p:ext>
            </p:extLst>
          </p:nvPr>
        </p:nvGraphicFramePr>
        <p:xfrm>
          <a:off x="9688513" y="3948113"/>
          <a:ext cx="2016125" cy="450850"/>
        </p:xfrm>
        <a:graphic>
          <a:graphicData uri="http://schemas.openxmlformats.org/presentationml/2006/ole">
            <mc:AlternateContent xmlns:mc="http://schemas.openxmlformats.org/markup-compatibility/2006">
              <mc:Choice xmlns:v="urn:schemas-microsoft-com:vml" Requires="v">
                <p:oleObj name="Equation" r:id="rId9" imgW="1600200" imgH="355320" progId="Equation.DSMT4">
                  <p:embed/>
                </p:oleObj>
              </mc:Choice>
              <mc:Fallback>
                <p:oleObj name="Equation" r:id="rId9" imgW="1600200" imgH="355320" progId="Equation.DSMT4">
                  <p:embed/>
                  <p:pic>
                    <p:nvPicPr>
                      <p:cNvPr id="0" name="Object 16"/>
                      <p:cNvPicPr>
                        <a:picLocks noChangeAspect="1" noChangeArrowheads="1"/>
                      </p:cNvPicPr>
                      <p:nvPr/>
                    </p:nvPicPr>
                    <p:blipFill>
                      <a:blip r:embed="rId10"/>
                      <a:srcRect/>
                      <a:stretch>
                        <a:fillRect/>
                      </a:stretch>
                    </p:blipFill>
                    <p:spPr bwMode="auto">
                      <a:xfrm>
                        <a:off x="9688513" y="3948113"/>
                        <a:ext cx="2016125" cy="450850"/>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81ABB0CC-938C-4756-8694-DE0B408D78BF}"/>
              </a:ext>
            </a:extLst>
          </p:cNvPr>
          <p:cNvSpPr txBox="1"/>
          <p:nvPr/>
        </p:nvSpPr>
        <p:spPr>
          <a:xfrm>
            <a:off x="449264" y="4607926"/>
            <a:ext cx="6046787" cy="338554"/>
          </a:xfrm>
          <a:prstGeom prst="rect">
            <a:avLst/>
          </a:prstGeom>
          <a:noFill/>
        </p:spPr>
        <p:txBody>
          <a:bodyPr wrap="square" rtlCol="0">
            <a:spAutoFit/>
          </a:bodyPr>
          <a:lstStyle/>
          <a:p>
            <a:r>
              <a:rPr lang="en-US" sz="1600"/>
              <a:t>Now that it’s quadratic, we can solve for the spectrum to get:</a:t>
            </a:r>
            <a:endParaRPr lang="en-US"/>
          </a:p>
        </p:txBody>
      </p:sp>
      <p:graphicFrame>
        <p:nvGraphicFramePr>
          <p:cNvPr id="29" name="Object 28">
            <a:extLst>
              <a:ext uri="{FF2B5EF4-FFF2-40B4-BE49-F238E27FC236}">
                <a16:creationId xmlns:a16="http://schemas.microsoft.com/office/drawing/2014/main" id="{F1034030-37D6-49F4-B6F6-073A3B299317}"/>
              </a:ext>
            </a:extLst>
          </p:cNvPr>
          <p:cNvGraphicFramePr>
            <a:graphicFrameLocks noChangeAspect="1"/>
          </p:cNvGraphicFramePr>
          <p:nvPr>
            <p:extLst>
              <p:ext uri="{D42A27DB-BD31-4B8C-83A1-F6EECF244321}">
                <p14:modId xmlns:p14="http://schemas.microsoft.com/office/powerpoint/2010/main" val="1982456886"/>
              </p:ext>
            </p:extLst>
          </p:nvPr>
        </p:nvGraphicFramePr>
        <p:xfrm>
          <a:off x="506413" y="5088193"/>
          <a:ext cx="4405313" cy="1457325"/>
        </p:xfrm>
        <a:graphic>
          <a:graphicData uri="http://schemas.openxmlformats.org/presentationml/2006/ole">
            <mc:AlternateContent xmlns:mc="http://schemas.openxmlformats.org/markup-compatibility/2006">
              <mc:Choice xmlns:v="urn:schemas-microsoft-com:vml" Requires="v">
                <p:oleObj name="Equation" r:id="rId11" imgW="3682800" imgH="1218960" progId="Equation.DSMT4">
                  <p:embed/>
                </p:oleObj>
              </mc:Choice>
              <mc:Fallback>
                <p:oleObj name="Equation" r:id="rId11" imgW="3682800" imgH="1218960" progId="Equation.DSMT4">
                  <p:embed/>
                  <p:pic>
                    <p:nvPicPr>
                      <p:cNvPr id="0" name="Object 26"/>
                      <p:cNvPicPr>
                        <a:picLocks noChangeAspect="1" noChangeArrowheads="1"/>
                      </p:cNvPicPr>
                      <p:nvPr/>
                    </p:nvPicPr>
                    <p:blipFill>
                      <a:blip r:embed="rId12"/>
                      <a:srcRect/>
                      <a:stretch>
                        <a:fillRect/>
                      </a:stretch>
                    </p:blipFill>
                    <p:spPr bwMode="auto">
                      <a:xfrm>
                        <a:off x="506413" y="5088193"/>
                        <a:ext cx="4405313" cy="145732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0AEE6D68-0790-49E9-8BC7-5D1AF23DF93B}"/>
              </a:ext>
            </a:extLst>
          </p:cNvPr>
          <p:cNvSpPr txBox="1"/>
          <p:nvPr/>
        </p:nvSpPr>
        <p:spPr>
          <a:xfrm>
            <a:off x="5579928" y="5096774"/>
            <a:ext cx="1554297" cy="338554"/>
          </a:xfrm>
          <a:prstGeom prst="rect">
            <a:avLst/>
          </a:prstGeom>
          <a:noFill/>
        </p:spPr>
        <p:txBody>
          <a:bodyPr wrap="square" rtlCol="0">
            <a:spAutoFit/>
          </a:bodyPr>
          <a:lstStyle/>
          <a:p>
            <a:r>
              <a:rPr lang="en-US" sz="1600"/>
              <a:t>where,</a:t>
            </a:r>
            <a:endParaRPr lang="en-US"/>
          </a:p>
        </p:txBody>
      </p:sp>
      <p:sp>
        <p:nvSpPr>
          <p:cNvPr id="31" name="Rectangle 29">
            <a:extLst>
              <a:ext uri="{FF2B5EF4-FFF2-40B4-BE49-F238E27FC236}">
                <a16:creationId xmlns:a16="http://schemas.microsoft.com/office/drawing/2014/main" id="{E216351A-DE79-45E3-BC1D-C4EF8A4708FE}"/>
              </a:ext>
            </a:extLst>
          </p:cNvPr>
          <p:cNvSpPr>
            <a:spLocks noChangeArrowheads="1"/>
          </p:cNvSpPr>
          <p:nvPr/>
        </p:nvSpPr>
        <p:spPr bwMode="auto">
          <a:xfrm>
            <a:off x="5668962" y="58293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2" name="Object 31">
            <a:extLst>
              <a:ext uri="{FF2B5EF4-FFF2-40B4-BE49-F238E27FC236}">
                <a16:creationId xmlns:a16="http://schemas.microsoft.com/office/drawing/2014/main" id="{306FF7CE-0691-4B05-AF5D-1DE1B070D2B7}"/>
              </a:ext>
            </a:extLst>
          </p:cNvPr>
          <p:cNvGraphicFramePr>
            <a:graphicFrameLocks noChangeAspect="1"/>
          </p:cNvGraphicFramePr>
          <p:nvPr>
            <p:extLst>
              <p:ext uri="{D42A27DB-BD31-4B8C-83A1-F6EECF244321}">
                <p14:modId xmlns:p14="http://schemas.microsoft.com/office/powerpoint/2010/main" val="697017072"/>
              </p:ext>
            </p:extLst>
          </p:nvPr>
        </p:nvGraphicFramePr>
        <p:xfrm>
          <a:off x="5653088" y="5588000"/>
          <a:ext cx="1146175" cy="666750"/>
        </p:xfrm>
        <a:graphic>
          <a:graphicData uri="http://schemas.openxmlformats.org/presentationml/2006/ole">
            <mc:AlternateContent xmlns:mc="http://schemas.openxmlformats.org/markup-compatibility/2006">
              <mc:Choice xmlns:v="urn:schemas-microsoft-com:vml" Requires="v">
                <p:oleObj name="Equation" r:id="rId13" imgW="876240" imgH="507960" progId="Equation.DSMT4">
                  <p:embed/>
                </p:oleObj>
              </mc:Choice>
              <mc:Fallback>
                <p:oleObj name="Equation" r:id="rId13" imgW="876240" imgH="507960" progId="Equation.DSMT4">
                  <p:embed/>
                  <p:pic>
                    <p:nvPicPr>
                      <p:cNvPr id="0" name="Object 28"/>
                      <p:cNvPicPr>
                        <a:picLocks noChangeAspect="1" noChangeArrowheads="1"/>
                      </p:cNvPicPr>
                      <p:nvPr/>
                    </p:nvPicPr>
                    <p:blipFill>
                      <a:blip r:embed="rId14"/>
                      <a:srcRect/>
                      <a:stretch>
                        <a:fillRect/>
                      </a:stretch>
                    </p:blipFill>
                    <p:spPr bwMode="auto">
                      <a:xfrm>
                        <a:off x="5653088" y="5588000"/>
                        <a:ext cx="1146175" cy="666750"/>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D05F8B6B-4A67-41F5-A6C7-599B5DBDDE00}"/>
              </a:ext>
            </a:extLst>
          </p:cNvPr>
          <p:cNvSpPr txBox="1"/>
          <p:nvPr/>
        </p:nvSpPr>
        <p:spPr>
          <a:xfrm>
            <a:off x="7031039" y="5921727"/>
            <a:ext cx="4938711" cy="584775"/>
          </a:xfrm>
          <a:prstGeom prst="rect">
            <a:avLst/>
          </a:prstGeom>
          <a:noFill/>
        </p:spPr>
        <p:txBody>
          <a:bodyPr wrap="square" rtlCol="0">
            <a:spAutoFit/>
          </a:bodyPr>
          <a:lstStyle/>
          <a:p>
            <a:r>
              <a:rPr lang="en-US" sz="1600"/>
              <a:t>Of course M isn’t known.  But that can be solved for self-consistently using stat mech I guess.</a:t>
            </a:r>
            <a:endParaRPr lang="en-US"/>
          </a:p>
        </p:txBody>
      </p:sp>
    </p:spTree>
    <p:extLst>
      <p:ext uri="{BB962C8B-B14F-4D97-AF65-F5344CB8AC3E}">
        <p14:creationId xmlns:p14="http://schemas.microsoft.com/office/powerpoint/2010/main" val="2574033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374768" y="150336"/>
            <a:ext cx="6583706" cy="612169"/>
          </a:xfrm>
        </p:spPr>
        <p:txBody>
          <a:bodyPr>
            <a:normAutofit fontScale="90000"/>
          </a:bodyPr>
          <a:lstStyle/>
          <a:p>
            <a:r>
              <a:rPr lang="en-US" sz="3600" b="1" u="sng">
                <a:latin typeface="+mn-lt"/>
              </a:rPr>
              <a:t>Thermal Equilibrium Properties (TB)</a:t>
            </a:r>
            <a:endParaRPr lang="en-US" b="1" u="sng">
              <a:latin typeface="+mn-lt"/>
            </a:endParaRPr>
          </a:p>
        </p:txBody>
      </p:sp>
      <p:sp>
        <p:nvSpPr>
          <p:cNvPr id="3" name="Rectangle 2">
            <a:extLst>
              <a:ext uri="{FF2B5EF4-FFF2-40B4-BE49-F238E27FC236}">
                <a16:creationId xmlns:a16="http://schemas.microsoft.com/office/drawing/2014/main" id="{8630C59B-D783-481E-A5FA-173D6D382B1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2642E9E4-C263-4A60-A10E-4F0662236D44}"/>
              </a:ext>
            </a:extLst>
          </p:cNvPr>
          <p:cNvSpPr txBox="1"/>
          <p:nvPr/>
        </p:nvSpPr>
        <p:spPr>
          <a:xfrm>
            <a:off x="290004" y="731791"/>
            <a:ext cx="8391624" cy="800219"/>
          </a:xfrm>
          <a:prstGeom prst="rect">
            <a:avLst/>
          </a:prstGeom>
          <a:noFill/>
        </p:spPr>
        <p:txBody>
          <a:bodyPr wrap="square" rtlCol="0">
            <a:spAutoFit/>
          </a:bodyPr>
          <a:lstStyle/>
          <a:p>
            <a:r>
              <a:rPr lang="en-US" b="1"/>
              <a:t>Ferromagnetism</a:t>
            </a:r>
            <a:endParaRPr lang="en-US" sz="1400" b="1"/>
          </a:p>
          <a:p>
            <a:r>
              <a:rPr lang="en-US" sz="1400"/>
              <a:t>We can investigate the magnetic properties of our solid.  Going back to the self-consistent approximation for the single particle GF (keeping just the onsite term), we have:</a:t>
            </a:r>
          </a:p>
        </p:txBody>
      </p:sp>
      <p:sp>
        <p:nvSpPr>
          <p:cNvPr id="17" name="TextBox 16">
            <a:extLst>
              <a:ext uri="{FF2B5EF4-FFF2-40B4-BE49-F238E27FC236}">
                <a16:creationId xmlns:a16="http://schemas.microsoft.com/office/drawing/2014/main" id="{075DF5AB-2190-4789-A222-6D4340BDEF44}"/>
              </a:ext>
            </a:extLst>
          </p:cNvPr>
          <p:cNvSpPr txBox="1"/>
          <p:nvPr/>
        </p:nvSpPr>
        <p:spPr>
          <a:xfrm>
            <a:off x="312097" y="5383259"/>
            <a:ext cx="7291896" cy="307777"/>
          </a:xfrm>
          <a:prstGeom prst="rect">
            <a:avLst/>
          </a:prstGeom>
          <a:noFill/>
        </p:spPr>
        <p:txBody>
          <a:bodyPr wrap="square" rtlCol="0">
            <a:spAutoFit/>
          </a:bodyPr>
          <a:lstStyle/>
          <a:p>
            <a:r>
              <a:rPr lang="en-US" sz="1400"/>
              <a:t>Expanding the RHS out to third power in M, we can solve for M and get (besides solution M = 0). </a:t>
            </a:r>
            <a:endParaRPr lang="en-US"/>
          </a:p>
        </p:txBody>
      </p:sp>
      <p:graphicFrame>
        <p:nvGraphicFramePr>
          <p:cNvPr id="19" name="Object 18">
            <a:extLst>
              <a:ext uri="{FF2B5EF4-FFF2-40B4-BE49-F238E27FC236}">
                <a16:creationId xmlns:a16="http://schemas.microsoft.com/office/drawing/2014/main" id="{E8EFD561-5DE1-4599-A76A-1E68379A8A03}"/>
              </a:ext>
            </a:extLst>
          </p:cNvPr>
          <p:cNvGraphicFramePr>
            <a:graphicFrameLocks noChangeAspect="1"/>
          </p:cNvGraphicFramePr>
          <p:nvPr>
            <p:extLst>
              <p:ext uri="{D42A27DB-BD31-4B8C-83A1-F6EECF244321}">
                <p14:modId xmlns:p14="http://schemas.microsoft.com/office/powerpoint/2010/main" val="1482929502"/>
              </p:ext>
            </p:extLst>
          </p:nvPr>
        </p:nvGraphicFramePr>
        <p:xfrm>
          <a:off x="3892550" y="5975350"/>
          <a:ext cx="3729038" cy="627063"/>
        </p:xfrm>
        <a:graphic>
          <a:graphicData uri="http://schemas.openxmlformats.org/presentationml/2006/ole">
            <mc:AlternateContent xmlns:mc="http://schemas.openxmlformats.org/markup-compatibility/2006">
              <mc:Choice xmlns:v="urn:schemas-microsoft-com:vml" Requires="v">
                <p:oleObj name="Equation" r:id="rId2" imgW="2882880" imgH="482400" progId="Equation.DSMT4">
                  <p:embed/>
                </p:oleObj>
              </mc:Choice>
              <mc:Fallback>
                <p:oleObj name="Equation" r:id="rId2" imgW="2882880" imgH="482400" progId="Equation.DSMT4">
                  <p:embed/>
                  <p:pic>
                    <p:nvPicPr>
                      <p:cNvPr id="21" name="Object 20">
                        <a:extLst>
                          <a:ext uri="{FF2B5EF4-FFF2-40B4-BE49-F238E27FC236}">
                            <a16:creationId xmlns:a16="http://schemas.microsoft.com/office/drawing/2014/main" id="{E889184C-BC24-439A-9D1E-2E88E6248DE6}"/>
                          </a:ext>
                        </a:extLst>
                      </p:cNvPr>
                      <p:cNvPicPr>
                        <a:picLocks noChangeAspect="1" noChangeArrowheads="1"/>
                      </p:cNvPicPr>
                      <p:nvPr/>
                    </p:nvPicPr>
                    <p:blipFill>
                      <a:blip r:embed="rId3"/>
                      <a:srcRect/>
                      <a:stretch>
                        <a:fillRect/>
                      </a:stretch>
                    </p:blipFill>
                    <p:spPr bwMode="auto">
                      <a:xfrm>
                        <a:off x="3892550" y="5975350"/>
                        <a:ext cx="3729038" cy="62706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88EC634A-9238-439F-BCFF-6F41A7DAB514}"/>
              </a:ext>
            </a:extLst>
          </p:cNvPr>
          <p:cNvGraphicFramePr>
            <a:graphicFrameLocks noChangeAspect="1"/>
          </p:cNvGraphicFramePr>
          <p:nvPr>
            <p:extLst>
              <p:ext uri="{D42A27DB-BD31-4B8C-83A1-F6EECF244321}">
                <p14:modId xmlns:p14="http://schemas.microsoft.com/office/powerpoint/2010/main" val="1925319718"/>
              </p:ext>
            </p:extLst>
          </p:nvPr>
        </p:nvGraphicFramePr>
        <p:xfrm>
          <a:off x="411163" y="2860443"/>
          <a:ext cx="2741612" cy="587375"/>
        </p:xfrm>
        <a:graphic>
          <a:graphicData uri="http://schemas.openxmlformats.org/presentationml/2006/ole">
            <mc:AlternateContent xmlns:mc="http://schemas.openxmlformats.org/markup-compatibility/2006">
              <mc:Choice xmlns:v="urn:schemas-microsoft-com:vml" Requires="v">
                <p:oleObj name="Equation" r:id="rId4" imgW="2120760" imgH="457200" progId="Equation.DSMT4">
                  <p:embed/>
                </p:oleObj>
              </mc:Choice>
              <mc:Fallback>
                <p:oleObj name="Equation" r:id="rId4" imgW="2120760" imgH="457200" progId="Equation.DSMT4">
                  <p:embed/>
                  <p:pic>
                    <p:nvPicPr>
                      <p:cNvPr id="0" name="Object 186"/>
                      <p:cNvPicPr>
                        <a:picLocks noChangeAspect="1" noChangeArrowheads="1"/>
                      </p:cNvPicPr>
                      <p:nvPr/>
                    </p:nvPicPr>
                    <p:blipFill>
                      <a:blip r:embed="rId5"/>
                      <a:srcRect/>
                      <a:stretch>
                        <a:fillRect/>
                      </a:stretch>
                    </p:blipFill>
                    <p:spPr bwMode="auto">
                      <a:xfrm>
                        <a:off x="411163" y="2860443"/>
                        <a:ext cx="2741612" cy="58737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E5AC8001-41C7-48DD-862F-8A5854C3544F}"/>
              </a:ext>
            </a:extLst>
          </p:cNvPr>
          <p:cNvGraphicFramePr>
            <a:graphicFrameLocks noChangeAspect="1"/>
          </p:cNvGraphicFramePr>
          <p:nvPr>
            <p:extLst>
              <p:ext uri="{D42A27DB-BD31-4B8C-83A1-F6EECF244321}">
                <p14:modId xmlns:p14="http://schemas.microsoft.com/office/powerpoint/2010/main" val="1199354005"/>
              </p:ext>
            </p:extLst>
          </p:nvPr>
        </p:nvGraphicFramePr>
        <p:xfrm>
          <a:off x="411163" y="1666875"/>
          <a:ext cx="3282950" cy="631825"/>
        </p:xfrm>
        <a:graphic>
          <a:graphicData uri="http://schemas.openxmlformats.org/presentationml/2006/ole">
            <mc:AlternateContent xmlns:mc="http://schemas.openxmlformats.org/markup-compatibility/2006">
              <mc:Choice xmlns:v="urn:schemas-microsoft-com:vml" Requires="v">
                <p:oleObj name="Equation" r:id="rId6" imgW="2374560" imgH="457200" progId="Equation.DSMT4">
                  <p:embed/>
                </p:oleObj>
              </mc:Choice>
              <mc:Fallback>
                <p:oleObj name="Equation" r:id="rId6" imgW="2374560" imgH="457200" progId="Equation.DSMT4">
                  <p:embed/>
                  <p:pic>
                    <p:nvPicPr>
                      <p:cNvPr id="18" name="Object 17">
                        <a:extLst>
                          <a:ext uri="{FF2B5EF4-FFF2-40B4-BE49-F238E27FC236}">
                            <a16:creationId xmlns:a16="http://schemas.microsoft.com/office/drawing/2014/main" id="{E872CD34-9242-44F7-959B-13007F194C44}"/>
                          </a:ext>
                        </a:extLst>
                      </p:cNvPr>
                      <p:cNvPicPr>
                        <a:picLocks noChangeAspect="1" noChangeArrowheads="1"/>
                      </p:cNvPicPr>
                      <p:nvPr/>
                    </p:nvPicPr>
                    <p:blipFill>
                      <a:blip r:embed="rId7"/>
                      <a:srcRect/>
                      <a:stretch>
                        <a:fillRect/>
                      </a:stretch>
                    </p:blipFill>
                    <p:spPr bwMode="auto">
                      <a:xfrm>
                        <a:off x="411163" y="1666875"/>
                        <a:ext cx="3282950" cy="631825"/>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E1EAC2F-A772-4035-B780-DEB6225FD934}"/>
              </a:ext>
            </a:extLst>
          </p:cNvPr>
          <p:cNvGraphicFramePr>
            <a:graphicFrameLocks noChangeAspect="1"/>
          </p:cNvGraphicFramePr>
          <p:nvPr>
            <p:extLst>
              <p:ext uri="{D42A27DB-BD31-4B8C-83A1-F6EECF244321}">
                <p14:modId xmlns:p14="http://schemas.microsoft.com/office/powerpoint/2010/main" val="2634033275"/>
              </p:ext>
            </p:extLst>
          </p:nvPr>
        </p:nvGraphicFramePr>
        <p:xfrm>
          <a:off x="4706938" y="1687513"/>
          <a:ext cx="2911475" cy="611187"/>
        </p:xfrm>
        <a:graphic>
          <a:graphicData uri="http://schemas.openxmlformats.org/presentationml/2006/ole">
            <mc:AlternateContent xmlns:mc="http://schemas.openxmlformats.org/markup-compatibility/2006">
              <mc:Choice xmlns:v="urn:schemas-microsoft-com:vml" Requires="v">
                <p:oleObj name="Equation" r:id="rId8" imgW="2006280" imgH="419040" progId="Equation.DSMT4">
                  <p:embed/>
                </p:oleObj>
              </mc:Choice>
              <mc:Fallback>
                <p:oleObj name="Equation" r:id="rId8" imgW="2006280" imgH="419040" progId="Equation.DSMT4">
                  <p:embed/>
                  <p:pic>
                    <p:nvPicPr>
                      <p:cNvPr id="14" name="Object 13">
                        <a:extLst>
                          <a:ext uri="{FF2B5EF4-FFF2-40B4-BE49-F238E27FC236}">
                            <a16:creationId xmlns:a16="http://schemas.microsoft.com/office/drawing/2014/main" id="{46E0676E-E7C5-48C6-A70C-A85EE67C9897}"/>
                          </a:ext>
                        </a:extLst>
                      </p:cNvPr>
                      <p:cNvPicPr>
                        <a:picLocks noChangeAspect="1" noChangeArrowheads="1"/>
                      </p:cNvPicPr>
                      <p:nvPr/>
                    </p:nvPicPr>
                    <p:blipFill>
                      <a:blip r:embed="rId9"/>
                      <a:srcRect/>
                      <a:stretch>
                        <a:fillRect/>
                      </a:stretch>
                    </p:blipFill>
                    <p:spPr bwMode="auto">
                      <a:xfrm>
                        <a:off x="4706938" y="1687513"/>
                        <a:ext cx="2911475" cy="61118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48F04E7B-C667-48D5-81A4-6726AE0E0D0B}"/>
              </a:ext>
            </a:extLst>
          </p:cNvPr>
          <p:cNvSpPr txBox="1"/>
          <p:nvPr/>
        </p:nvSpPr>
        <p:spPr>
          <a:xfrm>
            <a:off x="312097" y="2501770"/>
            <a:ext cx="11274934" cy="307777"/>
          </a:xfrm>
          <a:prstGeom prst="rect">
            <a:avLst/>
          </a:prstGeom>
          <a:noFill/>
        </p:spPr>
        <p:txBody>
          <a:bodyPr wrap="square" rtlCol="0">
            <a:spAutoFit/>
          </a:bodyPr>
          <a:lstStyle/>
          <a:p>
            <a:r>
              <a:rPr lang="en-US" sz="1400"/>
              <a:t>Summing over all k values, we have a self-consistent equation for the spin occupation number per k-value.  Believe our MFA results in same equation.</a:t>
            </a:r>
            <a:endParaRPr lang="en-US"/>
          </a:p>
        </p:txBody>
      </p:sp>
      <p:graphicFrame>
        <p:nvGraphicFramePr>
          <p:cNvPr id="13" name="Object 12">
            <a:extLst>
              <a:ext uri="{FF2B5EF4-FFF2-40B4-BE49-F238E27FC236}">
                <a16:creationId xmlns:a16="http://schemas.microsoft.com/office/drawing/2014/main" id="{CF63676B-4D15-4FB0-AE06-661D75A55C9C}"/>
              </a:ext>
            </a:extLst>
          </p:cNvPr>
          <p:cNvGraphicFramePr>
            <a:graphicFrameLocks noChangeAspect="1"/>
          </p:cNvGraphicFramePr>
          <p:nvPr>
            <p:extLst>
              <p:ext uri="{D42A27DB-BD31-4B8C-83A1-F6EECF244321}">
                <p14:modId xmlns:p14="http://schemas.microsoft.com/office/powerpoint/2010/main" val="1307673938"/>
              </p:ext>
            </p:extLst>
          </p:nvPr>
        </p:nvGraphicFramePr>
        <p:xfrm>
          <a:off x="411163" y="3976471"/>
          <a:ext cx="2741612" cy="1315974"/>
        </p:xfrm>
        <a:graphic>
          <a:graphicData uri="http://schemas.openxmlformats.org/presentationml/2006/ole">
            <mc:AlternateContent xmlns:mc="http://schemas.openxmlformats.org/markup-compatibility/2006">
              <mc:Choice xmlns:v="urn:schemas-microsoft-com:vml" Requires="v">
                <p:oleObj name="Equation" r:id="rId10" imgW="1993900" imgH="965200" progId="Equation.DSMT4">
                  <p:embed/>
                </p:oleObj>
              </mc:Choice>
              <mc:Fallback>
                <p:oleObj name="Equation" r:id="rId10" imgW="1993900" imgH="965200" progId="Equation.DSMT4">
                  <p:embed/>
                  <p:pic>
                    <p:nvPicPr>
                      <p:cNvPr id="0" name="Object 20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163" y="3976471"/>
                        <a:ext cx="2741612" cy="1315974"/>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2DE0DACB-6E9F-4E7E-82E6-7C827C764157}"/>
              </a:ext>
            </a:extLst>
          </p:cNvPr>
          <p:cNvSpPr txBox="1"/>
          <p:nvPr/>
        </p:nvSpPr>
        <p:spPr>
          <a:xfrm>
            <a:off x="290004" y="3558332"/>
            <a:ext cx="8007858" cy="338554"/>
          </a:xfrm>
          <a:prstGeom prst="rect">
            <a:avLst/>
          </a:prstGeom>
          <a:noFill/>
        </p:spPr>
        <p:txBody>
          <a:bodyPr wrap="square" rtlCol="0">
            <a:spAutoFit/>
          </a:bodyPr>
          <a:lstStyle/>
          <a:p>
            <a:r>
              <a:rPr lang="en-US" sz="1600"/>
              <a:t>Introducing the density of states per spin, and specializing to T = 0, we have:</a:t>
            </a:r>
            <a:endParaRPr lang="en-US"/>
          </a:p>
        </p:txBody>
      </p:sp>
      <mc:AlternateContent xmlns:mc="http://schemas.openxmlformats.org/markup-compatibility/2006" xmlns:p14="http://schemas.microsoft.com/office/powerpoint/2010/main" xmlns:aink="http://schemas.microsoft.com/office/drawing/2016/ink">
        <mc:Choice Requires="p14 aink">
          <p:contentPart p14:bwMode="auto" r:id="rId12">
            <p14:nvContentPartPr>
              <p14:cNvPr id="22" name="Ink 21">
                <a:extLst>
                  <a:ext uri="{FF2B5EF4-FFF2-40B4-BE49-F238E27FC236}">
                    <a16:creationId xmlns:a16="http://schemas.microsoft.com/office/drawing/2014/main" id="{3838C4FD-39AB-4259-8F9C-881307E8B2B8}"/>
                  </a:ext>
                </a:extLst>
              </p14:cNvPr>
              <p14:cNvContentPartPr/>
              <p14:nvPr/>
            </p14:nvContentPartPr>
            <p14:xfrm>
              <a:off x="3315615" y="4257150"/>
              <a:ext cx="154440" cy="753840"/>
            </p14:xfrm>
          </p:contentPart>
        </mc:Choice>
        <mc:Fallback xmlns="">
          <p:pic>
            <p:nvPicPr>
              <p:cNvPr id="22" name="Ink 21">
                <a:extLst>
                  <a:ext uri="{FF2B5EF4-FFF2-40B4-BE49-F238E27FC236}">
                    <a16:creationId xmlns:a16="http://schemas.microsoft.com/office/drawing/2014/main" id="{3838C4FD-39AB-4259-8F9C-881307E8B2B8}"/>
                  </a:ext>
                </a:extLst>
              </p:cNvPr>
              <p:cNvPicPr/>
              <p:nvPr/>
            </p:nvPicPr>
            <p:blipFill>
              <a:blip r:embed="rId14"/>
              <a:stretch>
                <a:fillRect/>
              </a:stretch>
            </p:blipFill>
            <p:spPr>
              <a:xfrm>
                <a:off x="3297615" y="4149510"/>
                <a:ext cx="190080" cy="9694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23" name="Ink 22">
                <a:extLst>
                  <a:ext uri="{FF2B5EF4-FFF2-40B4-BE49-F238E27FC236}">
                    <a16:creationId xmlns:a16="http://schemas.microsoft.com/office/drawing/2014/main" id="{2F5D637C-3635-4C70-B066-5D9DD3A032C0}"/>
                  </a:ext>
                </a:extLst>
              </p14:cNvPr>
              <p14:cNvContentPartPr/>
              <p14:nvPr/>
            </p14:nvContentPartPr>
            <p14:xfrm>
              <a:off x="3409575" y="4752870"/>
              <a:ext cx="360" cy="360"/>
            </p14:xfrm>
          </p:contentPart>
        </mc:Choice>
        <mc:Fallback xmlns="">
          <p:pic>
            <p:nvPicPr>
              <p:cNvPr id="23" name="Ink 22">
                <a:extLst>
                  <a:ext uri="{FF2B5EF4-FFF2-40B4-BE49-F238E27FC236}">
                    <a16:creationId xmlns:a16="http://schemas.microsoft.com/office/drawing/2014/main" id="{2F5D637C-3635-4C70-B066-5D9DD3A032C0}"/>
                  </a:ext>
                </a:extLst>
              </p:cNvPr>
              <p:cNvPicPr/>
              <p:nvPr/>
            </p:nvPicPr>
            <p:blipFill>
              <a:blip r:embed="rId16"/>
              <a:stretch>
                <a:fillRect/>
              </a:stretch>
            </p:blipFill>
            <p:spPr>
              <a:xfrm>
                <a:off x="3346575" y="4374870"/>
                <a:ext cx="126000" cy="756000"/>
              </a:xfrm>
              <a:prstGeom prst="rect">
                <a:avLst/>
              </a:prstGeom>
            </p:spPr>
          </p:pic>
        </mc:Fallback>
      </mc:AlternateContent>
      <p:graphicFrame>
        <p:nvGraphicFramePr>
          <p:cNvPr id="25" name="Object 24">
            <a:extLst>
              <a:ext uri="{FF2B5EF4-FFF2-40B4-BE49-F238E27FC236}">
                <a16:creationId xmlns:a16="http://schemas.microsoft.com/office/drawing/2014/main" id="{C1A5EADD-54B6-4372-83DF-1497199AE941}"/>
              </a:ext>
            </a:extLst>
          </p:cNvPr>
          <p:cNvGraphicFramePr>
            <a:graphicFrameLocks noChangeAspect="1"/>
          </p:cNvGraphicFramePr>
          <p:nvPr>
            <p:extLst>
              <p:ext uri="{D42A27DB-BD31-4B8C-83A1-F6EECF244321}">
                <p14:modId xmlns:p14="http://schemas.microsoft.com/office/powerpoint/2010/main" val="2692099567"/>
              </p:ext>
            </p:extLst>
          </p:nvPr>
        </p:nvGraphicFramePr>
        <p:xfrm>
          <a:off x="3691189" y="4257150"/>
          <a:ext cx="2519861" cy="698248"/>
        </p:xfrm>
        <a:graphic>
          <a:graphicData uri="http://schemas.openxmlformats.org/presentationml/2006/ole">
            <mc:AlternateContent xmlns:mc="http://schemas.openxmlformats.org/markup-compatibility/2006">
              <mc:Choice xmlns:v="urn:schemas-microsoft-com:vml" Requires="v">
                <p:oleObj name="Equation" r:id="rId17" imgW="1904760" imgH="533160" progId="Equation.DSMT4">
                  <p:embed/>
                </p:oleObj>
              </mc:Choice>
              <mc:Fallback>
                <p:oleObj name="Equation" r:id="rId17" imgW="1904760" imgH="533160" progId="Equation.DSMT4">
                  <p:embed/>
                  <p:pic>
                    <p:nvPicPr>
                      <p:cNvPr id="0" name="Object 202"/>
                      <p:cNvPicPr>
                        <a:picLocks noChangeAspect="1" noChangeArrowheads="1"/>
                      </p:cNvPicPr>
                      <p:nvPr/>
                    </p:nvPicPr>
                    <p:blipFill>
                      <a:blip r:embed="rId18"/>
                      <a:srcRect/>
                      <a:stretch>
                        <a:fillRect/>
                      </a:stretch>
                    </p:blipFill>
                    <p:spPr bwMode="auto">
                      <a:xfrm>
                        <a:off x="3691189" y="4257150"/>
                        <a:ext cx="2519861" cy="698248"/>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1823C190-1912-489E-A5E0-371D8B31BCB8}"/>
              </a:ext>
            </a:extLst>
          </p:cNvPr>
          <p:cNvGraphicFramePr>
            <a:graphicFrameLocks noChangeAspect="1"/>
          </p:cNvGraphicFramePr>
          <p:nvPr>
            <p:extLst>
              <p:ext uri="{D42A27DB-BD31-4B8C-83A1-F6EECF244321}">
                <p14:modId xmlns:p14="http://schemas.microsoft.com/office/powerpoint/2010/main" val="619528358"/>
              </p:ext>
            </p:extLst>
          </p:nvPr>
        </p:nvGraphicFramePr>
        <p:xfrm>
          <a:off x="6964363" y="4073525"/>
          <a:ext cx="1130300" cy="1065213"/>
        </p:xfrm>
        <a:graphic>
          <a:graphicData uri="http://schemas.openxmlformats.org/presentationml/2006/ole">
            <mc:AlternateContent xmlns:mc="http://schemas.openxmlformats.org/markup-compatibility/2006">
              <mc:Choice xmlns:v="urn:schemas-microsoft-com:vml" Requires="v">
                <p:oleObj name="Equation" r:id="rId19" imgW="888840" imgH="838080" progId="Equation.DSMT4">
                  <p:embed/>
                </p:oleObj>
              </mc:Choice>
              <mc:Fallback>
                <p:oleObj name="Equation" r:id="rId19" imgW="888840" imgH="838080" progId="Equation.DSMT4">
                  <p:embed/>
                  <p:pic>
                    <p:nvPicPr>
                      <p:cNvPr id="0" name="Object 204"/>
                      <p:cNvPicPr>
                        <a:picLocks noChangeAspect="1" noChangeArrowheads="1"/>
                      </p:cNvPicPr>
                      <p:nvPr/>
                    </p:nvPicPr>
                    <p:blipFill>
                      <a:blip r:embed="rId20"/>
                      <a:srcRect/>
                      <a:stretch>
                        <a:fillRect/>
                      </a:stretch>
                    </p:blipFill>
                    <p:spPr bwMode="auto">
                      <a:xfrm>
                        <a:off x="6964363" y="4073525"/>
                        <a:ext cx="1130300" cy="10652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468F9DFB-EAE1-42A7-9E80-9425C61F7809}"/>
                  </a:ext>
                </a:extLst>
              </p14:cNvPr>
              <p14:cNvContentPartPr/>
              <p14:nvPr/>
            </p14:nvContentPartPr>
            <p14:xfrm>
              <a:off x="5476335" y="4333470"/>
              <a:ext cx="1418400" cy="640080"/>
            </p14:xfrm>
          </p:contentPart>
        </mc:Choice>
        <mc:Fallback xmlns="">
          <p:pic>
            <p:nvPicPr>
              <p:cNvPr id="30" name="Ink 29">
                <a:extLst>
                  <a:ext uri="{FF2B5EF4-FFF2-40B4-BE49-F238E27FC236}">
                    <a16:creationId xmlns:a16="http://schemas.microsoft.com/office/drawing/2014/main" id="{468F9DFB-EAE1-42A7-9E80-9425C61F7809}"/>
                  </a:ext>
                </a:extLst>
              </p:cNvPr>
              <p:cNvPicPr/>
              <p:nvPr/>
            </p:nvPicPr>
            <p:blipFill>
              <a:blip r:embed="rId22"/>
              <a:stretch>
                <a:fillRect/>
              </a:stretch>
            </p:blipFill>
            <p:spPr>
              <a:xfrm>
                <a:off x="5458335" y="4315830"/>
                <a:ext cx="1454040" cy="675720"/>
              </a:xfrm>
              <a:prstGeom prst="rect">
                <a:avLst/>
              </a:prstGeom>
            </p:spPr>
          </p:pic>
        </mc:Fallback>
      </mc:AlternateContent>
      <p:sp>
        <p:nvSpPr>
          <p:cNvPr id="34" name="Rectangle 209">
            <a:extLst>
              <a:ext uri="{FF2B5EF4-FFF2-40B4-BE49-F238E27FC236}">
                <a16:creationId xmlns:a16="http://schemas.microsoft.com/office/drawing/2014/main" id="{4F21B690-3368-44EC-8F75-E11CD0D4097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2C24C4CC-0EAC-4C15-9D17-882FA3E49E77}"/>
              </a:ext>
            </a:extLst>
          </p:cNvPr>
          <p:cNvGraphicFramePr>
            <a:graphicFrameLocks noChangeAspect="1"/>
          </p:cNvGraphicFramePr>
          <p:nvPr>
            <p:extLst>
              <p:ext uri="{D42A27DB-BD31-4B8C-83A1-F6EECF244321}">
                <p14:modId xmlns:p14="http://schemas.microsoft.com/office/powerpoint/2010/main" val="157851425"/>
              </p:ext>
            </p:extLst>
          </p:nvPr>
        </p:nvGraphicFramePr>
        <p:xfrm>
          <a:off x="388938" y="5688013"/>
          <a:ext cx="2159000" cy="1104900"/>
        </p:xfrm>
        <a:graphic>
          <a:graphicData uri="http://schemas.openxmlformats.org/presentationml/2006/ole">
            <mc:AlternateContent xmlns:mc="http://schemas.openxmlformats.org/markup-compatibility/2006">
              <mc:Choice xmlns:v="urn:schemas-microsoft-com:vml" Requires="v">
                <p:oleObj name="Equation" r:id="rId23" imgW="1841400" imgH="952200" progId="Equation.DSMT4">
                  <p:embed/>
                </p:oleObj>
              </mc:Choice>
              <mc:Fallback>
                <p:oleObj name="Equation" r:id="rId23" imgW="1841400" imgH="952200" progId="Equation.DSMT4">
                  <p:embed/>
                  <p:pic>
                    <p:nvPicPr>
                      <p:cNvPr id="0" name="Object 208"/>
                      <p:cNvPicPr>
                        <a:picLocks noChangeAspect="1" noChangeArrowheads="1"/>
                      </p:cNvPicPr>
                      <p:nvPr/>
                    </p:nvPicPr>
                    <p:blipFill>
                      <a:blip r:embed="rId24"/>
                      <a:srcRect/>
                      <a:stretch>
                        <a:fillRect/>
                      </a:stretch>
                    </p:blipFill>
                    <p:spPr bwMode="auto">
                      <a:xfrm>
                        <a:off x="388938" y="5688013"/>
                        <a:ext cx="2159000" cy="1104900"/>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5">
            <p14:nvContentPartPr>
              <p14:cNvPr id="36" name="Ink 35">
                <a:extLst>
                  <a:ext uri="{FF2B5EF4-FFF2-40B4-BE49-F238E27FC236}">
                    <a16:creationId xmlns:a16="http://schemas.microsoft.com/office/drawing/2014/main" id="{D231C353-7FB9-423E-B678-53AFB713D12C}"/>
                  </a:ext>
                </a:extLst>
              </p14:cNvPr>
              <p14:cNvContentPartPr/>
              <p14:nvPr/>
            </p14:nvContentPartPr>
            <p14:xfrm>
              <a:off x="7867095" y="6152115"/>
              <a:ext cx="810000" cy="268560"/>
            </p14:xfrm>
          </p:contentPart>
        </mc:Choice>
        <mc:Fallback xmlns="">
          <p:pic>
            <p:nvPicPr>
              <p:cNvPr id="36" name="Ink 35">
                <a:extLst>
                  <a:ext uri="{FF2B5EF4-FFF2-40B4-BE49-F238E27FC236}">
                    <a16:creationId xmlns:a16="http://schemas.microsoft.com/office/drawing/2014/main" id="{D231C353-7FB9-423E-B678-53AFB713D12C}"/>
                  </a:ext>
                </a:extLst>
              </p:cNvPr>
              <p:cNvPicPr/>
              <p:nvPr/>
            </p:nvPicPr>
            <p:blipFill>
              <a:blip r:embed="rId26"/>
              <a:stretch>
                <a:fillRect/>
              </a:stretch>
            </p:blipFill>
            <p:spPr>
              <a:xfrm>
                <a:off x="7858455" y="6143475"/>
                <a:ext cx="827640" cy="286200"/>
              </a:xfrm>
              <a:prstGeom prst="rect">
                <a:avLst/>
              </a:prstGeom>
            </p:spPr>
          </p:pic>
        </mc:Fallback>
      </mc:AlternateContent>
      <p:sp>
        <p:nvSpPr>
          <p:cNvPr id="37" name="TextBox 36">
            <a:extLst>
              <a:ext uri="{FF2B5EF4-FFF2-40B4-BE49-F238E27FC236}">
                <a16:creationId xmlns:a16="http://schemas.microsoft.com/office/drawing/2014/main" id="{C9BF2B11-0A17-41D0-B8B9-8BC1117CBE48}"/>
              </a:ext>
            </a:extLst>
          </p:cNvPr>
          <p:cNvSpPr txBox="1"/>
          <p:nvPr/>
        </p:nvSpPr>
        <p:spPr>
          <a:xfrm>
            <a:off x="8830947" y="6171990"/>
            <a:ext cx="3197222" cy="338554"/>
          </a:xfrm>
          <a:prstGeom prst="rect">
            <a:avLst/>
          </a:prstGeom>
          <a:noFill/>
        </p:spPr>
        <p:txBody>
          <a:bodyPr wrap="none" rtlCol="0">
            <a:spAutoFit/>
          </a:bodyPr>
          <a:lstStyle/>
          <a:p>
            <a:r>
              <a:rPr lang="en-US" sz="1600"/>
              <a:t>Criteria for onset of ferromagnetism</a:t>
            </a:r>
          </a:p>
        </p:txBody>
      </p:sp>
      <p:pic>
        <p:nvPicPr>
          <p:cNvPr id="4" name="Picture 3">
            <a:extLst>
              <a:ext uri="{FF2B5EF4-FFF2-40B4-BE49-F238E27FC236}">
                <a16:creationId xmlns:a16="http://schemas.microsoft.com/office/drawing/2014/main" id="{5580CC5A-E3FA-E19F-3143-B91FFC10C25F}"/>
              </a:ext>
            </a:extLst>
          </p:cNvPr>
          <p:cNvPicPr>
            <a:picLocks noChangeAspect="1"/>
          </p:cNvPicPr>
          <p:nvPr/>
        </p:nvPicPr>
        <p:blipFill>
          <a:blip r:embed="rId27"/>
          <a:stretch>
            <a:fillRect/>
          </a:stretch>
        </p:blipFill>
        <p:spPr>
          <a:xfrm>
            <a:off x="8352674" y="3026339"/>
            <a:ext cx="3428444" cy="2383066"/>
          </a:xfrm>
          <a:prstGeom prst="rect">
            <a:avLst/>
          </a:prstGeom>
        </p:spPr>
      </p:pic>
    </p:spTree>
    <p:extLst>
      <p:ext uri="{BB962C8B-B14F-4D97-AF65-F5344CB8AC3E}">
        <p14:creationId xmlns:p14="http://schemas.microsoft.com/office/powerpoint/2010/main" val="1894925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374768" y="150336"/>
            <a:ext cx="6583706" cy="612169"/>
          </a:xfrm>
        </p:spPr>
        <p:txBody>
          <a:bodyPr>
            <a:normAutofit/>
          </a:bodyPr>
          <a:lstStyle/>
          <a:p>
            <a:r>
              <a:rPr lang="en-US" sz="3600" b="1" u="sng">
                <a:latin typeface="+mn-lt"/>
              </a:rPr>
              <a:t>Nonequilibrium Properties (TB)</a:t>
            </a:r>
            <a:endParaRPr lang="en-US" b="1" u="sng">
              <a:latin typeface="+mn-lt"/>
            </a:endParaRPr>
          </a:p>
        </p:txBody>
      </p:sp>
      <p:sp>
        <p:nvSpPr>
          <p:cNvPr id="3" name="Rectangle 2">
            <a:extLst>
              <a:ext uri="{FF2B5EF4-FFF2-40B4-BE49-F238E27FC236}">
                <a16:creationId xmlns:a16="http://schemas.microsoft.com/office/drawing/2014/main" id="{8630C59B-D783-481E-A5FA-173D6D382B16}"/>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2642E9E4-C263-4A60-A10E-4F0662236D44}"/>
              </a:ext>
            </a:extLst>
          </p:cNvPr>
          <p:cNvSpPr txBox="1"/>
          <p:nvPr/>
        </p:nvSpPr>
        <p:spPr>
          <a:xfrm>
            <a:off x="290003" y="1016463"/>
            <a:ext cx="10369853" cy="615553"/>
          </a:xfrm>
          <a:prstGeom prst="rect">
            <a:avLst/>
          </a:prstGeom>
          <a:noFill/>
        </p:spPr>
        <p:txBody>
          <a:bodyPr wrap="square" rtlCol="0">
            <a:spAutoFit/>
          </a:bodyPr>
          <a:lstStyle/>
          <a:p>
            <a:r>
              <a:rPr lang="en-US" b="1" dirty="0"/>
              <a:t>Magnetic Susceptibility</a:t>
            </a:r>
            <a:endParaRPr lang="en-US" sz="1400" b="1" dirty="0"/>
          </a:p>
          <a:p>
            <a:r>
              <a:rPr lang="en-US" sz="1600" dirty="0"/>
              <a:t>So we can calculate the dynamic magnetic susceptibility (assuming total B is small enough to replace with external B):</a:t>
            </a:r>
            <a:endParaRPr lang="en-US" sz="1400" dirty="0"/>
          </a:p>
        </p:txBody>
      </p:sp>
      <p:sp>
        <p:nvSpPr>
          <p:cNvPr id="21" name="TextBox 20">
            <a:extLst>
              <a:ext uri="{FF2B5EF4-FFF2-40B4-BE49-F238E27FC236}">
                <a16:creationId xmlns:a16="http://schemas.microsoft.com/office/drawing/2014/main" id="{2DE0DACB-6E9F-4E7E-82E6-7C827C764157}"/>
              </a:ext>
            </a:extLst>
          </p:cNvPr>
          <p:cNvSpPr txBox="1"/>
          <p:nvPr/>
        </p:nvSpPr>
        <p:spPr>
          <a:xfrm>
            <a:off x="269291" y="2759598"/>
            <a:ext cx="7203225" cy="338554"/>
          </a:xfrm>
          <a:prstGeom prst="rect">
            <a:avLst/>
          </a:prstGeom>
          <a:noFill/>
        </p:spPr>
        <p:txBody>
          <a:bodyPr wrap="square" rtlCol="0">
            <a:spAutoFit/>
          </a:bodyPr>
          <a:lstStyle/>
          <a:p>
            <a:r>
              <a:rPr lang="en-US" sz="1600"/>
              <a:t>And we’ll use the RPA approximation for the spin-spin correlation function.</a:t>
            </a:r>
            <a:endParaRPr lang="en-US"/>
          </a:p>
        </p:txBody>
      </p:sp>
      <p:sp>
        <p:nvSpPr>
          <p:cNvPr id="34" name="Rectangle 209">
            <a:extLst>
              <a:ext uri="{FF2B5EF4-FFF2-40B4-BE49-F238E27FC236}">
                <a16:creationId xmlns:a16="http://schemas.microsoft.com/office/drawing/2014/main" id="{4F21B690-3368-44EC-8F75-E11CD0D4097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591F74F2-D736-4E0C-8931-5B4C6C65248D}"/>
              </a:ext>
            </a:extLst>
          </p:cNvPr>
          <p:cNvGraphicFramePr>
            <a:graphicFrameLocks noChangeAspect="1"/>
          </p:cNvGraphicFramePr>
          <p:nvPr>
            <p:extLst>
              <p:ext uri="{D42A27DB-BD31-4B8C-83A1-F6EECF244321}">
                <p14:modId xmlns:p14="http://schemas.microsoft.com/office/powerpoint/2010/main" val="1102910605"/>
              </p:ext>
            </p:extLst>
          </p:nvPr>
        </p:nvGraphicFramePr>
        <p:xfrm>
          <a:off x="310715" y="1716732"/>
          <a:ext cx="3302000" cy="692150"/>
        </p:xfrm>
        <a:graphic>
          <a:graphicData uri="http://schemas.openxmlformats.org/presentationml/2006/ole">
            <mc:AlternateContent xmlns:mc="http://schemas.openxmlformats.org/markup-compatibility/2006">
              <mc:Choice xmlns:v="urn:schemas-microsoft-com:vml" Requires="v">
                <p:oleObj name="Equation" r:id="rId2" imgW="2184120" imgH="457200" progId="Equation.DSMT4">
                  <p:embed/>
                </p:oleObj>
              </mc:Choice>
              <mc:Fallback>
                <p:oleObj name="Equation" r:id="rId2" imgW="2184120" imgH="457200" progId="Equation.DSMT4">
                  <p:embed/>
                  <p:pic>
                    <p:nvPicPr>
                      <p:cNvPr id="0" name="Object 3"/>
                      <p:cNvPicPr>
                        <a:picLocks noChangeAspect="1" noChangeArrowheads="1"/>
                      </p:cNvPicPr>
                      <p:nvPr/>
                    </p:nvPicPr>
                    <p:blipFill>
                      <a:blip r:embed="rId3"/>
                      <a:srcRect/>
                      <a:stretch>
                        <a:fillRect/>
                      </a:stretch>
                    </p:blipFill>
                    <p:spPr bwMode="auto">
                      <a:xfrm>
                        <a:off x="310715" y="1716732"/>
                        <a:ext cx="3302000" cy="692150"/>
                      </a:xfrm>
                      <a:prstGeom prst="rect">
                        <a:avLst/>
                      </a:prstGeom>
                      <a:solidFill>
                        <a:schemeClr val="accent1">
                          <a:lumMod val="20000"/>
                          <a:lumOff val="80000"/>
                        </a:schemeClr>
                      </a:solidFill>
                    </p:spPr>
                  </p:pic>
                </p:oleObj>
              </mc:Fallback>
            </mc:AlternateContent>
          </a:graphicData>
        </a:graphic>
      </p:graphicFrame>
      <p:graphicFrame>
        <p:nvGraphicFramePr>
          <p:cNvPr id="28" name="Object 27">
            <a:extLst>
              <a:ext uri="{FF2B5EF4-FFF2-40B4-BE49-F238E27FC236}">
                <a16:creationId xmlns:a16="http://schemas.microsoft.com/office/drawing/2014/main" id="{FAF9B2D7-ABD2-4FF9-A8BC-4D965761ED2A}"/>
              </a:ext>
            </a:extLst>
          </p:cNvPr>
          <p:cNvGraphicFramePr>
            <a:graphicFrameLocks noChangeAspect="1"/>
          </p:cNvGraphicFramePr>
          <p:nvPr>
            <p:extLst>
              <p:ext uri="{D42A27DB-BD31-4B8C-83A1-F6EECF244321}">
                <p14:modId xmlns:p14="http://schemas.microsoft.com/office/powerpoint/2010/main" val="1557533399"/>
              </p:ext>
            </p:extLst>
          </p:nvPr>
        </p:nvGraphicFramePr>
        <p:xfrm>
          <a:off x="349290" y="3279673"/>
          <a:ext cx="3808413" cy="998538"/>
        </p:xfrm>
        <a:graphic>
          <a:graphicData uri="http://schemas.openxmlformats.org/presentationml/2006/ole">
            <mc:AlternateContent xmlns:mc="http://schemas.openxmlformats.org/markup-compatibility/2006">
              <mc:Choice xmlns:v="urn:schemas-microsoft-com:vml" Requires="v">
                <p:oleObj name="Equation" r:id="rId4" imgW="2514600" imgH="660240" progId="Equation.DSMT4">
                  <p:embed/>
                </p:oleObj>
              </mc:Choice>
              <mc:Fallback>
                <p:oleObj name="Equation" r:id="rId4" imgW="2514600" imgH="660240" progId="Equation.DSMT4">
                  <p:embed/>
                  <p:pic>
                    <p:nvPicPr>
                      <p:cNvPr id="25" name="Object 24">
                        <a:extLst>
                          <a:ext uri="{FF2B5EF4-FFF2-40B4-BE49-F238E27FC236}">
                            <a16:creationId xmlns:a16="http://schemas.microsoft.com/office/drawing/2014/main" id="{F93BCC72-2BB1-44A7-87AD-40F6CF29676E}"/>
                          </a:ext>
                        </a:extLst>
                      </p:cNvPr>
                      <p:cNvPicPr/>
                      <p:nvPr/>
                    </p:nvPicPr>
                    <p:blipFill>
                      <a:blip r:embed="rId5"/>
                      <a:stretch>
                        <a:fillRect/>
                      </a:stretch>
                    </p:blipFill>
                    <p:spPr>
                      <a:xfrm>
                        <a:off x="349290" y="3279673"/>
                        <a:ext cx="3808413" cy="998538"/>
                      </a:xfrm>
                      <a:prstGeom prst="rect">
                        <a:avLst/>
                      </a:prstGeom>
                      <a:solidFill>
                        <a:schemeClr val="accent1">
                          <a:alpha val="22000"/>
                        </a:schemeClr>
                      </a:solidFill>
                    </p:spPr>
                  </p:pic>
                </p:oleObj>
              </mc:Fallback>
            </mc:AlternateContent>
          </a:graphicData>
        </a:graphic>
      </p:graphicFrame>
      <p:graphicFrame>
        <p:nvGraphicFramePr>
          <p:cNvPr id="11" name="Object 10">
            <a:extLst>
              <a:ext uri="{FF2B5EF4-FFF2-40B4-BE49-F238E27FC236}">
                <a16:creationId xmlns:a16="http://schemas.microsoft.com/office/drawing/2014/main" id="{33F3FF2E-380C-4DE8-B874-0420058B6D97}"/>
              </a:ext>
            </a:extLst>
          </p:cNvPr>
          <p:cNvGraphicFramePr>
            <a:graphicFrameLocks noChangeAspect="1"/>
          </p:cNvGraphicFramePr>
          <p:nvPr>
            <p:extLst>
              <p:ext uri="{D42A27DB-BD31-4B8C-83A1-F6EECF244321}">
                <p14:modId xmlns:p14="http://schemas.microsoft.com/office/powerpoint/2010/main" val="3393738688"/>
              </p:ext>
            </p:extLst>
          </p:nvPr>
        </p:nvGraphicFramePr>
        <p:xfrm>
          <a:off x="372007" y="4946548"/>
          <a:ext cx="2460625" cy="873125"/>
        </p:xfrm>
        <a:graphic>
          <a:graphicData uri="http://schemas.openxmlformats.org/presentationml/2006/ole">
            <mc:AlternateContent xmlns:mc="http://schemas.openxmlformats.org/markup-compatibility/2006">
              <mc:Choice xmlns:v="urn:schemas-microsoft-com:vml" Requires="v">
                <p:oleObj name="Equation" r:id="rId6" imgW="1828800" imgH="647640" progId="Equation.DSMT4">
                  <p:embed/>
                </p:oleObj>
              </mc:Choice>
              <mc:Fallback>
                <p:oleObj name="Equation" r:id="rId6" imgW="1828800" imgH="647640" progId="Equation.DSMT4">
                  <p:embed/>
                  <p:pic>
                    <p:nvPicPr>
                      <p:cNvPr id="0" name="Object 5"/>
                      <p:cNvPicPr>
                        <a:picLocks noChangeAspect="1" noChangeArrowheads="1"/>
                      </p:cNvPicPr>
                      <p:nvPr/>
                    </p:nvPicPr>
                    <p:blipFill>
                      <a:blip r:embed="rId7"/>
                      <a:srcRect/>
                      <a:stretch>
                        <a:fillRect/>
                      </a:stretch>
                    </p:blipFill>
                    <p:spPr bwMode="auto">
                      <a:xfrm>
                        <a:off x="372007" y="4946548"/>
                        <a:ext cx="2460625" cy="873125"/>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6E69E367-6A69-4259-8497-2B6C0E1FFC9A}"/>
              </a:ext>
            </a:extLst>
          </p:cNvPr>
          <p:cNvSpPr txBox="1"/>
          <p:nvPr/>
        </p:nvSpPr>
        <p:spPr>
          <a:xfrm>
            <a:off x="269291" y="4488138"/>
            <a:ext cx="4367721" cy="338554"/>
          </a:xfrm>
          <a:prstGeom prst="rect">
            <a:avLst/>
          </a:prstGeom>
          <a:noFill/>
        </p:spPr>
        <p:txBody>
          <a:bodyPr wrap="square" rtlCol="0">
            <a:spAutoFit/>
          </a:bodyPr>
          <a:lstStyle/>
          <a:p>
            <a:r>
              <a:rPr lang="en-US" sz="1600"/>
              <a:t>In the w = 0, q = small limit we get:</a:t>
            </a:r>
            <a:endParaRPr lang="en-US"/>
          </a:p>
        </p:txBody>
      </p:sp>
      <p:sp>
        <p:nvSpPr>
          <p:cNvPr id="32" name="TextBox 31">
            <a:extLst>
              <a:ext uri="{FF2B5EF4-FFF2-40B4-BE49-F238E27FC236}">
                <a16:creationId xmlns:a16="http://schemas.microsoft.com/office/drawing/2014/main" id="{FA7AA0AE-241B-4AD1-A5C6-C57D3BA7F2E2}"/>
              </a:ext>
            </a:extLst>
          </p:cNvPr>
          <p:cNvSpPr txBox="1"/>
          <p:nvPr/>
        </p:nvSpPr>
        <p:spPr>
          <a:xfrm>
            <a:off x="290002" y="5979476"/>
            <a:ext cx="10369854" cy="584775"/>
          </a:xfrm>
          <a:prstGeom prst="rect">
            <a:avLst/>
          </a:prstGeom>
          <a:noFill/>
        </p:spPr>
        <p:txBody>
          <a:bodyPr wrap="square" rtlCol="0">
            <a:spAutoFit/>
          </a:bodyPr>
          <a:lstStyle/>
          <a:p>
            <a:r>
              <a:rPr lang="en-US" sz="1600" dirty="0"/>
              <a:t>Can see the susceptibility diverges at the Stoner Criterion (sans where precisely we evaluate the chemical </a:t>
            </a:r>
            <a:r>
              <a:rPr lang="en-US" sz="1600"/>
              <a:t>potential), and keeping in mind that </a:t>
            </a:r>
            <a:r>
              <a:rPr lang="el-GR" sz="1600">
                <a:latin typeface="Calibri" panose="020F0502020204030204" pitchFamily="34" charset="0"/>
                <a:cs typeface="Calibri" panose="020F0502020204030204" pitchFamily="34" charset="0"/>
              </a:rPr>
              <a:t>ρ</a:t>
            </a:r>
            <a:r>
              <a:rPr lang="en-US" sz="1600" baseline="-25000">
                <a:latin typeface="Calibri" panose="020F0502020204030204" pitchFamily="34" charset="0"/>
                <a:cs typeface="Calibri" panose="020F0502020204030204" pitchFamily="34" charset="0"/>
              </a:rPr>
              <a:t>F</a:t>
            </a:r>
            <a:r>
              <a:rPr lang="en-US" sz="1600">
                <a:latin typeface="Calibri" panose="020F0502020204030204" pitchFamily="34" charset="0"/>
                <a:cs typeface="Calibri" panose="020F0502020204030204" pitchFamily="34" charset="0"/>
              </a:rPr>
              <a:t> = 2ρ</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a:t>
            </a:r>
            <a:r>
              <a:rPr lang="en-US" sz="1600"/>
              <a:t> </a:t>
            </a:r>
            <a:endParaRPr lang="en-US" dirty="0"/>
          </a:p>
        </p:txBody>
      </p:sp>
    </p:spTree>
    <p:extLst>
      <p:ext uri="{BB962C8B-B14F-4D97-AF65-F5344CB8AC3E}">
        <p14:creationId xmlns:p14="http://schemas.microsoft.com/office/powerpoint/2010/main" val="508403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18407" y="115384"/>
            <a:ext cx="5086679" cy="612169"/>
          </a:xfrm>
        </p:spPr>
        <p:txBody>
          <a:bodyPr>
            <a:noAutofit/>
          </a:bodyPr>
          <a:lstStyle/>
          <a:p>
            <a:r>
              <a:rPr lang="en-US" sz="3600" b="1" u="sng">
                <a:latin typeface="+mn-lt"/>
              </a:rPr>
              <a:t> Exchange Interaction</a:t>
            </a:r>
          </a:p>
        </p:txBody>
      </p:sp>
      <p:sp>
        <p:nvSpPr>
          <p:cNvPr id="3" name="TextBox 2">
            <a:extLst>
              <a:ext uri="{FF2B5EF4-FFF2-40B4-BE49-F238E27FC236}">
                <a16:creationId xmlns:a16="http://schemas.microsoft.com/office/drawing/2014/main" id="{CE69FF3B-880C-4389-8D43-307C4E406B55}"/>
              </a:ext>
            </a:extLst>
          </p:cNvPr>
          <p:cNvSpPr txBox="1"/>
          <p:nvPr/>
        </p:nvSpPr>
        <p:spPr>
          <a:xfrm>
            <a:off x="290002" y="1308095"/>
            <a:ext cx="11534375" cy="738664"/>
          </a:xfrm>
          <a:prstGeom prst="rect">
            <a:avLst/>
          </a:prstGeom>
          <a:noFill/>
        </p:spPr>
        <p:txBody>
          <a:bodyPr wrap="square" rtlCol="0">
            <a:spAutoFit/>
          </a:bodyPr>
          <a:lstStyle/>
          <a:p>
            <a:r>
              <a:rPr lang="en-US" sz="1400"/>
              <a:t>In the extremely localized electron limit, say electrons in f-subshells, we can use the Heisenberg exchange interaction model.  We’ll recall from QM that two electrons from neighboring atoms/molecules, interacting with each other will have the following effective H within their four-fold degenerate spin up/down subspace.  </a:t>
            </a:r>
            <a:endParaRPr lang="en-US"/>
          </a:p>
        </p:txBody>
      </p:sp>
      <p:graphicFrame>
        <p:nvGraphicFramePr>
          <p:cNvPr id="5" name="Object 4">
            <a:extLst>
              <a:ext uri="{FF2B5EF4-FFF2-40B4-BE49-F238E27FC236}">
                <a16:creationId xmlns:a16="http://schemas.microsoft.com/office/drawing/2014/main" id="{C11CDD75-1E22-44B4-8F3A-646A5C5F9AE9}"/>
              </a:ext>
            </a:extLst>
          </p:cNvPr>
          <p:cNvGraphicFramePr>
            <a:graphicFrameLocks noChangeAspect="1"/>
          </p:cNvGraphicFramePr>
          <p:nvPr>
            <p:extLst>
              <p:ext uri="{D42A27DB-BD31-4B8C-83A1-F6EECF244321}">
                <p14:modId xmlns:p14="http://schemas.microsoft.com/office/powerpoint/2010/main" val="1560725765"/>
              </p:ext>
            </p:extLst>
          </p:nvPr>
        </p:nvGraphicFramePr>
        <p:xfrm>
          <a:off x="367623" y="2283514"/>
          <a:ext cx="7637463" cy="1079500"/>
        </p:xfrm>
        <a:graphic>
          <a:graphicData uri="http://schemas.openxmlformats.org/presentationml/2006/ole">
            <mc:AlternateContent xmlns:mc="http://schemas.openxmlformats.org/markup-compatibility/2006">
              <mc:Choice xmlns:v="urn:schemas-microsoft-com:vml" Requires="v">
                <p:oleObj name="Equation" r:id="rId2" imgW="6121080" imgH="863280" progId="Equation.DSMT4">
                  <p:embed/>
                </p:oleObj>
              </mc:Choice>
              <mc:Fallback>
                <p:oleObj name="Equation" r:id="rId2" imgW="6121080" imgH="863280" progId="Equation.DSMT4">
                  <p:embed/>
                  <p:pic>
                    <p:nvPicPr>
                      <p:cNvPr id="5" name="Object 4">
                        <a:extLst>
                          <a:ext uri="{FF2B5EF4-FFF2-40B4-BE49-F238E27FC236}">
                            <a16:creationId xmlns:a16="http://schemas.microsoft.com/office/drawing/2014/main" id="{C11CDD75-1E22-44B4-8F3A-646A5C5F9AE9}"/>
                          </a:ext>
                        </a:extLst>
                      </p:cNvPr>
                      <p:cNvPicPr>
                        <a:picLocks noChangeAspect="1" noChangeArrowheads="1"/>
                      </p:cNvPicPr>
                      <p:nvPr/>
                    </p:nvPicPr>
                    <p:blipFill>
                      <a:blip r:embed="rId3"/>
                      <a:srcRect/>
                      <a:stretch>
                        <a:fillRect/>
                      </a:stretch>
                    </p:blipFill>
                    <p:spPr bwMode="auto">
                      <a:xfrm>
                        <a:off x="367623" y="2283514"/>
                        <a:ext cx="7637463" cy="107950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61BB915C-7F56-44BD-88C3-59214E9DCF6D}"/>
              </a:ext>
            </a:extLst>
          </p:cNvPr>
          <p:cNvSpPr txBox="1"/>
          <p:nvPr/>
        </p:nvSpPr>
        <p:spPr>
          <a:xfrm>
            <a:off x="290002" y="3653464"/>
            <a:ext cx="5875128" cy="307777"/>
          </a:xfrm>
          <a:prstGeom prst="rect">
            <a:avLst/>
          </a:prstGeom>
          <a:noFill/>
        </p:spPr>
        <p:txBody>
          <a:bodyPr wrap="square" rtlCol="0">
            <a:spAutoFit/>
          </a:bodyPr>
          <a:lstStyle/>
          <a:p>
            <a:r>
              <a:rPr lang="en-US" sz="1400"/>
              <a:t>Cutting out the second and first terms gives us the Ising and XY models:</a:t>
            </a:r>
          </a:p>
        </p:txBody>
      </p:sp>
      <p:graphicFrame>
        <p:nvGraphicFramePr>
          <p:cNvPr id="6" name="Object 5">
            <a:extLst>
              <a:ext uri="{FF2B5EF4-FFF2-40B4-BE49-F238E27FC236}">
                <a16:creationId xmlns:a16="http://schemas.microsoft.com/office/drawing/2014/main" id="{05F16A1B-AB82-49EE-BC63-9CF861BA0D71}"/>
              </a:ext>
            </a:extLst>
          </p:cNvPr>
          <p:cNvGraphicFramePr>
            <a:graphicFrameLocks noChangeAspect="1"/>
          </p:cNvGraphicFramePr>
          <p:nvPr>
            <p:extLst>
              <p:ext uri="{D42A27DB-BD31-4B8C-83A1-F6EECF244321}">
                <p14:modId xmlns:p14="http://schemas.microsoft.com/office/powerpoint/2010/main" val="2797804276"/>
              </p:ext>
            </p:extLst>
          </p:nvPr>
        </p:nvGraphicFramePr>
        <p:xfrm>
          <a:off x="367623" y="4141741"/>
          <a:ext cx="2896779" cy="1112887"/>
        </p:xfrm>
        <a:graphic>
          <a:graphicData uri="http://schemas.openxmlformats.org/presentationml/2006/ole">
            <mc:AlternateContent xmlns:mc="http://schemas.openxmlformats.org/markup-compatibility/2006">
              <mc:Choice xmlns:v="urn:schemas-microsoft-com:vml" Requires="v">
                <p:oleObj name="Equation" r:id="rId4" imgW="2247840" imgH="863280" progId="Equation.DSMT4">
                  <p:embed/>
                </p:oleObj>
              </mc:Choice>
              <mc:Fallback>
                <p:oleObj name="Equation" r:id="rId4" imgW="2247840" imgH="863280" progId="Equation.DSMT4">
                  <p:embed/>
                  <p:pic>
                    <p:nvPicPr>
                      <p:cNvPr id="6" name="Object 5">
                        <a:extLst>
                          <a:ext uri="{FF2B5EF4-FFF2-40B4-BE49-F238E27FC236}">
                            <a16:creationId xmlns:a16="http://schemas.microsoft.com/office/drawing/2014/main" id="{05F16A1B-AB82-49EE-BC63-9CF861BA0D71}"/>
                          </a:ext>
                        </a:extLst>
                      </p:cNvPr>
                      <p:cNvPicPr>
                        <a:picLocks noChangeAspect="1" noChangeArrowheads="1"/>
                      </p:cNvPicPr>
                      <p:nvPr/>
                    </p:nvPicPr>
                    <p:blipFill>
                      <a:blip r:embed="rId5"/>
                      <a:srcRect/>
                      <a:stretch>
                        <a:fillRect/>
                      </a:stretch>
                    </p:blipFill>
                    <p:spPr bwMode="auto">
                      <a:xfrm>
                        <a:off x="367623" y="4141741"/>
                        <a:ext cx="2896779" cy="1112887"/>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DEDBFD1C-2202-6B20-5767-BD9C2966A9A9}"/>
              </a:ext>
            </a:extLst>
          </p:cNvPr>
          <p:cNvSpPr txBox="1"/>
          <p:nvPr/>
        </p:nvSpPr>
        <p:spPr>
          <a:xfrm>
            <a:off x="290002" y="5254628"/>
            <a:ext cx="5975330" cy="523220"/>
          </a:xfrm>
          <a:prstGeom prst="rect">
            <a:avLst/>
          </a:prstGeom>
          <a:noFill/>
        </p:spPr>
        <p:txBody>
          <a:bodyPr wrap="square" rtlCol="0">
            <a:spAutoFit/>
          </a:bodyPr>
          <a:lstStyle/>
          <a:p>
            <a:r>
              <a:rPr lang="en-US" sz="1400"/>
              <a:t>Alternatively one can drop the Z part and keep the XY stuff.  Then it’s called the XY model.  I think this has only been solved in 1D.  </a:t>
            </a:r>
            <a:endParaRPr lang="en-US"/>
          </a:p>
        </p:txBody>
      </p:sp>
    </p:spTree>
    <p:extLst>
      <p:ext uri="{BB962C8B-B14F-4D97-AF65-F5344CB8AC3E}">
        <p14:creationId xmlns:p14="http://schemas.microsoft.com/office/powerpoint/2010/main" val="499234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32386" y="188664"/>
            <a:ext cx="5492032" cy="612169"/>
          </a:xfrm>
        </p:spPr>
        <p:txBody>
          <a:bodyPr>
            <a:noAutofit/>
          </a:bodyPr>
          <a:lstStyle/>
          <a:p>
            <a:r>
              <a:rPr lang="en-US" sz="3600" b="1" u="sng">
                <a:latin typeface="+mn-lt"/>
              </a:rPr>
              <a:t> Exchange Excitations</a:t>
            </a:r>
          </a:p>
        </p:txBody>
      </p:sp>
      <p:sp>
        <p:nvSpPr>
          <p:cNvPr id="17" name="TextBox 16">
            <a:extLst>
              <a:ext uri="{FF2B5EF4-FFF2-40B4-BE49-F238E27FC236}">
                <a16:creationId xmlns:a16="http://schemas.microsoft.com/office/drawing/2014/main" id="{5A3BDB77-E770-4552-94DC-3DBC56799056}"/>
              </a:ext>
            </a:extLst>
          </p:cNvPr>
          <p:cNvSpPr txBox="1"/>
          <p:nvPr/>
        </p:nvSpPr>
        <p:spPr>
          <a:xfrm>
            <a:off x="214588" y="925988"/>
            <a:ext cx="3490146" cy="307777"/>
          </a:xfrm>
          <a:prstGeom prst="rect">
            <a:avLst/>
          </a:prstGeom>
          <a:noFill/>
        </p:spPr>
        <p:txBody>
          <a:bodyPr wrap="square" rtlCol="0">
            <a:spAutoFit/>
          </a:bodyPr>
          <a:lstStyle/>
          <a:p>
            <a:r>
              <a:rPr lang="en-US" sz="1400"/>
              <a:t>Let’s specialize to the </a:t>
            </a:r>
            <a:r>
              <a:rPr lang="en-US" sz="1400" b="1"/>
              <a:t>isotropic model</a:t>
            </a:r>
            <a:r>
              <a:rPr lang="en-US" sz="1400"/>
              <a:t>:</a:t>
            </a:r>
          </a:p>
        </p:txBody>
      </p:sp>
      <p:graphicFrame>
        <p:nvGraphicFramePr>
          <p:cNvPr id="5" name="Object 4">
            <a:extLst>
              <a:ext uri="{FF2B5EF4-FFF2-40B4-BE49-F238E27FC236}">
                <a16:creationId xmlns:a16="http://schemas.microsoft.com/office/drawing/2014/main" id="{C11CDD75-1E22-44B4-8F3A-646A5C5F9AE9}"/>
              </a:ext>
            </a:extLst>
          </p:cNvPr>
          <p:cNvGraphicFramePr>
            <a:graphicFrameLocks noChangeAspect="1"/>
          </p:cNvGraphicFramePr>
          <p:nvPr/>
        </p:nvGraphicFramePr>
        <p:xfrm>
          <a:off x="336464" y="1331565"/>
          <a:ext cx="5213350" cy="523875"/>
        </p:xfrm>
        <a:graphic>
          <a:graphicData uri="http://schemas.openxmlformats.org/presentationml/2006/ole">
            <mc:AlternateContent xmlns:mc="http://schemas.openxmlformats.org/markup-compatibility/2006">
              <mc:Choice xmlns:v="urn:schemas-microsoft-com:vml" Requires="v">
                <p:oleObj name="Equation" r:id="rId2" imgW="4178160" imgH="419040" progId="Equation.DSMT4">
                  <p:embed/>
                </p:oleObj>
              </mc:Choice>
              <mc:Fallback>
                <p:oleObj name="Equation" r:id="rId2" imgW="4178160" imgH="419040" progId="Equation.DSMT4">
                  <p:embed/>
                  <p:pic>
                    <p:nvPicPr>
                      <p:cNvPr id="5" name="Object 4">
                        <a:extLst>
                          <a:ext uri="{FF2B5EF4-FFF2-40B4-BE49-F238E27FC236}">
                            <a16:creationId xmlns:a16="http://schemas.microsoft.com/office/drawing/2014/main" id="{C11CDD75-1E22-44B4-8F3A-646A5C5F9AE9}"/>
                          </a:ext>
                        </a:extLst>
                      </p:cNvPr>
                      <p:cNvPicPr>
                        <a:picLocks noChangeAspect="1" noChangeArrowheads="1"/>
                      </p:cNvPicPr>
                      <p:nvPr/>
                    </p:nvPicPr>
                    <p:blipFill>
                      <a:blip r:embed="rId3"/>
                      <a:srcRect/>
                      <a:stretch>
                        <a:fillRect/>
                      </a:stretch>
                    </p:blipFill>
                    <p:spPr bwMode="auto">
                      <a:xfrm>
                        <a:off x="336464" y="1331565"/>
                        <a:ext cx="5213350" cy="52387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41B3553C-D9C0-46A3-A235-C70C9054D242}"/>
              </a:ext>
            </a:extLst>
          </p:cNvPr>
          <p:cNvGraphicFramePr>
            <a:graphicFrameLocks noChangeAspect="1"/>
          </p:cNvGraphicFramePr>
          <p:nvPr>
            <p:extLst>
              <p:ext uri="{D42A27DB-BD31-4B8C-83A1-F6EECF244321}">
                <p14:modId xmlns:p14="http://schemas.microsoft.com/office/powerpoint/2010/main" val="4073502466"/>
              </p:ext>
            </p:extLst>
          </p:nvPr>
        </p:nvGraphicFramePr>
        <p:xfrm>
          <a:off x="368344" y="2430144"/>
          <a:ext cx="5978525" cy="500062"/>
        </p:xfrm>
        <a:graphic>
          <a:graphicData uri="http://schemas.openxmlformats.org/presentationml/2006/ole">
            <mc:AlternateContent xmlns:mc="http://schemas.openxmlformats.org/markup-compatibility/2006">
              <mc:Choice xmlns:v="urn:schemas-microsoft-com:vml" Requires="v">
                <p:oleObj name="Equation" r:id="rId4" imgW="5003640" imgH="419040" progId="Equation.DSMT4">
                  <p:embed/>
                </p:oleObj>
              </mc:Choice>
              <mc:Fallback>
                <p:oleObj name="Equation" r:id="rId4" imgW="5003640" imgH="419040" progId="Equation.DSMT4">
                  <p:embed/>
                  <p:pic>
                    <p:nvPicPr>
                      <p:cNvPr id="7" name="Object 6">
                        <a:extLst>
                          <a:ext uri="{FF2B5EF4-FFF2-40B4-BE49-F238E27FC236}">
                            <a16:creationId xmlns:a16="http://schemas.microsoft.com/office/drawing/2014/main" id="{41B3553C-D9C0-46A3-A235-C70C9054D242}"/>
                          </a:ext>
                        </a:extLst>
                      </p:cNvPr>
                      <p:cNvPicPr>
                        <a:picLocks noChangeAspect="1" noChangeArrowheads="1"/>
                      </p:cNvPicPr>
                      <p:nvPr/>
                    </p:nvPicPr>
                    <p:blipFill>
                      <a:blip r:embed="rId5"/>
                      <a:srcRect/>
                      <a:stretch>
                        <a:fillRect/>
                      </a:stretch>
                    </p:blipFill>
                    <p:spPr bwMode="auto">
                      <a:xfrm>
                        <a:off x="368344" y="2430144"/>
                        <a:ext cx="5978525" cy="500062"/>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15856B77-5C83-4CB2-BBCC-335740273AB9}"/>
              </a:ext>
            </a:extLst>
          </p:cNvPr>
          <p:cNvSpPr txBox="1"/>
          <p:nvPr/>
        </p:nvSpPr>
        <p:spPr>
          <a:xfrm>
            <a:off x="272718" y="6171118"/>
            <a:ext cx="5405684" cy="307777"/>
          </a:xfrm>
          <a:prstGeom prst="rect">
            <a:avLst/>
          </a:prstGeom>
          <a:noFill/>
        </p:spPr>
        <p:txBody>
          <a:bodyPr wrap="square" rtlCol="0">
            <a:spAutoFit/>
          </a:bodyPr>
          <a:lstStyle/>
          <a:p>
            <a:r>
              <a:rPr lang="en-US" sz="1400"/>
              <a:t>For high T excitations, we just assume random spin orientations.</a:t>
            </a:r>
          </a:p>
        </p:txBody>
      </p:sp>
      <p:sp>
        <p:nvSpPr>
          <p:cNvPr id="15" name="TextBox 14">
            <a:extLst>
              <a:ext uri="{FF2B5EF4-FFF2-40B4-BE49-F238E27FC236}">
                <a16:creationId xmlns:a16="http://schemas.microsoft.com/office/drawing/2014/main" id="{D48BE36D-9CCC-4AE7-A576-D6C34874DCD3}"/>
              </a:ext>
            </a:extLst>
          </p:cNvPr>
          <p:cNvSpPr txBox="1"/>
          <p:nvPr/>
        </p:nvSpPr>
        <p:spPr>
          <a:xfrm>
            <a:off x="214588" y="2051040"/>
            <a:ext cx="7685074" cy="307777"/>
          </a:xfrm>
          <a:prstGeom prst="rect">
            <a:avLst/>
          </a:prstGeom>
          <a:noFill/>
        </p:spPr>
        <p:txBody>
          <a:bodyPr wrap="square" rtlCol="0">
            <a:spAutoFit/>
          </a:bodyPr>
          <a:lstStyle/>
          <a:p>
            <a:r>
              <a:rPr lang="en-US" sz="1400"/>
              <a:t>We construct approximate eigenstates in the low/high T limit.  Ground state is:</a:t>
            </a:r>
          </a:p>
        </p:txBody>
      </p:sp>
      <p:graphicFrame>
        <p:nvGraphicFramePr>
          <p:cNvPr id="18" name="Object 17">
            <a:extLst>
              <a:ext uri="{FF2B5EF4-FFF2-40B4-BE49-F238E27FC236}">
                <a16:creationId xmlns:a16="http://schemas.microsoft.com/office/drawing/2014/main" id="{18A488B2-316F-4DE1-815B-A943C1F5E593}"/>
              </a:ext>
            </a:extLst>
          </p:cNvPr>
          <p:cNvGraphicFramePr>
            <a:graphicFrameLocks noChangeAspect="1"/>
          </p:cNvGraphicFramePr>
          <p:nvPr>
            <p:extLst>
              <p:ext uri="{D42A27DB-BD31-4B8C-83A1-F6EECF244321}">
                <p14:modId xmlns:p14="http://schemas.microsoft.com/office/powerpoint/2010/main" val="4012601093"/>
              </p:ext>
            </p:extLst>
          </p:nvPr>
        </p:nvGraphicFramePr>
        <p:xfrm>
          <a:off x="388938" y="3389313"/>
          <a:ext cx="7524750" cy="515937"/>
        </p:xfrm>
        <a:graphic>
          <a:graphicData uri="http://schemas.openxmlformats.org/presentationml/2006/ole">
            <mc:AlternateContent xmlns:mc="http://schemas.openxmlformats.org/markup-compatibility/2006">
              <mc:Choice xmlns:v="urn:schemas-microsoft-com:vml" Requires="v">
                <p:oleObj name="Equation" r:id="rId6" imgW="6298920" imgH="431640" progId="Equation.DSMT4">
                  <p:embed/>
                </p:oleObj>
              </mc:Choice>
              <mc:Fallback>
                <p:oleObj name="Equation" r:id="rId6" imgW="6298920" imgH="431640" progId="Equation.DSMT4">
                  <p:embed/>
                  <p:pic>
                    <p:nvPicPr>
                      <p:cNvPr id="18" name="Object 17">
                        <a:extLst>
                          <a:ext uri="{FF2B5EF4-FFF2-40B4-BE49-F238E27FC236}">
                            <a16:creationId xmlns:a16="http://schemas.microsoft.com/office/drawing/2014/main" id="{18A488B2-316F-4DE1-815B-A943C1F5E593}"/>
                          </a:ext>
                        </a:extLst>
                      </p:cNvPr>
                      <p:cNvPicPr>
                        <a:picLocks noChangeAspect="1" noChangeArrowheads="1"/>
                      </p:cNvPicPr>
                      <p:nvPr/>
                    </p:nvPicPr>
                    <p:blipFill>
                      <a:blip r:embed="rId7"/>
                      <a:srcRect/>
                      <a:stretch>
                        <a:fillRect/>
                      </a:stretch>
                    </p:blipFill>
                    <p:spPr bwMode="auto">
                      <a:xfrm>
                        <a:off x="388938" y="3389313"/>
                        <a:ext cx="7524750" cy="51593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D4614570-4B27-4D8F-8D83-96A37299450B}"/>
              </a:ext>
            </a:extLst>
          </p:cNvPr>
          <p:cNvSpPr txBox="1"/>
          <p:nvPr/>
        </p:nvSpPr>
        <p:spPr>
          <a:xfrm>
            <a:off x="272718" y="3004721"/>
            <a:ext cx="5405684" cy="307777"/>
          </a:xfrm>
          <a:prstGeom prst="rect">
            <a:avLst/>
          </a:prstGeom>
          <a:noFill/>
        </p:spPr>
        <p:txBody>
          <a:bodyPr wrap="square" rtlCol="0">
            <a:spAutoFit/>
          </a:bodyPr>
          <a:lstStyle/>
          <a:p>
            <a:r>
              <a:rPr lang="en-US" sz="1400"/>
              <a:t>And we expect spin waves to be the low lying excited states.</a:t>
            </a:r>
          </a:p>
        </p:txBody>
      </p:sp>
      <p:sp>
        <p:nvSpPr>
          <p:cNvPr id="22" name="TextBox 21">
            <a:extLst>
              <a:ext uri="{FF2B5EF4-FFF2-40B4-BE49-F238E27FC236}">
                <a16:creationId xmlns:a16="http://schemas.microsoft.com/office/drawing/2014/main" id="{760A172E-FC29-43E8-A294-4D0FF699BFBD}"/>
              </a:ext>
            </a:extLst>
          </p:cNvPr>
          <p:cNvSpPr txBox="1"/>
          <p:nvPr/>
        </p:nvSpPr>
        <p:spPr>
          <a:xfrm>
            <a:off x="272718" y="4019762"/>
            <a:ext cx="5405684" cy="307777"/>
          </a:xfrm>
          <a:prstGeom prst="rect">
            <a:avLst/>
          </a:prstGeom>
          <a:noFill/>
        </p:spPr>
        <p:txBody>
          <a:bodyPr wrap="square" rtlCol="0">
            <a:spAutoFit/>
          </a:bodyPr>
          <a:lstStyle/>
          <a:p>
            <a:r>
              <a:rPr lang="en-US" sz="1400"/>
              <a:t>We can pile on more with the identification:</a:t>
            </a:r>
          </a:p>
        </p:txBody>
      </p:sp>
      <p:graphicFrame>
        <p:nvGraphicFramePr>
          <p:cNvPr id="24" name="Object 23">
            <a:extLst>
              <a:ext uri="{FF2B5EF4-FFF2-40B4-BE49-F238E27FC236}">
                <a16:creationId xmlns:a16="http://schemas.microsoft.com/office/drawing/2014/main" id="{9BC280CE-2B42-4E8A-91DC-A863927EE81C}"/>
              </a:ext>
            </a:extLst>
          </p:cNvPr>
          <p:cNvGraphicFramePr>
            <a:graphicFrameLocks noChangeAspect="1"/>
          </p:cNvGraphicFramePr>
          <p:nvPr/>
        </p:nvGraphicFramePr>
        <p:xfrm>
          <a:off x="368344" y="4418034"/>
          <a:ext cx="1700213" cy="501650"/>
        </p:xfrm>
        <a:graphic>
          <a:graphicData uri="http://schemas.openxmlformats.org/presentationml/2006/ole">
            <mc:AlternateContent xmlns:mc="http://schemas.openxmlformats.org/markup-compatibility/2006">
              <mc:Choice xmlns:v="urn:schemas-microsoft-com:vml" Requires="v">
                <p:oleObj name="Equation" r:id="rId8" imgW="1422360" imgH="419040" progId="Equation.DSMT4">
                  <p:embed/>
                </p:oleObj>
              </mc:Choice>
              <mc:Fallback>
                <p:oleObj name="Equation" r:id="rId8" imgW="1422360" imgH="419040" progId="Equation.DSMT4">
                  <p:embed/>
                  <p:pic>
                    <p:nvPicPr>
                      <p:cNvPr id="24" name="Object 23">
                        <a:extLst>
                          <a:ext uri="{FF2B5EF4-FFF2-40B4-BE49-F238E27FC236}">
                            <a16:creationId xmlns:a16="http://schemas.microsoft.com/office/drawing/2014/main" id="{9BC280CE-2B42-4E8A-91DC-A863927EE81C}"/>
                          </a:ext>
                        </a:extLst>
                      </p:cNvPr>
                      <p:cNvPicPr>
                        <a:picLocks noChangeAspect="1" noChangeArrowheads="1"/>
                      </p:cNvPicPr>
                      <p:nvPr/>
                    </p:nvPicPr>
                    <p:blipFill>
                      <a:blip r:embed="rId9"/>
                      <a:srcRect/>
                      <a:stretch>
                        <a:fillRect/>
                      </a:stretch>
                    </p:blipFill>
                    <p:spPr bwMode="auto">
                      <a:xfrm>
                        <a:off x="368344" y="4418034"/>
                        <a:ext cx="1700213" cy="501650"/>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BE295434-3DA4-4712-85A0-48D27BE402FF}"/>
              </a:ext>
            </a:extLst>
          </p:cNvPr>
          <p:cNvSpPr txBox="1"/>
          <p:nvPr/>
        </p:nvSpPr>
        <p:spPr>
          <a:xfrm>
            <a:off x="272718" y="5095440"/>
            <a:ext cx="1386400" cy="307777"/>
          </a:xfrm>
          <a:prstGeom prst="rect">
            <a:avLst/>
          </a:prstGeom>
          <a:noFill/>
        </p:spPr>
        <p:txBody>
          <a:bodyPr wrap="square" rtlCol="0">
            <a:spAutoFit/>
          </a:bodyPr>
          <a:lstStyle/>
          <a:p>
            <a:r>
              <a:rPr lang="en-US" sz="1400"/>
              <a:t>And so write:</a:t>
            </a:r>
          </a:p>
        </p:txBody>
      </p:sp>
      <p:graphicFrame>
        <p:nvGraphicFramePr>
          <p:cNvPr id="6" name="Object 5">
            <a:extLst>
              <a:ext uri="{FF2B5EF4-FFF2-40B4-BE49-F238E27FC236}">
                <a16:creationId xmlns:a16="http://schemas.microsoft.com/office/drawing/2014/main" id="{C5D85E00-10EA-4371-8168-873CAA2C32B2}"/>
              </a:ext>
            </a:extLst>
          </p:cNvPr>
          <p:cNvGraphicFramePr>
            <a:graphicFrameLocks noChangeAspect="1"/>
          </p:cNvGraphicFramePr>
          <p:nvPr/>
        </p:nvGraphicFramePr>
        <p:xfrm>
          <a:off x="334223" y="5510299"/>
          <a:ext cx="1539470" cy="432976"/>
        </p:xfrm>
        <a:graphic>
          <a:graphicData uri="http://schemas.openxmlformats.org/presentationml/2006/ole">
            <mc:AlternateContent xmlns:mc="http://schemas.openxmlformats.org/markup-compatibility/2006">
              <mc:Choice xmlns:v="urn:schemas-microsoft-com:vml" Requires="v">
                <p:oleObj name="Equation" r:id="rId10" imgW="1218671" imgH="342751" progId="Equation.DSMT4">
                  <p:embed/>
                </p:oleObj>
              </mc:Choice>
              <mc:Fallback>
                <p:oleObj name="Equation" r:id="rId10" imgW="1218671" imgH="342751" progId="Equation.DSMT4">
                  <p:embed/>
                  <p:pic>
                    <p:nvPicPr>
                      <p:cNvPr id="6" name="Object 5">
                        <a:extLst>
                          <a:ext uri="{FF2B5EF4-FFF2-40B4-BE49-F238E27FC236}">
                            <a16:creationId xmlns:a16="http://schemas.microsoft.com/office/drawing/2014/main" id="{C5D85E00-10EA-4371-8168-873CAA2C32B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4223" y="5510299"/>
                        <a:ext cx="1539470" cy="43297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0167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EDF0A76-C8B4-4215-6058-BBE8BA0D5259}"/>
              </a:ext>
            </a:extLst>
          </p:cNvPr>
          <p:cNvPicPr>
            <a:picLocks noChangeAspect="1"/>
          </p:cNvPicPr>
          <p:nvPr/>
        </p:nvPicPr>
        <p:blipFill>
          <a:blip r:embed="rId3"/>
          <a:stretch>
            <a:fillRect/>
          </a:stretch>
        </p:blipFill>
        <p:spPr>
          <a:xfrm>
            <a:off x="370507" y="1649245"/>
            <a:ext cx="7140559" cy="5037257"/>
          </a:xfrm>
          <a:prstGeom prst="rect">
            <a:avLst/>
          </a:prstGeom>
        </p:spPr>
      </p:pic>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258334" y="171498"/>
            <a:ext cx="7083055" cy="612169"/>
          </a:xfrm>
        </p:spPr>
        <p:txBody>
          <a:bodyPr>
            <a:normAutofit/>
          </a:bodyPr>
          <a:lstStyle/>
          <a:p>
            <a:r>
              <a:rPr lang="en-US" sz="3200" b="1" u="sng">
                <a:latin typeface="+mn-lt"/>
              </a:rPr>
              <a:t>Single-Particle Excitations (NF)</a:t>
            </a:r>
            <a:endParaRPr lang="en-US" sz="4800"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151299" y="1111832"/>
            <a:ext cx="7359767" cy="338554"/>
          </a:xfrm>
          <a:prstGeom prst="rect">
            <a:avLst/>
          </a:prstGeom>
          <a:noFill/>
        </p:spPr>
        <p:txBody>
          <a:bodyPr wrap="square" rtlCol="0">
            <a:spAutoFit/>
          </a:bodyPr>
          <a:lstStyle/>
          <a:p>
            <a:r>
              <a:rPr lang="en-US" sz="1600"/>
              <a:t>We can work out the self-energy diagrammatically of course.   We get:</a:t>
            </a:r>
          </a:p>
        </p:txBody>
      </p:sp>
      <p:graphicFrame>
        <p:nvGraphicFramePr>
          <p:cNvPr id="17" name="Object 16">
            <a:extLst>
              <a:ext uri="{FF2B5EF4-FFF2-40B4-BE49-F238E27FC236}">
                <a16:creationId xmlns:a16="http://schemas.microsoft.com/office/drawing/2014/main" id="{31F17EC0-2CFA-B274-334E-F559EED12C43}"/>
              </a:ext>
            </a:extLst>
          </p:cNvPr>
          <p:cNvGraphicFramePr>
            <a:graphicFrameLocks noChangeAspect="1"/>
          </p:cNvGraphicFramePr>
          <p:nvPr>
            <p:extLst>
              <p:ext uri="{D42A27DB-BD31-4B8C-83A1-F6EECF244321}">
                <p14:modId xmlns:p14="http://schemas.microsoft.com/office/powerpoint/2010/main" val="735049481"/>
              </p:ext>
            </p:extLst>
          </p:nvPr>
        </p:nvGraphicFramePr>
        <p:xfrm>
          <a:off x="4562144" y="1778551"/>
          <a:ext cx="7359767" cy="1955974"/>
        </p:xfrm>
        <a:graphic>
          <a:graphicData uri="http://schemas.openxmlformats.org/presentationml/2006/ole">
            <mc:AlternateContent xmlns:mc="http://schemas.openxmlformats.org/markup-compatibility/2006">
              <mc:Choice xmlns:v="urn:schemas-microsoft-com:vml" Requires="v">
                <p:oleObj name="Equation" r:id="rId4" imgW="5638680" imgH="1498320" progId="Equation.DSMT4">
                  <p:embed/>
                </p:oleObj>
              </mc:Choice>
              <mc:Fallback>
                <p:oleObj name="Equation" r:id="rId4" imgW="5638680" imgH="1498320" progId="Equation.DSMT4">
                  <p:embed/>
                  <p:pic>
                    <p:nvPicPr>
                      <p:cNvPr id="0" name=""/>
                      <p:cNvPicPr/>
                      <p:nvPr/>
                    </p:nvPicPr>
                    <p:blipFill>
                      <a:blip r:embed="rId5"/>
                      <a:stretch>
                        <a:fillRect/>
                      </a:stretch>
                    </p:blipFill>
                    <p:spPr>
                      <a:xfrm>
                        <a:off x="4562144" y="1778551"/>
                        <a:ext cx="7359767" cy="195597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20" name="Ink 19">
                <a:extLst>
                  <a:ext uri="{FF2B5EF4-FFF2-40B4-BE49-F238E27FC236}">
                    <a16:creationId xmlns:a16="http://schemas.microsoft.com/office/drawing/2014/main" id="{CCBAC9A8-FD2B-C556-A9A6-F35E351E583B}"/>
                  </a:ext>
                </a:extLst>
              </p14:cNvPr>
              <p14:cNvContentPartPr/>
              <p14:nvPr/>
            </p14:nvContentPartPr>
            <p14:xfrm>
              <a:off x="8151050" y="3942588"/>
              <a:ext cx="693000" cy="608760"/>
            </p14:xfrm>
          </p:contentPart>
        </mc:Choice>
        <mc:Fallback xmlns="">
          <p:pic>
            <p:nvPicPr>
              <p:cNvPr id="20" name="Ink 19">
                <a:extLst>
                  <a:ext uri="{FF2B5EF4-FFF2-40B4-BE49-F238E27FC236}">
                    <a16:creationId xmlns:a16="http://schemas.microsoft.com/office/drawing/2014/main" id="{CCBAC9A8-FD2B-C556-A9A6-F35E351E583B}"/>
                  </a:ext>
                </a:extLst>
              </p:cNvPr>
              <p:cNvPicPr/>
              <p:nvPr/>
            </p:nvPicPr>
            <p:blipFill>
              <a:blip r:embed="rId7"/>
              <a:stretch>
                <a:fillRect/>
              </a:stretch>
            </p:blipFill>
            <p:spPr>
              <a:xfrm>
                <a:off x="8142050" y="3933588"/>
                <a:ext cx="710640" cy="626400"/>
              </a:xfrm>
              <a:prstGeom prst="rect">
                <a:avLst/>
              </a:prstGeom>
            </p:spPr>
          </p:pic>
        </mc:Fallback>
      </mc:AlternateContent>
      <p:sp>
        <p:nvSpPr>
          <p:cNvPr id="21" name="TextBox 20">
            <a:extLst>
              <a:ext uri="{FF2B5EF4-FFF2-40B4-BE49-F238E27FC236}">
                <a16:creationId xmlns:a16="http://schemas.microsoft.com/office/drawing/2014/main" id="{F87F1007-F42B-DEDF-38DB-828023E3B200}"/>
              </a:ext>
            </a:extLst>
          </p:cNvPr>
          <p:cNvSpPr txBox="1"/>
          <p:nvPr/>
        </p:nvSpPr>
        <p:spPr>
          <a:xfrm>
            <a:off x="8242027" y="4837471"/>
            <a:ext cx="3679884" cy="1323439"/>
          </a:xfrm>
          <a:prstGeom prst="rect">
            <a:avLst/>
          </a:prstGeom>
          <a:noFill/>
        </p:spPr>
        <p:txBody>
          <a:bodyPr wrap="square" rtlCol="0">
            <a:spAutoFit/>
          </a:bodyPr>
          <a:lstStyle/>
          <a:p>
            <a:r>
              <a:rPr lang="en-US" sz="1600"/>
              <a:t>The purple term is basically the </a:t>
            </a:r>
            <a:r>
              <a:rPr lang="el-GR" sz="1600">
                <a:latin typeface="Calibri" panose="020F0502020204030204" pitchFamily="34" charset="0"/>
                <a:cs typeface="Calibri" panose="020F0502020204030204" pitchFamily="34" charset="0"/>
              </a:rPr>
              <a:t>Σ</a:t>
            </a:r>
            <a:r>
              <a:rPr lang="en-US" sz="1600" baseline="-25000"/>
              <a:t>F</a:t>
            </a:r>
            <a:r>
              <a:rPr lang="en-US" sz="1600"/>
              <a:t> with the bare potential replaced by the screened potential.  So we see that the screened potential naturally enters into the calculation.</a:t>
            </a:r>
          </a:p>
        </p:txBody>
      </p:sp>
    </p:spTree>
    <p:extLst>
      <p:ext uri="{BB962C8B-B14F-4D97-AF65-F5344CB8AC3E}">
        <p14:creationId xmlns:p14="http://schemas.microsoft.com/office/powerpoint/2010/main" val="40347542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549032" y="218375"/>
            <a:ext cx="5992639" cy="612169"/>
          </a:xfrm>
        </p:spPr>
        <p:txBody>
          <a:bodyPr>
            <a:noAutofit/>
          </a:bodyPr>
          <a:lstStyle/>
          <a:p>
            <a:r>
              <a:rPr lang="en-US" sz="3200" b="1" u="sng">
                <a:latin typeface="+mn-lt"/>
              </a:rPr>
              <a:t>Exchange Thermal Properties</a:t>
            </a:r>
            <a:endParaRPr lang="en-US" sz="3600" b="1" u="sng">
              <a:latin typeface="+mn-lt"/>
            </a:endParaRPr>
          </a:p>
        </p:txBody>
      </p:sp>
      <p:sp>
        <p:nvSpPr>
          <p:cNvPr id="17" name="TextBox 16">
            <a:extLst>
              <a:ext uri="{FF2B5EF4-FFF2-40B4-BE49-F238E27FC236}">
                <a16:creationId xmlns:a16="http://schemas.microsoft.com/office/drawing/2014/main" id="{5A3BDB77-E770-4552-94DC-3DBC56799056}"/>
              </a:ext>
            </a:extLst>
          </p:cNvPr>
          <p:cNvSpPr txBox="1"/>
          <p:nvPr/>
        </p:nvSpPr>
        <p:spPr>
          <a:xfrm>
            <a:off x="214587" y="872922"/>
            <a:ext cx="10937321" cy="584775"/>
          </a:xfrm>
          <a:prstGeom prst="rect">
            <a:avLst/>
          </a:prstGeom>
          <a:noFill/>
        </p:spPr>
        <p:txBody>
          <a:bodyPr wrap="square" rtlCol="0">
            <a:spAutoFit/>
          </a:bodyPr>
          <a:lstStyle/>
          <a:p>
            <a:r>
              <a:rPr lang="en-US" b="1"/>
              <a:t>Isotropic Model</a:t>
            </a:r>
          </a:p>
          <a:p>
            <a:r>
              <a:rPr lang="en-US" sz="1400"/>
              <a:t>Using the approximate excited states in the isotropic model, treating the excitations as bosons, we can calculate &lt;M&gt; for instance, and we find:</a:t>
            </a:r>
          </a:p>
        </p:txBody>
      </p:sp>
      <p:graphicFrame>
        <p:nvGraphicFramePr>
          <p:cNvPr id="13" name="Object 12">
            <a:extLst>
              <a:ext uri="{FF2B5EF4-FFF2-40B4-BE49-F238E27FC236}">
                <a16:creationId xmlns:a16="http://schemas.microsoft.com/office/drawing/2014/main" id="{BEE94443-C4B1-4FC6-9F84-7D78AAB17554}"/>
              </a:ext>
            </a:extLst>
          </p:cNvPr>
          <p:cNvGraphicFramePr>
            <a:graphicFrameLocks noChangeAspect="1"/>
          </p:cNvGraphicFramePr>
          <p:nvPr>
            <p:extLst>
              <p:ext uri="{D42A27DB-BD31-4B8C-83A1-F6EECF244321}">
                <p14:modId xmlns:p14="http://schemas.microsoft.com/office/powerpoint/2010/main" val="2906441871"/>
              </p:ext>
            </p:extLst>
          </p:nvPr>
        </p:nvGraphicFramePr>
        <p:xfrm>
          <a:off x="214587" y="1477952"/>
          <a:ext cx="2400300" cy="1798638"/>
        </p:xfrm>
        <a:graphic>
          <a:graphicData uri="http://schemas.openxmlformats.org/presentationml/2006/ole">
            <mc:AlternateContent xmlns:mc="http://schemas.openxmlformats.org/markup-compatibility/2006">
              <mc:Choice xmlns:v="urn:schemas-microsoft-com:vml" Requires="v">
                <p:oleObj name="Bitmap Image" r:id="rId2" imgW="2505425" imgH="1924319" progId="Paint.Picture">
                  <p:embed/>
                </p:oleObj>
              </mc:Choice>
              <mc:Fallback>
                <p:oleObj name="Bitmap Image" r:id="rId2" imgW="2505425" imgH="1924319" progId="Paint.Picture">
                  <p:embed/>
                  <p:pic>
                    <p:nvPicPr>
                      <p:cNvPr id="13" name="Object 12">
                        <a:extLst>
                          <a:ext uri="{FF2B5EF4-FFF2-40B4-BE49-F238E27FC236}">
                            <a16:creationId xmlns:a16="http://schemas.microsoft.com/office/drawing/2014/main" id="{BEE94443-C4B1-4FC6-9F84-7D78AAB175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4182" b="6436"/>
                      <a:stretch>
                        <a:fillRect/>
                      </a:stretch>
                    </p:blipFill>
                    <p:spPr bwMode="auto">
                      <a:xfrm>
                        <a:off x="214587" y="1477952"/>
                        <a:ext cx="2400300" cy="1798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0A55BC2B-D6F2-4CB9-AA59-95A298D92B97}"/>
              </a:ext>
            </a:extLst>
          </p:cNvPr>
          <p:cNvGraphicFramePr>
            <a:graphicFrameLocks noChangeAspect="1"/>
          </p:cNvGraphicFramePr>
          <p:nvPr>
            <p:extLst>
              <p:ext uri="{D42A27DB-BD31-4B8C-83A1-F6EECF244321}">
                <p14:modId xmlns:p14="http://schemas.microsoft.com/office/powerpoint/2010/main" val="3477135053"/>
              </p:ext>
            </p:extLst>
          </p:nvPr>
        </p:nvGraphicFramePr>
        <p:xfrm>
          <a:off x="352970" y="4166583"/>
          <a:ext cx="4671383" cy="1555421"/>
        </p:xfrm>
        <a:graphic>
          <a:graphicData uri="http://schemas.openxmlformats.org/presentationml/2006/ole">
            <mc:AlternateContent xmlns:mc="http://schemas.openxmlformats.org/markup-compatibility/2006">
              <mc:Choice xmlns:v="urn:schemas-microsoft-com:vml" Requires="v">
                <p:oleObj name="Equation" r:id="rId4" imgW="4343400" imgH="1447560" progId="Equation.DSMT4">
                  <p:embed/>
                </p:oleObj>
              </mc:Choice>
              <mc:Fallback>
                <p:oleObj name="Equation" r:id="rId4" imgW="4343400" imgH="1447560" progId="Equation.DSMT4">
                  <p:embed/>
                  <p:pic>
                    <p:nvPicPr>
                      <p:cNvPr id="16" name="Object 15">
                        <a:extLst>
                          <a:ext uri="{FF2B5EF4-FFF2-40B4-BE49-F238E27FC236}">
                            <a16:creationId xmlns:a16="http://schemas.microsoft.com/office/drawing/2014/main" id="{0A55BC2B-D6F2-4CB9-AA59-95A298D92B97}"/>
                          </a:ext>
                        </a:extLst>
                      </p:cNvPr>
                      <p:cNvPicPr>
                        <a:picLocks noChangeAspect="1" noChangeArrowheads="1"/>
                      </p:cNvPicPr>
                      <p:nvPr/>
                    </p:nvPicPr>
                    <p:blipFill>
                      <a:blip r:embed="rId5"/>
                      <a:srcRect/>
                      <a:stretch>
                        <a:fillRect/>
                      </a:stretch>
                    </p:blipFill>
                    <p:spPr bwMode="auto">
                      <a:xfrm>
                        <a:off x="352970" y="4166583"/>
                        <a:ext cx="4671383" cy="1555421"/>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15856B77-5C83-4CB2-BBCC-335740273AB9}"/>
              </a:ext>
            </a:extLst>
          </p:cNvPr>
          <p:cNvSpPr txBox="1"/>
          <p:nvPr/>
        </p:nvSpPr>
        <p:spPr>
          <a:xfrm>
            <a:off x="280443" y="3325650"/>
            <a:ext cx="9474595" cy="523220"/>
          </a:xfrm>
          <a:prstGeom prst="rect">
            <a:avLst/>
          </a:prstGeom>
          <a:noFill/>
        </p:spPr>
        <p:txBody>
          <a:bodyPr wrap="square" rtlCol="0">
            <a:spAutoFit/>
          </a:bodyPr>
          <a:lstStyle/>
          <a:p>
            <a:r>
              <a:rPr lang="en-US" sz="1400"/>
              <a:t>And for high T we can expand the exp(-</a:t>
            </a:r>
            <a:r>
              <a:rPr lang="el-GR" sz="1400"/>
              <a:t>β</a:t>
            </a:r>
            <a:r>
              <a:rPr lang="en-US" sz="1400"/>
              <a:t>H</a:t>
            </a:r>
            <a:r>
              <a:rPr lang="en-US" sz="1400" baseline="-25000"/>
              <a:t>0</a:t>
            </a:r>
            <a:r>
              <a:rPr lang="en-US" sz="1400"/>
              <a:t>) in powers of 1/T.  Presuming that for high T, spins are equally likely to be up or down, and are uncorrelated, we can deduce the leading contribution to the susceptibility.  We write:</a:t>
            </a:r>
          </a:p>
        </p:txBody>
      </p:sp>
      <p:graphicFrame>
        <p:nvGraphicFramePr>
          <p:cNvPr id="25" name="Object 24">
            <a:extLst>
              <a:ext uri="{FF2B5EF4-FFF2-40B4-BE49-F238E27FC236}">
                <a16:creationId xmlns:a16="http://schemas.microsoft.com/office/drawing/2014/main" id="{A03AD6BA-28E7-46CC-BAF2-22682C5EF3CE}"/>
              </a:ext>
            </a:extLst>
          </p:cNvPr>
          <p:cNvGraphicFramePr>
            <a:graphicFrameLocks noChangeAspect="1"/>
          </p:cNvGraphicFramePr>
          <p:nvPr>
            <p:extLst>
              <p:ext uri="{D42A27DB-BD31-4B8C-83A1-F6EECF244321}">
                <p14:modId xmlns:p14="http://schemas.microsoft.com/office/powerpoint/2010/main" val="2827726536"/>
              </p:ext>
            </p:extLst>
          </p:nvPr>
        </p:nvGraphicFramePr>
        <p:xfrm>
          <a:off x="5695230" y="4699478"/>
          <a:ext cx="2732201" cy="2030642"/>
        </p:xfrm>
        <a:graphic>
          <a:graphicData uri="http://schemas.openxmlformats.org/presentationml/2006/ole">
            <mc:AlternateContent xmlns:mc="http://schemas.openxmlformats.org/markup-compatibility/2006">
              <mc:Choice xmlns:v="urn:schemas-microsoft-com:vml" Requires="v">
                <p:oleObj name="Bitmap Image" r:id="rId6" imgW="2790476" imgH="2038095" progId="Paint.Picture">
                  <p:embed/>
                </p:oleObj>
              </mc:Choice>
              <mc:Fallback>
                <p:oleObj name="Bitmap Image" r:id="rId6" imgW="2790476" imgH="2038095" progId="Paint.Picture">
                  <p:embed/>
                  <p:pic>
                    <p:nvPicPr>
                      <p:cNvPr id="25" name="Object 24">
                        <a:extLst>
                          <a:ext uri="{FF2B5EF4-FFF2-40B4-BE49-F238E27FC236}">
                            <a16:creationId xmlns:a16="http://schemas.microsoft.com/office/drawing/2014/main" id="{A03AD6BA-28E7-46CC-BAF2-22682C5EF3C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3006" t="1120" r="8743" b="9328"/>
                      <a:stretch>
                        <a:fillRect/>
                      </a:stretch>
                    </p:blipFill>
                    <p:spPr bwMode="auto">
                      <a:xfrm>
                        <a:off x="5695230" y="4699478"/>
                        <a:ext cx="2732201" cy="2030642"/>
                      </a:xfrm>
                      <a:prstGeom prst="rect">
                        <a:avLst/>
                      </a:prstGeom>
                      <a:noFill/>
                    </p:spPr>
                  </p:pic>
                </p:oleObj>
              </mc:Fallback>
            </mc:AlternateContent>
          </a:graphicData>
        </a:graphic>
      </p:graphicFrame>
      <p:sp>
        <p:nvSpPr>
          <p:cNvPr id="3" name="Freeform: Shape 2">
            <a:extLst>
              <a:ext uri="{FF2B5EF4-FFF2-40B4-BE49-F238E27FC236}">
                <a16:creationId xmlns:a16="http://schemas.microsoft.com/office/drawing/2014/main" id="{CEE1005C-7842-4527-B602-D16C9DEA44F9}"/>
              </a:ext>
            </a:extLst>
          </p:cNvPr>
          <p:cNvSpPr/>
          <p:nvPr/>
        </p:nvSpPr>
        <p:spPr>
          <a:xfrm>
            <a:off x="7277360" y="4849473"/>
            <a:ext cx="895547" cy="546754"/>
          </a:xfrm>
          <a:custGeom>
            <a:avLst/>
            <a:gdLst>
              <a:gd name="connsiteX0" fmla="*/ 0 w 895547"/>
              <a:gd name="connsiteY0" fmla="*/ 546754 h 546754"/>
              <a:gd name="connsiteX1" fmla="*/ 47134 w 895547"/>
              <a:gd name="connsiteY1" fmla="*/ 471340 h 546754"/>
              <a:gd name="connsiteX2" fmla="*/ 65988 w 895547"/>
              <a:gd name="connsiteY2" fmla="*/ 443059 h 546754"/>
              <a:gd name="connsiteX3" fmla="*/ 94268 w 895547"/>
              <a:gd name="connsiteY3" fmla="*/ 433633 h 546754"/>
              <a:gd name="connsiteX4" fmla="*/ 150829 w 895547"/>
              <a:gd name="connsiteY4" fmla="*/ 386499 h 546754"/>
              <a:gd name="connsiteX5" fmla="*/ 188536 w 895547"/>
              <a:gd name="connsiteY5" fmla="*/ 377072 h 546754"/>
              <a:gd name="connsiteX6" fmla="*/ 226243 w 895547"/>
              <a:gd name="connsiteY6" fmla="*/ 358218 h 546754"/>
              <a:gd name="connsiteX7" fmla="*/ 254524 w 895547"/>
              <a:gd name="connsiteY7" fmla="*/ 348791 h 546754"/>
              <a:gd name="connsiteX8" fmla="*/ 301658 w 895547"/>
              <a:gd name="connsiteY8" fmla="*/ 329938 h 546754"/>
              <a:gd name="connsiteX9" fmla="*/ 395926 w 895547"/>
              <a:gd name="connsiteY9" fmla="*/ 320511 h 546754"/>
              <a:gd name="connsiteX10" fmla="*/ 452487 w 895547"/>
              <a:gd name="connsiteY10" fmla="*/ 292231 h 546754"/>
              <a:gd name="connsiteX11" fmla="*/ 499621 w 895547"/>
              <a:gd name="connsiteY11" fmla="*/ 282804 h 546754"/>
              <a:gd name="connsiteX12" fmla="*/ 556182 w 895547"/>
              <a:gd name="connsiteY12" fmla="*/ 263950 h 546754"/>
              <a:gd name="connsiteX13" fmla="*/ 650450 w 895547"/>
              <a:gd name="connsiteY13" fmla="*/ 207389 h 546754"/>
              <a:gd name="connsiteX14" fmla="*/ 688157 w 895547"/>
              <a:gd name="connsiteY14" fmla="*/ 188536 h 546754"/>
              <a:gd name="connsiteX15" fmla="*/ 772998 w 895547"/>
              <a:gd name="connsiteY15" fmla="*/ 122548 h 546754"/>
              <a:gd name="connsiteX16" fmla="*/ 782425 w 895547"/>
              <a:gd name="connsiteY16" fmla="*/ 94268 h 546754"/>
              <a:gd name="connsiteX17" fmla="*/ 857839 w 895547"/>
              <a:gd name="connsiteY17" fmla="*/ 28280 h 546754"/>
              <a:gd name="connsiteX18" fmla="*/ 895547 w 895547"/>
              <a:gd name="connsiteY18" fmla="*/ 0 h 546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5547" h="546754">
                <a:moveTo>
                  <a:pt x="0" y="546754"/>
                </a:moveTo>
                <a:cubicBezTo>
                  <a:pt x="31665" y="467594"/>
                  <a:pt x="697" y="527065"/>
                  <a:pt x="47134" y="471340"/>
                </a:cubicBezTo>
                <a:cubicBezTo>
                  <a:pt x="54387" y="462636"/>
                  <a:pt x="57141" y="450137"/>
                  <a:pt x="65988" y="443059"/>
                </a:cubicBezTo>
                <a:cubicBezTo>
                  <a:pt x="73747" y="436852"/>
                  <a:pt x="84841" y="436775"/>
                  <a:pt x="94268" y="433633"/>
                </a:cubicBezTo>
                <a:cubicBezTo>
                  <a:pt x="111256" y="416645"/>
                  <a:pt x="127861" y="396342"/>
                  <a:pt x="150829" y="386499"/>
                </a:cubicBezTo>
                <a:cubicBezTo>
                  <a:pt x="162737" y="381395"/>
                  <a:pt x="176405" y="381621"/>
                  <a:pt x="188536" y="377072"/>
                </a:cubicBezTo>
                <a:cubicBezTo>
                  <a:pt x="201694" y="372138"/>
                  <a:pt x="213327" y="363754"/>
                  <a:pt x="226243" y="358218"/>
                </a:cubicBezTo>
                <a:cubicBezTo>
                  <a:pt x="235376" y="354304"/>
                  <a:pt x="245220" y="352280"/>
                  <a:pt x="254524" y="348791"/>
                </a:cubicBezTo>
                <a:cubicBezTo>
                  <a:pt x="270368" y="342850"/>
                  <a:pt x="285065" y="333257"/>
                  <a:pt x="301658" y="329938"/>
                </a:cubicBezTo>
                <a:cubicBezTo>
                  <a:pt x="332624" y="323745"/>
                  <a:pt x="364503" y="323653"/>
                  <a:pt x="395926" y="320511"/>
                </a:cubicBezTo>
                <a:cubicBezTo>
                  <a:pt x="414780" y="311084"/>
                  <a:pt x="432677" y="299435"/>
                  <a:pt x="452487" y="292231"/>
                </a:cubicBezTo>
                <a:cubicBezTo>
                  <a:pt x="467545" y="286755"/>
                  <a:pt x="484163" y="287020"/>
                  <a:pt x="499621" y="282804"/>
                </a:cubicBezTo>
                <a:cubicBezTo>
                  <a:pt x="518794" y="277575"/>
                  <a:pt x="537837" y="271594"/>
                  <a:pt x="556182" y="263950"/>
                </a:cubicBezTo>
                <a:cubicBezTo>
                  <a:pt x="642480" y="227992"/>
                  <a:pt x="584188" y="248803"/>
                  <a:pt x="650450" y="207389"/>
                </a:cubicBezTo>
                <a:cubicBezTo>
                  <a:pt x="662367" y="199941"/>
                  <a:pt x="676107" y="195766"/>
                  <a:pt x="688157" y="188536"/>
                </a:cubicBezTo>
                <a:cubicBezTo>
                  <a:pt x="744533" y="154710"/>
                  <a:pt x="735330" y="160216"/>
                  <a:pt x="772998" y="122548"/>
                </a:cubicBezTo>
                <a:cubicBezTo>
                  <a:pt x="776140" y="113121"/>
                  <a:pt x="776649" y="102354"/>
                  <a:pt x="782425" y="94268"/>
                </a:cubicBezTo>
                <a:cubicBezTo>
                  <a:pt x="799707" y="70073"/>
                  <a:pt x="833784" y="45462"/>
                  <a:pt x="857839" y="28280"/>
                </a:cubicBezTo>
                <a:cubicBezTo>
                  <a:pt x="895149" y="1631"/>
                  <a:pt x="876017" y="19528"/>
                  <a:pt x="895547"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52FE35E-4028-488C-B45E-627717842323}"/>
              </a:ext>
            </a:extLst>
          </p:cNvPr>
          <p:cNvSpPr txBox="1"/>
          <p:nvPr/>
        </p:nvSpPr>
        <p:spPr>
          <a:xfrm>
            <a:off x="8427432" y="4623229"/>
            <a:ext cx="1327606" cy="338554"/>
          </a:xfrm>
          <a:prstGeom prst="rect">
            <a:avLst/>
          </a:prstGeom>
          <a:noFill/>
        </p:spPr>
        <p:txBody>
          <a:bodyPr wrap="square" rtlCol="0">
            <a:spAutoFit/>
          </a:bodyPr>
          <a:lstStyle/>
          <a:p>
            <a:r>
              <a:rPr lang="en-US" sz="1600"/>
              <a:t>Curie’s Law</a:t>
            </a:r>
          </a:p>
        </p:txBody>
      </p:sp>
      <p:graphicFrame>
        <p:nvGraphicFramePr>
          <p:cNvPr id="5" name="Object 4">
            <a:extLst>
              <a:ext uri="{FF2B5EF4-FFF2-40B4-BE49-F238E27FC236}">
                <a16:creationId xmlns:a16="http://schemas.microsoft.com/office/drawing/2014/main" id="{EB437C8A-B2EC-E94D-1F97-4618A4D13374}"/>
              </a:ext>
            </a:extLst>
          </p:cNvPr>
          <p:cNvGraphicFramePr>
            <a:graphicFrameLocks noChangeAspect="1"/>
          </p:cNvGraphicFramePr>
          <p:nvPr>
            <p:extLst>
              <p:ext uri="{D42A27DB-BD31-4B8C-83A1-F6EECF244321}">
                <p14:modId xmlns:p14="http://schemas.microsoft.com/office/powerpoint/2010/main" val="3558509297"/>
              </p:ext>
            </p:extLst>
          </p:nvPr>
        </p:nvGraphicFramePr>
        <p:xfrm>
          <a:off x="3277580" y="1891202"/>
          <a:ext cx="5443633" cy="688787"/>
        </p:xfrm>
        <a:graphic>
          <a:graphicData uri="http://schemas.openxmlformats.org/presentationml/2006/ole">
            <mc:AlternateContent xmlns:mc="http://schemas.openxmlformats.org/markup-compatibility/2006">
              <mc:Choice xmlns:v="urn:schemas-microsoft-com:vml" Requires="v">
                <p:oleObj name="Equation" r:id="rId8" imgW="4667430" imgH="590255" progId="Equation.DSMT4">
                  <p:embed/>
                </p:oleObj>
              </mc:Choice>
              <mc:Fallback>
                <p:oleObj name="Equation" r:id="rId8" imgW="4667430" imgH="590255" progId="Equation.DSMT4">
                  <p:embed/>
                  <p:pic>
                    <p:nvPicPr>
                      <p:cNvPr id="0" name=""/>
                      <p:cNvPicPr/>
                      <p:nvPr/>
                    </p:nvPicPr>
                    <p:blipFill>
                      <a:blip r:embed="rId9"/>
                      <a:stretch>
                        <a:fillRect/>
                      </a:stretch>
                    </p:blipFill>
                    <p:spPr>
                      <a:xfrm>
                        <a:off x="3277580" y="1891202"/>
                        <a:ext cx="5443633" cy="68878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956BE0D8-9E87-EA4B-36D2-EA23FFB2C564}"/>
              </a:ext>
            </a:extLst>
          </p:cNvPr>
          <p:cNvGraphicFramePr>
            <a:graphicFrameLocks noChangeAspect="1"/>
          </p:cNvGraphicFramePr>
          <p:nvPr>
            <p:extLst>
              <p:ext uri="{D42A27DB-BD31-4B8C-83A1-F6EECF244321}">
                <p14:modId xmlns:p14="http://schemas.microsoft.com/office/powerpoint/2010/main" val="2416705636"/>
              </p:ext>
            </p:extLst>
          </p:nvPr>
        </p:nvGraphicFramePr>
        <p:xfrm>
          <a:off x="352969" y="5988804"/>
          <a:ext cx="4169869" cy="582406"/>
        </p:xfrm>
        <a:graphic>
          <a:graphicData uri="http://schemas.openxmlformats.org/presentationml/2006/ole">
            <mc:AlternateContent xmlns:mc="http://schemas.openxmlformats.org/markup-compatibility/2006">
              <mc:Choice xmlns:v="urn:schemas-microsoft-com:vml" Requires="v">
                <p:oleObj name="Equation" r:id="rId10" imgW="3273839" imgH="457088" progId="Equation.DSMT4">
                  <p:embed/>
                </p:oleObj>
              </mc:Choice>
              <mc:Fallback>
                <p:oleObj name="Equation" r:id="rId10" imgW="3273839" imgH="457088" progId="Equation.DSMT4">
                  <p:embed/>
                  <p:pic>
                    <p:nvPicPr>
                      <p:cNvPr id="0" name=""/>
                      <p:cNvPicPr/>
                      <p:nvPr/>
                    </p:nvPicPr>
                    <p:blipFill>
                      <a:blip r:embed="rId11"/>
                      <a:stretch>
                        <a:fillRect/>
                      </a:stretch>
                    </p:blipFill>
                    <p:spPr>
                      <a:xfrm>
                        <a:off x="352969" y="5988804"/>
                        <a:ext cx="4169869" cy="582406"/>
                      </a:xfrm>
                      <a:prstGeom prst="rect">
                        <a:avLst/>
                      </a:prstGeom>
                    </p:spPr>
                  </p:pic>
                </p:oleObj>
              </mc:Fallback>
            </mc:AlternateContent>
          </a:graphicData>
        </a:graphic>
      </p:graphicFrame>
    </p:spTree>
    <p:extLst>
      <p:ext uri="{BB962C8B-B14F-4D97-AF65-F5344CB8AC3E}">
        <p14:creationId xmlns:p14="http://schemas.microsoft.com/office/powerpoint/2010/main" val="451684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5" y="1063371"/>
            <a:ext cx="3350845" cy="338554"/>
          </a:xfrm>
          <a:prstGeom prst="rect">
            <a:avLst/>
          </a:prstGeom>
          <a:noFill/>
        </p:spPr>
        <p:txBody>
          <a:bodyPr wrap="square" rtlCol="0">
            <a:spAutoFit/>
          </a:bodyPr>
          <a:lstStyle/>
          <a:p>
            <a:r>
              <a:rPr lang="en-US" sz="1600"/>
              <a:t>Now we’ll consider the Ising model,  </a:t>
            </a:r>
            <a:endParaRPr lang="en-US"/>
          </a:p>
        </p:txBody>
      </p:sp>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extLst>
              <p:ext uri="{D42A27DB-BD31-4B8C-83A1-F6EECF244321}">
                <p14:modId xmlns:p14="http://schemas.microsoft.com/office/powerpoint/2010/main" val="1971642160"/>
              </p:ext>
            </p:extLst>
          </p:nvPr>
        </p:nvGraphicFramePr>
        <p:xfrm>
          <a:off x="416735" y="1501775"/>
          <a:ext cx="10804525" cy="1927225"/>
        </p:xfrm>
        <a:graphic>
          <a:graphicData uri="http://schemas.openxmlformats.org/presentationml/2006/ole">
            <mc:AlternateContent xmlns:mc="http://schemas.openxmlformats.org/markup-compatibility/2006">
              <mc:Choice xmlns:v="urn:schemas-microsoft-com:vml" Requires="v">
                <p:oleObj name="Equation" r:id="rId2" imgW="7632360" imgH="1371600" progId="Equation.DSMT4">
                  <p:embed/>
                </p:oleObj>
              </mc:Choice>
              <mc:Fallback>
                <p:oleObj name="Equation" r:id="rId2" imgW="7632360" imgH="137160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3"/>
                      <a:srcRect/>
                      <a:stretch>
                        <a:fillRect/>
                      </a:stretch>
                    </p:blipFill>
                    <p:spPr bwMode="auto">
                      <a:xfrm>
                        <a:off x="416735" y="1501775"/>
                        <a:ext cx="10804525" cy="192722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E2140B64-D5E8-49F9-BF02-111CB9E074BD}"/>
              </a:ext>
            </a:extLst>
          </p:cNvPr>
          <p:cNvSpPr txBox="1"/>
          <p:nvPr/>
        </p:nvSpPr>
        <p:spPr>
          <a:xfrm>
            <a:off x="416735" y="3628700"/>
            <a:ext cx="7857253" cy="338554"/>
          </a:xfrm>
          <a:prstGeom prst="rect">
            <a:avLst/>
          </a:prstGeom>
          <a:noFill/>
        </p:spPr>
        <p:txBody>
          <a:bodyPr wrap="square" rtlCol="0">
            <a:spAutoFit/>
          </a:bodyPr>
          <a:lstStyle/>
          <a:p>
            <a:r>
              <a:rPr lang="en-US" sz="1600"/>
              <a:t>Sum goes over z (on all sides) nearest neighbors.  This overcounts by 2 and so factor of ½.  </a:t>
            </a:r>
            <a:endParaRPr lang="en-US"/>
          </a:p>
        </p:txBody>
      </p:sp>
    </p:spTree>
    <p:extLst>
      <p:ext uri="{BB962C8B-B14F-4D97-AF65-F5344CB8AC3E}">
        <p14:creationId xmlns:p14="http://schemas.microsoft.com/office/powerpoint/2010/main" val="1776494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416734" y="1063371"/>
            <a:ext cx="6013563" cy="584775"/>
          </a:xfrm>
          <a:prstGeom prst="rect">
            <a:avLst/>
          </a:prstGeom>
          <a:noFill/>
        </p:spPr>
        <p:txBody>
          <a:bodyPr wrap="square" rtlCol="0">
            <a:spAutoFit/>
          </a:bodyPr>
          <a:lstStyle/>
          <a:p>
            <a:r>
              <a:rPr lang="en-US" sz="1600"/>
              <a:t>We can solve the Ising model exactly in d = 1 dimension.  Using periodic boundary conditions on our chain of N spins, we write H as:  </a:t>
            </a:r>
            <a:endParaRPr lang="en-US"/>
          </a:p>
        </p:txBody>
      </p:sp>
      <p:sp>
        <p:nvSpPr>
          <p:cNvPr id="14" name="TextBox 13">
            <a:extLst>
              <a:ext uri="{FF2B5EF4-FFF2-40B4-BE49-F238E27FC236}">
                <a16:creationId xmlns:a16="http://schemas.microsoft.com/office/drawing/2014/main" id="{E2140B64-D5E8-49F9-BF02-111CB9E074BD}"/>
              </a:ext>
            </a:extLst>
          </p:cNvPr>
          <p:cNvSpPr txBox="1"/>
          <p:nvPr/>
        </p:nvSpPr>
        <p:spPr>
          <a:xfrm>
            <a:off x="416734" y="3227043"/>
            <a:ext cx="2198647" cy="338554"/>
          </a:xfrm>
          <a:prstGeom prst="rect">
            <a:avLst/>
          </a:prstGeom>
          <a:noFill/>
        </p:spPr>
        <p:txBody>
          <a:bodyPr wrap="square" rtlCol="0">
            <a:spAutoFit/>
          </a:bodyPr>
          <a:lstStyle/>
          <a:p>
            <a:r>
              <a:rPr lang="en-US" sz="1600"/>
              <a:t>and so can write Z as:</a:t>
            </a:r>
          </a:p>
        </p:txBody>
      </p:sp>
      <p:graphicFrame>
        <p:nvGraphicFramePr>
          <p:cNvPr id="3" name="Object 2">
            <a:extLst>
              <a:ext uri="{FF2B5EF4-FFF2-40B4-BE49-F238E27FC236}">
                <a16:creationId xmlns:a16="http://schemas.microsoft.com/office/drawing/2014/main" id="{84412A3A-BAC0-760F-8344-CE69455F20D0}"/>
              </a:ext>
            </a:extLst>
          </p:cNvPr>
          <p:cNvGraphicFramePr>
            <a:graphicFrameLocks noChangeAspect="1"/>
          </p:cNvGraphicFramePr>
          <p:nvPr>
            <p:extLst>
              <p:ext uri="{D42A27DB-BD31-4B8C-83A1-F6EECF244321}">
                <p14:modId xmlns:p14="http://schemas.microsoft.com/office/powerpoint/2010/main" val="2523095361"/>
              </p:ext>
            </p:extLst>
          </p:nvPr>
        </p:nvGraphicFramePr>
        <p:xfrm>
          <a:off x="514505" y="1787201"/>
          <a:ext cx="3005444" cy="1303245"/>
        </p:xfrm>
        <a:graphic>
          <a:graphicData uri="http://schemas.openxmlformats.org/presentationml/2006/ole">
            <mc:AlternateContent xmlns:mc="http://schemas.openxmlformats.org/markup-compatibility/2006">
              <mc:Choice xmlns:v="urn:schemas-microsoft-com:vml" Requires="v">
                <p:oleObj name="Equation" r:id="rId2" imgW="2332440" imgH="1011248" progId="Equation.DSMT4">
                  <p:embed/>
                </p:oleObj>
              </mc:Choice>
              <mc:Fallback>
                <p:oleObj name="Equation" r:id="rId2" imgW="2332440" imgH="1011248" progId="Equation.DSMT4">
                  <p:embed/>
                  <p:pic>
                    <p:nvPicPr>
                      <p:cNvPr id="0" name=""/>
                      <p:cNvPicPr/>
                      <p:nvPr/>
                    </p:nvPicPr>
                    <p:blipFill>
                      <a:blip r:embed="rId3"/>
                      <a:stretch>
                        <a:fillRect/>
                      </a:stretch>
                    </p:blipFill>
                    <p:spPr>
                      <a:xfrm>
                        <a:off x="514505" y="1787201"/>
                        <a:ext cx="3005444" cy="130324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129B632-C0DB-6008-B403-EF0BA18FE1E6}"/>
              </a:ext>
            </a:extLst>
          </p:cNvPr>
          <p:cNvGraphicFramePr>
            <a:graphicFrameLocks noChangeAspect="1"/>
          </p:cNvGraphicFramePr>
          <p:nvPr>
            <p:extLst>
              <p:ext uri="{D42A27DB-BD31-4B8C-83A1-F6EECF244321}">
                <p14:modId xmlns:p14="http://schemas.microsoft.com/office/powerpoint/2010/main" val="3116286663"/>
              </p:ext>
            </p:extLst>
          </p:nvPr>
        </p:nvGraphicFramePr>
        <p:xfrm>
          <a:off x="514505" y="3702194"/>
          <a:ext cx="4558940" cy="2497326"/>
        </p:xfrm>
        <a:graphic>
          <a:graphicData uri="http://schemas.openxmlformats.org/presentationml/2006/ole">
            <mc:AlternateContent xmlns:mc="http://schemas.openxmlformats.org/markup-compatibility/2006">
              <mc:Choice xmlns:v="urn:schemas-microsoft-com:vml" Requires="v">
                <p:oleObj name="Equation" r:id="rId4" imgW="3340080" imgH="1828800" progId="Equation.DSMT4">
                  <p:embed/>
                </p:oleObj>
              </mc:Choice>
              <mc:Fallback>
                <p:oleObj name="Equation" r:id="rId4" imgW="3340080" imgH="1828800" progId="Equation.DSMT4">
                  <p:embed/>
                  <p:pic>
                    <p:nvPicPr>
                      <p:cNvPr id="0" name=""/>
                      <p:cNvPicPr/>
                      <p:nvPr/>
                    </p:nvPicPr>
                    <p:blipFill>
                      <a:blip r:embed="rId5"/>
                      <a:stretch>
                        <a:fillRect/>
                      </a:stretch>
                    </p:blipFill>
                    <p:spPr>
                      <a:xfrm>
                        <a:off x="514505" y="3702194"/>
                        <a:ext cx="4558940" cy="2497326"/>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D942636D-BFDB-C803-7D4E-2566D86612F5}"/>
                  </a:ext>
                </a:extLst>
              </p14:cNvPr>
              <p14:cNvContentPartPr/>
              <p14:nvPr/>
            </p14:nvContentPartPr>
            <p14:xfrm>
              <a:off x="4404809" y="2693028"/>
              <a:ext cx="1469880" cy="3403440"/>
            </p14:xfrm>
          </p:contentPart>
        </mc:Choice>
        <mc:Fallback xmlns="">
          <p:pic>
            <p:nvPicPr>
              <p:cNvPr id="8" name="Ink 7">
                <a:extLst>
                  <a:ext uri="{FF2B5EF4-FFF2-40B4-BE49-F238E27FC236}">
                    <a16:creationId xmlns:a16="http://schemas.microsoft.com/office/drawing/2014/main" id="{D942636D-BFDB-C803-7D4E-2566D86612F5}"/>
                  </a:ext>
                </a:extLst>
              </p:cNvPr>
              <p:cNvPicPr/>
              <p:nvPr/>
            </p:nvPicPr>
            <p:blipFill>
              <a:blip r:embed="rId7"/>
              <a:stretch>
                <a:fillRect/>
              </a:stretch>
            </p:blipFill>
            <p:spPr>
              <a:xfrm>
                <a:off x="4396169" y="2684028"/>
                <a:ext cx="1487520" cy="3421080"/>
              </a:xfrm>
              <a:prstGeom prst="rect">
                <a:avLst/>
              </a:prstGeom>
            </p:spPr>
          </p:pic>
        </mc:Fallback>
      </mc:AlternateContent>
      <p:graphicFrame>
        <p:nvGraphicFramePr>
          <p:cNvPr id="9" name="Object 8">
            <a:extLst>
              <a:ext uri="{FF2B5EF4-FFF2-40B4-BE49-F238E27FC236}">
                <a16:creationId xmlns:a16="http://schemas.microsoft.com/office/drawing/2014/main" id="{53B67796-7097-3F96-38E0-3E215E2BC99B}"/>
              </a:ext>
            </a:extLst>
          </p:cNvPr>
          <p:cNvGraphicFramePr>
            <a:graphicFrameLocks noChangeAspect="1"/>
          </p:cNvGraphicFramePr>
          <p:nvPr>
            <p:extLst>
              <p:ext uri="{D42A27DB-BD31-4B8C-83A1-F6EECF244321}">
                <p14:modId xmlns:p14="http://schemas.microsoft.com/office/powerpoint/2010/main" val="1022464213"/>
              </p:ext>
            </p:extLst>
          </p:nvPr>
        </p:nvGraphicFramePr>
        <p:xfrm>
          <a:off x="7118246" y="1750754"/>
          <a:ext cx="3362940" cy="468469"/>
        </p:xfrm>
        <a:graphic>
          <a:graphicData uri="http://schemas.openxmlformats.org/presentationml/2006/ole">
            <mc:AlternateContent xmlns:mc="http://schemas.openxmlformats.org/markup-compatibility/2006">
              <mc:Choice xmlns:v="urn:schemas-microsoft-com:vml" Requires="v">
                <p:oleObj name="Equation" r:id="rId8" imgW="2552400" imgH="355320" progId="Equation.DSMT4">
                  <p:embed/>
                </p:oleObj>
              </mc:Choice>
              <mc:Fallback>
                <p:oleObj name="Equation" r:id="rId8" imgW="2552400" imgH="355320" progId="Equation.DSMT4">
                  <p:embed/>
                  <p:pic>
                    <p:nvPicPr>
                      <p:cNvPr id="0" name=""/>
                      <p:cNvPicPr/>
                      <p:nvPr/>
                    </p:nvPicPr>
                    <p:blipFill>
                      <a:blip r:embed="rId9"/>
                      <a:stretch>
                        <a:fillRect/>
                      </a:stretch>
                    </p:blipFill>
                    <p:spPr>
                      <a:xfrm>
                        <a:off x="7118246" y="1750754"/>
                        <a:ext cx="3362940" cy="468469"/>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72492495-DA4F-93A7-2FF6-CCABB4ECDB95}"/>
              </a:ext>
            </a:extLst>
          </p:cNvPr>
          <p:cNvSpPr txBox="1"/>
          <p:nvPr/>
        </p:nvSpPr>
        <p:spPr>
          <a:xfrm>
            <a:off x="6989599" y="1062722"/>
            <a:ext cx="4697729" cy="584775"/>
          </a:xfrm>
          <a:prstGeom prst="rect">
            <a:avLst/>
          </a:prstGeom>
          <a:noFill/>
        </p:spPr>
        <p:txBody>
          <a:bodyPr wrap="square" rtlCol="0">
            <a:spAutoFit/>
          </a:bodyPr>
          <a:lstStyle/>
          <a:p>
            <a:r>
              <a:rPr lang="en-US" sz="1600"/>
              <a:t>we can evaluate the Tr by finding the eigenvalues of P.  These are:</a:t>
            </a:r>
          </a:p>
        </p:txBody>
      </p:sp>
      <p:sp>
        <p:nvSpPr>
          <p:cNvPr id="11" name="TextBox 10">
            <a:extLst>
              <a:ext uri="{FF2B5EF4-FFF2-40B4-BE49-F238E27FC236}">
                <a16:creationId xmlns:a16="http://schemas.microsoft.com/office/drawing/2014/main" id="{8475BA2D-AA9F-BD32-4C61-208C7077EAFA}"/>
              </a:ext>
            </a:extLst>
          </p:cNvPr>
          <p:cNvSpPr txBox="1"/>
          <p:nvPr/>
        </p:nvSpPr>
        <p:spPr>
          <a:xfrm>
            <a:off x="6989599" y="2370858"/>
            <a:ext cx="4697729" cy="584775"/>
          </a:xfrm>
          <a:prstGeom prst="rect">
            <a:avLst/>
          </a:prstGeom>
          <a:noFill/>
        </p:spPr>
        <p:txBody>
          <a:bodyPr wrap="square" rtlCol="0">
            <a:spAutoFit/>
          </a:bodyPr>
          <a:lstStyle/>
          <a:p>
            <a:r>
              <a:rPr lang="en-US" sz="1600"/>
              <a:t>The larger one contributes the most by far to Z.  So we have, in the thermodynamic limit:</a:t>
            </a:r>
          </a:p>
        </p:txBody>
      </p:sp>
      <p:graphicFrame>
        <p:nvGraphicFramePr>
          <p:cNvPr id="12" name="Object 11">
            <a:extLst>
              <a:ext uri="{FF2B5EF4-FFF2-40B4-BE49-F238E27FC236}">
                <a16:creationId xmlns:a16="http://schemas.microsoft.com/office/drawing/2014/main" id="{D074320C-523F-EE20-F09D-28D0D97F1C94}"/>
              </a:ext>
            </a:extLst>
          </p:cNvPr>
          <p:cNvGraphicFramePr>
            <a:graphicFrameLocks noChangeAspect="1"/>
          </p:cNvGraphicFramePr>
          <p:nvPr>
            <p:extLst>
              <p:ext uri="{D42A27DB-BD31-4B8C-83A1-F6EECF244321}">
                <p14:modId xmlns:p14="http://schemas.microsoft.com/office/powerpoint/2010/main" val="2827186608"/>
              </p:ext>
            </p:extLst>
          </p:nvPr>
        </p:nvGraphicFramePr>
        <p:xfrm>
          <a:off x="7118246" y="3027884"/>
          <a:ext cx="3854554" cy="556794"/>
        </p:xfrm>
        <a:graphic>
          <a:graphicData uri="http://schemas.openxmlformats.org/presentationml/2006/ole">
            <mc:AlternateContent xmlns:mc="http://schemas.openxmlformats.org/markup-compatibility/2006">
              <mc:Choice xmlns:v="urn:schemas-microsoft-com:vml" Requires="v">
                <p:oleObj name="Equation" r:id="rId10" imgW="2703788" imgH="391160" progId="Equation.DSMT4">
                  <p:embed/>
                </p:oleObj>
              </mc:Choice>
              <mc:Fallback>
                <p:oleObj name="Equation" r:id="rId10" imgW="2703788" imgH="391160" progId="Equation.DSMT4">
                  <p:embed/>
                  <p:pic>
                    <p:nvPicPr>
                      <p:cNvPr id="0" name=""/>
                      <p:cNvPicPr/>
                      <p:nvPr/>
                    </p:nvPicPr>
                    <p:blipFill>
                      <a:blip r:embed="rId11"/>
                      <a:stretch>
                        <a:fillRect/>
                      </a:stretch>
                    </p:blipFill>
                    <p:spPr>
                      <a:xfrm>
                        <a:off x="7118246" y="3027884"/>
                        <a:ext cx="3854554" cy="556794"/>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B32A0513-9119-9933-5042-9014476EF58D}"/>
              </a:ext>
            </a:extLst>
          </p:cNvPr>
          <p:cNvGraphicFramePr>
            <a:graphicFrameLocks noChangeAspect="1"/>
          </p:cNvGraphicFramePr>
          <p:nvPr>
            <p:extLst>
              <p:ext uri="{D42A27DB-BD31-4B8C-83A1-F6EECF244321}">
                <p14:modId xmlns:p14="http://schemas.microsoft.com/office/powerpoint/2010/main" val="939948300"/>
              </p:ext>
            </p:extLst>
          </p:nvPr>
        </p:nvGraphicFramePr>
        <p:xfrm>
          <a:off x="7139499" y="4219090"/>
          <a:ext cx="4547829" cy="492592"/>
        </p:xfrm>
        <a:graphic>
          <a:graphicData uri="http://schemas.openxmlformats.org/presentationml/2006/ole">
            <mc:AlternateContent xmlns:mc="http://schemas.openxmlformats.org/markup-compatibility/2006">
              <mc:Choice xmlns:v="urn:schemas-microsoft-com:vml" Requires="v">
                <p:oleObj name="Equation" r:id="rId12" imgW="3341772" imgH="362319" progId="Equation.DSMT4">
                  <p:embed/>
                </p:oleObj>
              </mc:Choice>
              <mc:Fallback>
                <p:oleObj name="Equation" r:id="rId12" imgW="3341772" imgH="362319" progId="Equation.DSMT4">
                  <p:embed/>
                  <p:pic>
                    <p:nvPicPr>
                      <p:cNvPr id="0" name=""/>
                      <p:cNvPicPr/>
                      <p:nvPr/>
                    </p:nvPicPr>
                    <p:blipFill>
                      <a:blip r:embed="rId13"/>
                      <a:stretch>
                        <a:fillRect/>
                      </a:stretch>
                    </p:blipFill>
                    <p:spPr>
                      <a:xfrm>
                        <a:off x="7139499" y="4219090"/>
                        <a:ext cx="4547829" cy="49259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AA8462DF-01E8-CED7-0CE6-8A784CC59167}"/>
              </a:ext>
            </a:extLst>
          </p:cNvPr>
          <p:cNvSpPr txBox="1"/>
          <p:nvPr/>
        </p:nvSpPr>
        <p:spPr>
          <a:xfrm>
            <a:off x="7064549" y="3733091"/>
            <a:ext cx="1125723" cy="338554"/>
          </a:xfrm>
          <a:prstGeom prst="rect">
            <a:avLst/>
          </a:prstGeom>
          <a:noFill/>
        </p:spPr>
        <p:txBody>
          <a:bodyPr wrap="square" rtlCol="0">
            <a:spAutoFit/>
          </a:bodyPr>
          <a:lstStyle/>
          <a:p>
            <a:r>
              <a:rPr lang="en-US" sz="1600"/>
              <a:t>and so,</a:t>
            </a:r>
          </a:p>
        </p:txBody>
      </p:sp>
      <p:sp>
        <p:nvSpPr>
          <p:cNvPr id="16" name="TextBox 15">
            <a:extLst>
              <a:ext uri="{FF2B5EF4-FFF2-40B4-BE49-F238E27FC236}">
                <a16:creationId xmlns:a16="http://schemas.microsoft.com/office/drawing/2014/main" id="{7FAC156F-D94D-3193-20F4-CD0AA39B457C}"/>
              </a:ext>
            </a:extLst>
          </p:cNvPr>
          <p:cNvSpPr txBox="1"/>
          <p:nvPr/>
        </p:nvSpPr>
        <p:spPr>
          <a:xfrm>
            <a:off x="7064549" y="4848135"/>
            <a:ext cx="2561232" cy="338554"/>
          </a:xfrm>
          <a:prstGeom prst="rect">
            <a:avLst/>
          </a:prstGeom>
          <a:noFill/>
        </p:spPr>
        <p:txBody>
          <a:bodyPr wrap="square" rtlCol="0">
            <a:spAutoFit/>
          </a:bodyPr>
          <a:lstStyle/>
          <a:p>
            <a:r>
              <a:rPr lang="en-US" sz="1600"/>
              <a:t>magnetization m = -dF/dh is:</a:t>
            </a:r>
          </a:p>
        </p:txBody>
      </p:sp>
      <p:graphicFrame>
        <p:nvGraphicFramePr>
          <p:cNvPr id="17" name="Object 16">
            <a:extLst>
              <a:ext uri="{FF2B5EF4-FFF2-40B4-BE49-F238E27FC236}">
                <a16:creationId xmlns:a16="http://schemas.microsoft.com/office/drawing/2014/main" id="{C2C0486B-60B3-DA1F-75C5-C305254A40E2}"/>
              </a:ext>
            </a:extLst>
          </p:cNvPr>
          <p:cNvGraphicFramePr>
            <a:graphicFrameLocks noChangeAspect="1"/>
          </p:cNvGraphicFramePr>
          <p:nvPr>
            <p:extLst>
              <p:ext uri="{D42A27DB-BD31-4B8C-83A1-F6EECF244321}">
                <p14:modId xmlns:p14="http://schemas.microsoft.com/office/powerpoint/2010/main" val="3980990481"/>
              </p:ext>
            </p:extLst>
          </p:nvPr>
        </p:nvGraphicFramePr>
        <p:xfrm>
          <a:off x="7156002" y="5292504"/>
          <a:ext cx="2068539" cy="655292"/>
        </p:xfrm>
        <a:graphic>
          <a:graphicData uri="http://schemas.openxmlformats.org/presentationml/2006/ole">
            <mc:AlternateContent xmlns:mc="http://schemas.openxmlformats.org/markup-compatibility/2006">
              <mc:Choice xmlns:v="urn:schemas-microsoft-com:vml" Requires="v">
                <p:oleObj name="Equation" r:id="rId14" imgW="1504103" imgH="476963" progId="Equation.DSMT4">
                  <p:embed/>
                </p:oleObj>
              </mc:Choice>
              <mc:Fallback>
                <p:oleObj name="Equation" r:id="rId14" imgW="1504103" imgH="476963" progId="Equation.DSMT4">
                  <p:embed/>
                  <p:pic>
                    <p:nvPicPr>
                      <p:cNvPr id="0" name=""/>
                      <p:cNvPicPr/>
                      <p:nvPr/>
                    </p:nvPicPr>
                    <p:blipFill>
                      <a:blip r:embed="rId15"/>
                      <a:stretch>
                        <a:fillRect/>
                      </a:stretch>
                    </p:blipFill>
                    <p:spPr>
                      <a:xfrm>
                        <a:off x="7156002" y="5292504"/>
                        <a:ext cx="2068539" cy="65529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F54B49E6-7CC4-F6A2-EB9E-902D94585EA5}"/>
              </a:ext>
            </a:extLst>
          </p:cNvPr>
          <p:cNvSpPr txBox="1"/>
          <p:nvPr/>
        </p:nvSpPr>
        <p:spPr>
          <a:xfrm>
            <a:off x="7118246" y="6118134"/>
            <a:ext cx="4697729" cy="584775"/>
          </a:xfrm>
          <a:prstGeom prst="rect">
            <a:avLst/>
          </a:prstGeom>
          <a:noFill/>
        </p:spPr>
        <p:txBody>
          <a:bodyPr wrap="square" rtlCol="0">
            <a:spAutoFit/>
          </a:bodyPr>
          <a:lstStyle/>
          <a:p>
            <a:r>
              <a:rPr lang="en-US" sz="1600"/>
              <a:t>this evinces a smooth increase in m from 0 to 1 as T: </a:t>
            </a:r>
            <a:r>
              <a:rPr lang="en-US" sz="1600">
                <a:latin typeface="Calibri" panose="020F0502020204030204" pitchFamily="34" charset="0"/>
                <a:cs typeface="Calibri" panose="020F0502020204030204" pitchFamily="34" charset="0"/>
              </a:rPr>
              <a:t>∞ </a:t>
            </a:r>
            <a:r>
              <a:rPr lang="en-US" sz="1600">
                <a:latin typeface="Calibri" panose="020F0502020204030204" pitchFamily="34" charset="0"/>
                <a:cs typeface="Calibri" panose="020F0502020204030204" pitchFamily="34" charset="0"/>
                <a:sym typeface="Wingdings" panose="05000000000000000000" pitchFamily="2" charset="2"/>
              </a:rPr>
              <a:t> 0.  So no finite temperature phase transition.  </a:t>
            </a:r>
            <a:endParaRPr lang="en-US" sz="1600"/>
          </a:p>
        </p:txBody>
      </p:sp>
    </p:spTree>
    <p:extLst>
      <p:ext uri="{BB962C8B-B14F-4D97-AF65-F5344CB8AC3E}">
        <p14:creationId xmlns:p14="http://schemas.microsoft.com/office/powerpoint/2010/main" val="4075525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86494" y="874862"/>
            <a:ext cx="8619854" cy="553998"/>
          </a:xfrm>
          <a:prstGeom prst="rect">
            <a:avLst/>
          </a:prstGeom>
          <a:noFill/>
        </p:spPr>
        <p:txBody>
          <a:bodyPr wrap="square" rtlCol="0">
            <a:spAutoFit/>
          </a:bodyPr>
          <a:lstStyle/>
          <a:p>
            <a:r>
              <a:rPr lang="en-US" sz="1600" b="1"/>
              <a:t>(Ising) Weiss MFT</a:t>
            </a:r>
          </a:p>
          <a:p>
            <a:r>
              <a:rPr lang="en-US" sz="1400"/>
              <a:t>To approximately solve Ising model in higher dimensions, we will resort to Mean Field Theory.  So start with:</a:t>
            </a:r>
          </a:p>
        </p:txBody>
      </p:sp>
      <p:sp>
        <p:nvSpPr>
          <p:cNvPr id="3" name="TextBox 2">
            <a:extLst>
              <a:ext uri="{FF2B5EF4-FFF2-40B4-BE49-F238E27FC236}">
                <a16:creationId xmlns:a16="http://schemas.microsoft.com/office/drawing/2014/main" id="{3A980D52-DFB7-4786-B251-EF205108FC89}"/>
              </a:ext>
            </a:extLst>
          </p:cNvPr>
          <p:cNvSpPr txBox="1"/>
          <p:nvPr/>
        </p:nvSpPr>
        <p:spPr>
          <a:xfrm flipH="1">
            <a:off x="386495" y="2203443"/>
            <a:ext cx="10463753" cy="523220"/>
          </a:xfrm>
          <a:prstGeom prst="rect">
            <a:avLst/>
          </a:prstGeom>
          <a:noFill/>
        </p:spPr>
        <p:txBody>
          <a:bodyPr wrap="square" rtlCol="0">
            <a:spAutoFit/>
          </a:bodyPr>
          <a:lstStyle/>
          <a:p>
            <a:r>
              <a:rPr lang="en-US" sz="1400"/>
              <a:t>Break spin into an average and fluctuation part: </a:t>
            </a:r>
            <a:r>
              <a:rPr lang="el-GR" sz="1400"/>
              <a:t>σ</a:t>
            </a:r>
            <a:r>
              <a:rPr lang="en-US" sz="1400" baseline="-25000"/>
              <a:t>i</a:t>
            </a:r>
            <a:r>
              <a:rPr lang="en-US" sz="1400"/>
              <a:t> = &lt;</a:t>
            </a:r>
            <a:r>
              <a:rPr lang="el-GR" sz="1400"/>
              <a:t>σ</a:t>
            </a:r>
            <a:r>
              <a:rPr lang="en-US" sz="1400"/>
              <a:t>&gt; + </a:t>
            </a:r>
            <a:r>
              <a:rPr lang="el-GR" sz="1400"/>
              <a:t>δσ</a:t>
            </a:r>
            <a:r>
              <a:rPr lang="en-US" sz="1400" baseline="-25000"/>
              <a:t>i</a:t>
            </a:r>
            <a:r>
              <a:rPr lang="en-US" sz="1400"/>
              <a:t>.  Then plug this into H.  Neglect the (</a:t>
            </a:r>
            <a:r>
              <a:rPr lang="el-GR" sz="1400"/>
              <a:t>δσ</a:t>
            </a:r>
            <a:r>
              <a:rPr lang="en-US" sz="1400" baseline="-25000"/>
              <a:t>i</a:t>
            </a:r>
            <a:r>
              <a:rPr lang="en-US" sz="1400"/>
              <a:t>)</a:t>
            </a:r>
            <a:r>
              <a:rPr lang="en-US" sz="1400" baseline="30000"/>
              <a:t>2</a:t>
            </a:r>
            <a:r>
              <a:rPr lang="en-US" sz="1400"/>
              <a:t> terms.  And then rewrite in terms of </a:t>
            </a:r>
            <a:r>
              <a:rPr lang="el-GR" sz="1400"/>
              <a:t>σ</a:t>
            </a:r>
            <a:r>
              <a:rPr lang="en-US" sz="1400"/>
              <a:t> itself via </a:t>
            </a:r>
            <a:r>
              <a:rPr lang="el-GR" sz="1400"/>
              <a:t>δσ</a:t>
            </a:r>
            <a:r>
              <a:rPr lang="en-US" sz="1400" baseline="-25000"/>
              <a:t>i</a:t>
            </a:r>
            <a:r>
              <a:rPr lang="en-US" sz="1400"/>
              <a:t> = </a:t>
            </a:r>
            <a:r>
              <a:rPr lang="el-GR" sz="1400"/>
              <a:t>σ</a:t>
            </a:r>
            <a:r>
              <a:rPr lang="en-US" sz="1400" baseline="-25000"/>
              <a:t>i</a:t>
            </a:r>
            <a:r>
              <a:rPr lang="en-US" sz="1400"/>
              <a:t> – &lt;</a:t>
            </a:r>
            <a:r>
              <a:rPr lang="el-GR" sz="1400"/>
              <a:t>σ</a:t>
            </a:r>
            <a:r>
              <a:rPr lang="en-US" sz="1400"/>
              <a:t>&gt;.  This is pretty much the standard operating procedure for all MFT’s.  And we get:</a:t>
            </a:r>
            <a:endParaRPr lang="en-US" sz="1400" baseline="-25000"/>
          </a:p>
        </p:txBody>
      </p:sp>
      <p:sp>
        <p:nvSpPr>
          <p:cNvPr id="11" name="TextBox 10">
            <a:extLst>
              <a:ext uri="{FF2B5EF4-FFF2-40B4-BE49-F238E27FC236}">
                <a16:creationId xmlns:a16="http://schemas.microsoft.com/office/drawing/2014/main" id="{81D45D76-C0C6-4287-AA7B-140E3FABE66E}"/>
              </a:ext>
            </a:extLst>
          </p:cNvPr>
          <p:cNvSpPr txBox="1"/>
          <p:nvPr/>
        </p:nvSpPr>
        <p:spPr>
          <a:xfrm flipH="1">
            <a:off x="386494" y="5341581"/>
            <a:ext cx="6182981" cy="523220"/>
          </a:xfrm>
          <a:prstGeom prst="rect">
            <a:avLst/>
          </a:prstGeom>
          <a:noFill/>
        </p:spPr>
        <p:txBody>
          <a:bodyPr wrap="square" rtlCol="0">
            <a:spAutoFit/>
          </a:bodyPr>
          <a:lstStyle/>
          <a:p>
            <a:r>
              <a:rPr lang="en-US" sz="1400"/>
              <a:t>And so can replace &lt;</a:t>
            </a:r>
            <a:r>
              <a:rPr lang="el-GR" sz="1400"/>
              <a:t>σ</a:t>
            </a:r>
            <a:r>
              <a:rPr lang="en-US" sz="1400"/>
              <a:t>&gt; with m, with understanding that m is implicitly a function of T and h.  Ultimately can reduce it to form:</a:t>
            </a:r>
          </a:p>
        </p:txBody>
      </p:sp>
      <p:sp>
        <p:nvSpPr>
          <p:cNvPr id="12" name="Rectangle 11">
            <a:extLst>
              <a:ext uri="{FF2B5EF4-FFF2-40B4-BE49-F238E27FC236}">
                <a16:creationId xmlns:a16="http://schemas.microsoft.com/office/drawing/2014/main" id="{192CEDD2-8630-4B91-A966-9251AC2B9D37}"/>
              </a:ext>
            </a:extLst>
          </p:cNvPr>
          <p:cNvSpPr/>
          <p:nvPr/>
        </p:nvSpPr>
        <p:spPr>
          <a:xfrm>
            <a:off x="386495" y="3449577"/>
            <a:ext cx="6330583" cy="307777"/>
          </a:xfrm>
          <a:prstGeom prst="rect">
            <a:avLst/>
          </a:prstGeom>
        </p:spPr>
        <p:txBody>
          <a:bodyPr wrap="square">
            <a:spAutoFit/>
          </a:bodyPr>
          <a:lstStyle/>
          <a:p>
            <a:r>
              <a:rPr lang="en-US" sz="1400"/>
              <a:t>Now we can easily do the partition function, and calculate the Free energy f = F/N.</a:t>
            </a:r>
          </a:p>
        </p:txBody>
      </p:sp>
      <p:graphicFrame>
        <p:nvGraphicFramePr>
          <p:cNvPr id="13" name="Object 12">
            <a:extLst>
              <a:ext uri="{FF2B5EF4-FFF2-40B4-BE49-F238E27FC236}">
                <a16:creationId xmlns:a16="http://schemas.microsoft.com/office/drawing/2014/main" id="{90338D0E-D14D-4EF2-AF97-DAF22C7D34B4}"/>
              </a:ext>
            </a:extLst>
          </p:cNvPr>
          <p:cNvGraphicFramePr>
            <a:graphicFrameLocks noChangeAspect="1"/>
          </p:cNvGraphicFramePr>
          <p:nvPr/>
        </p:nvGraphicFramePr>
        <p:xfrm>
          <a:off x="7197308" y="5086076"/>
          <a:ext cx="1446212" cy="501650"/>
        </p:xfrm>
        <a:graphic>
          <a:graphicData uri="http://schemas.openxmlformats.org/presentationml/2006/ole">
            <mc:AlternateContent xmlns:mc="http://schemas.openxmlformats.org/markup-compatibility/2006">
              <mc:Choice xmlns:v="urn:schemas-microsoft-com:vml" Requires="v">
                <p:oleObj name="Equation" r:id="rId2" imgW="1130040" imgH="393480" progId="Equation.DSMT4">
                  <p:embed/>
                </p:oleObj>
              </mc:Choice>
              <mc:Fallback>
                <p:oleObj name="Equation" r:id="rId2" imgW="1130040" imgH="393480" progId="Equation.DSMT4">
                  <p:embed/>
                  <p:pic>
                    <p:nvPicPr>
                      <p:cNvPr id="13" name="Object 12">
                        <a:extLst>
                          <a:ext uri="{FF2B5EF4-FFF2-40B4-BE49-F238E27FC236}">
                            <a16:creationId xmlns:a16="http://schemas.microsoft.com/office/drawing/2014/main" id="{90338D0E-D14D-4EF2-AF97-DAF22C7D34B4}"/>
                          </a:ext>
                        </a:extLst>
                      </p:cNvPr>
                      <p:cNvPicPr>
                        <a:picLocks noChangeAspect="1" noChangeArrowheads="1"/>
                      </p:cNvPicPr>
                      <p:nvPr/>
                    </p:nvPicPr>
                    <p:blipFill>
                      <a:blip r:embed="rId3"/>
                      <a:srcRect/>
                      <a:stretch>
                        <a:fillRect/>
                      </a:stretch>
                    </p:blipFill>
                    <p:spPr bwMode="auto">
                      <a:xfrm>
                        <a:off x="7197308" y="5086076"/>
                        <a:ext cx="1446212" cy="5016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7D7DBD80-BD47-46B3-A7A4-F7012DC485EC}"/>
              </a:ext>
            </a:extLst>
          </p:cNvPr>
          <p:cNvGraphicFramePr>
            <a:graphicFrameLocks noChangeAspect="1"/>
          </p:cNvGraphicFramePr>
          <p:nvPr>
            <p:extLst>
              <p:ext uri="{D42A27DB-BD31-4B8C-83A1-F6EECF244321}">
                <p14:modId xmlns:p14="http://schemas.microsoft.com/office/powerpoint/2010/main" val="2342320872"/>
              </p:ext>
            </p:extLst>
          </p:nvPr>
        </p:nvGraphicFramePr>
        <p:xfrm>
          <a:off x="429441" y="1543223"/>
          <a:ext cx="2624478" cy="595500"/>
        </p:xfrm>
        <a:graphic>
          <a:graphicData uri="http://schemas.openxmlformats.org/presentationml/2006/ole">
            <mc:AlternateContent xmlns:mc="http://schemas.openxmlformats.org/markup-compatibility/2006">
              <mc:Choice xmlns:v="urn:schemas-microsoft-com:vml" Requires="v">
                <p:oleObj name="Equation" r:id="rId4" imgW="1892160" imgH="431640" progId="Equation.DSMT4">
                  <p:embed/>
                </p:oleObj>
              </mc:Choice>
              <mc:Fallback>
                <p:oleObj name="Equation" r:id="rId4" imgW="1892160" imgH="431640" progId="Equation.DSMT4">
                  <p:embed/>
                  <p:pic>
                    <p:nvPicPr>
                      <p:cNvPr id="7" name="Object 6">
                        <a:extLst>
                          <a:ext uri="{FF2B5EF4-FFF2-40B4-BE49-F238E27FC236}">
                            <a16:creationId xmlns:a16="http://schemas.microsoft.com/office/drawing/2014/main" id="{7D7DBD80-BD47-46B3-A7A4-F7012DC485EC}"/>
                          </a:ext>
                        </a:extLst>
                      </p:cNvPr>
                      <p:cNvPicPr>
                        <a:picLocks noChangeAspect="1" noChangeArrowheads="1"/>
                      </p:cNvPicPr>
                      <p:nvPr/>
                    </p:nvPicPr>
                    <p:blipFill>
                      <a:blip r:embed="rId5"/>
                      <a:srcRect/>
                      <a:stretch>
                        <a:fillRect/>
                      </a:stretch>
                    </p:blipFill>
                    <p:spPr bwMode="auto">
                      <a:xfrm>
                        <a:off x="429441" y="1543223"/>
                        <a:ext cx="2624478" cy="5955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E5F65664-D46B-45C2-A97E-C69568BA7989}"/>
              </a:ext>
            </a:extLst>
          </p:cNvPr>
          <p:cNvGraphicFramePr>
            <a:graphicFrameLocks noChangeAspect="1"/>
          </p:cNvGraphicFramePr>
          <p:nvPr/>
        </p:nvGraphicFramePr>
        <p:xfrm>
          <a:off x="456075" y="2787780"/>
          <a:ext cx="4302815" cy="549296"/>
        </p:xfrm>
        <a:graphic>
          <a:graphicData uri="http://schemas.openxmlformats.org/presentationml/2006/ole">
            <mc:AlternateContent xmlns:mc="http://schemas.openxmlformats.org/markup-compatibility/2006">
              <mc:Choice xmlns:v="urn:schemas-microsoft-com:vml" Requires="v">
                <p:oleObj name="Equation" r:id="rId6" imgW="3619500" imgH="419100" progId="Equation.DSMT4">
                  <p:embed/>
                </p:oleObj>
              </mc:Choice>
              <mc:Fallback>
                <p:oleObj name="Equation" r:id="rId6" imgW="3619500" imgH="419100" progId="Equation.DSMT4">
                  <p:embed/>
                  <p:pic>
                    <p:nvPicPr>
                      <p:cNvPr id="6" name="Object 5">
                        <a:extLst>
                          <a:ext uri="{FF2B5EF4-FFF2-40B4-BE49-F238E27FC236}">
                            <a16:creationId xmlns:a16="http://schemas.microsoft.com/office/drawing/2014/main" id="{E5F65664-D46B-45C2-A97E-C69568BA79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6075" y="2787780"/>
                        <a:ext cx="4302815" cy="549296"/>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5F9C306E-C7CA-4337-9EC2-CA2FF88DF2A2}"/>
              </a:ext>
            </a:extLst>
          </p:cNvPr>
          <p:cNvGraphicFramePr>
            <a:graphicFrameLocks noChangeAspect="1"/>
          </p:cNvGraphicFramePr>
          <p:nvPr/>
        </p:nvGraphicFramePr>
        <p:xfrm>
          <a:off x="435418" y="3879789"/>
          <a:ext cx="3636962" cy="1374775"/>
        </p:xfrm>
        <a:graphic>
          <a:graphicData uri="http://schemas.openxmlformats.org/presentationml/2006/ole">
            <mc:AlternateContent xmlns:mc="http://schemas.openxmlformats.org/markup-compatibility/2006">
              <mc:Choice xmlns:v="urn:schemas-microsoft-com:vml" Requires="v">
                <p:oleObj name="Equation" r:id="rId8" imgW="2869920" imgH="1117440" progId="Equation.DSMT4">
                  <p:embed/>
                </p:oleObj>
              </mc:Choice>
              <mc:Fallback>
                <p:oleObj name="Equation" r:id="rId8" imgW="2869920" imgH="1117440" progId="Equation.DSMT4">
                  <p:embed/>
                  <p:pic>
                    <p:nvPicPr>
                      <p:cNvPr id="14" name="Object 13">
                        <a:extLst>
                          <a:ext uri="{FF2B5EF4-FFF2-40B4-BE49-F238E27FC236}">
                            <a16:creationId xmlns:a16="http://schemas.microsoft.com/office/drawing/2014/main" id="{5F9C306E-C7CA-4337-9EC2-CA2FF88DF2A2}"/>
                          </a:ext>
                        </a:extLst>
                      </p:cNvPr>
                      <p:cNvPicPr>
                        <a:picLocks noChangeAspect="1" noChangeArrowheads="1"/>
                      </p:cNvPicPr>
                      <p:nvPr/>
                    </p:nvPicPr>
                    <p:blipFill>
                      <a:blip r:embed="rId9"/>
                      <a:srcRect/>
                      <a:stretch>
                        <a:fillRect/>
                      </a:stretch>
                    </p:blipFill>
                    <p:spPr bwMode="auto">
                      <a:xfrm>
                        <a:off x="435418" y="3879789"/>
                        <a:ext cx="3636962" cy="1374775"/>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66A058FD-0E8F-4158-BC9F-389F2F3317FE}"/>
              </a:ext>
            </a:extLst>
          </p:cNvPr>
          <p:cNvSpPr txBox="1"/>
          <p:nvPr/>
        </p:nvSpPr>
        <p:spPr>
          <a:xfrm>
            <a:off x="7137646" y="3410317"/>
            <a:ext cx="4154750" cy="307777"/>
          </a:xfrm>
          <a:prstGeom prst="rect">
            <a:avLst/>
          </a:prstGeom>
          <a:noFill/>
        </p:spPr>
        <p:txBody>
          <a:bodyPr wrap="square" rtlCol="0">
            <a:spAutoFit/>
          </a:bodyPr>
          <a:lstStyle/>
          <a:p>
            <a:r>
              <a:rPr lang="en-US" sz="1400"/>
              <a:t>Average spin is self-consistently calculated from:</a:t>
            </a:r>
          </a:p>
        </p:txBody>
      </p:sp>
      <p:graphicFrame>
        <p:nvGraphicFramePr>
          <p:cNvPr id="18" name="Object 17">
            <a:extLst>
              <a:ext uri="{FF2B5EF4-FFF2-40B4-BE49-F238E27FC236}">
                <a16:creationId xmlns:a16="http://schemas.microsoft.com/office/drawing/2014/main" id="{5A87CE3D-8926-4DB0-BDF6-3453418CEC8E}"/>
              </a:ext>
            </a:extLst>
          </p:cNvPr>
          <p:cNvGraphicFramePr>
            <a:graphicFrameLocks noChangeAspect="1"/>
          </p:cNvGraphicFramePr>
          <p:nvPr/>
        </p:nvGraphicFramePr>
        <p:xfrm>
          <a:off x="7197308" y="3823670"/>
          <a:ext cx="4035425" cy="608012"/>
        </p:xfrm>
        <a:graphic>
          <a:graphicData uri="http://schemas.openxmlformats.org/presentationml/2006/ole">
            <mc:AlternateContent xmlns:mc="http://schemas.openxmlformats.org/markup-compatibility/2006">
              <mc:Choice xmlns:v="urn:schemas-microsoft-com:vml" Requires="v">
                <p:oleObj name="Equation" r:id="rId10" imgW="3327120" imgH="482400" progId="Equation.DSMT4">
                  <p:embed/>
                </p:oleObj>
              </mc:Choice>
              <mc:Fallback>
                <p:oleObj name="Equation" r:id="rId10" imgW="3327120" imgH="482400" progId="Equation.DSMT4">
                  <p:embed/>
                  <p:pic>
                    <p:nvPicPr>
                      <p:cNvPr id="18" name="Object 17">
                        <a:extLst>
                          <a:ext uri="{FF2B5EF4-FFF2-40B4-BE49-F238E27FC236}">
                            <a16:creationId xmlns:a16="http://schemas.microsoft.com/office/drawing/2014/main" id="{5A87CE3D-8926-4DB0-BDF6-3453418CEC8E}"/>
                          </a:ext>
                        </a:extLst>
                      </p:cNvPr>
                      <p:cNvPicPr>
                        <a:picLocks noChangeAspect="1" noChangeArrowheads="1"/>
                      </p:cNvPicPr>
                      <p:nvPr/>
                    </p:nvPicPr>
                    <p:blipFill>
                      <a:blip r:embed="rId11"/>
                      <a:srcRect/>
                      <a:stretch>
                        <a:fillRect/>
                      </a:stretch>
                    </p:blipFill>
                    <p:spPr bwMode="auto">
                      <a:xfrm>
                        <a:off x="7197308" y="3823670"/>
                        <a:ext cx="4035425" cy="6080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EC5460DD-E68E-4B45-908D-F2D6C46B8BB6}"/>
                  </a:ext>
                </a:extLst>
              </p14:cNvPr>
              <p14:cNvContentPartPr/>
              <p14:nvPr/>
            </p14:nvContentPartPr>
            <p14:xfrm>
              <a:off x="4198708" y="4135226"/>
              <a:ext cx="2715840" cy="818640"/>
            </p14:xfrm>
          </p:contentPart>
        </mc:Choice>
        <mc:Fallback xmlns="">
          <p:pic>
            <p:nvPicPr>
              <p:cNvPr id="19" name="Ink 18">
                <a:extLst>
                  <a:ext uri="{FF2B5EF4-FFF2-40B4-BE49-F238E27FC236}">
                    <a16:creationId xmlns:a16="http://schemas.microsoft.com/office/drawing/2014/main" id="{EC5460DD-E68E-4B45-908D-F2D6C46B8BB6}"/>
                  </a:ext>
                </a:extLst>
              </p:cNvPr>
              <p:cNvPicPr/>
              <p:nvPr/>
            </p:nvPicPr>
            <p:blipFill>
              <a:blip r:embed="rId14"/>
              <a:stretch>
                <a:fillRect/>
              </a:stretch>
            </p:blipFill>
            <p:spPr>
              <a:xfrm>
                <a:off x="4190068" y="4126226"/>
                <a:ext cx="2733480" cy="836280"/>
              </a:xfrm>
              <a:prstGeom prst="rect">
                <a:avLst/>
              </a:prstGeom>
            </p:spPr>
          </p:pic>
        </mc:Fallback>
      </mc:AlternateContent>
      <p:sp>
        <p:nvSpPr>
          <p:cNvPr id="20" name="TextBox 19">
            <a:extLst>
              <a:ext uri="{FF2B5EF4-FFF2-40B4-BE49-F238E27FC236}">
                <a16:creationId xmlns:a16="http://schemas.microsoft.com/office/drawing/2014/main" id="{FF75A7D1-576D-449E-85E4-9D0DBB2F7E90}"/>
              </a:ext>
            </a:extLst>
          </p:cNvPr>
          <p:cNvSpPr txBox="1"/>
          <p:nvPr/>
        </p:nvSpPr>
        <p:spPr>
          <a:xfrm>
            <a:off x="7137645" y="4524185"/>
            <a:ext cx="4154750" cy="523220"/>
          </a:xfrm>
          <a:prstGeom prst="rect">
            <a:avLst/>
          </a:prstGeom>
          <a:noFill/>
        </p:spPr>
        <p:txBody>
          <a:bodyPr wrap="square" rtlCol="0">
            <a:spAutoFit/>
          </a:bodyPr>
          <a:lstStyle/>
          <a:p>
            <a:r>
              <a:rPr lang="en-US" sz="1400"/>
              <a:t>And so f is implicitly at least a function of T and h.  And then we can solve for m via: </a:t>
            </a:r>
          </a:p>
        </p:txBody>
      </p:sp>
      <p:graphicFrame>
        <p:nvGraphicFramePr>
          <p:cNvPr id="22" name="Object 21">
            <a:extLst>
              <a:ext uri="{FF2B5EF4-FFF2-40B4-BE49-F238E27FC236}">
                <a16:creationId xmlns:a16="http://schemas.microsoft.com/office/drawing/2014/main" id="{869421F0-489E-402E-93B2-E7A49C718F67}"/>
              </a:ext>
            </a:extLst>
          </p:cNvPr>
          <p:cNvGraphicFramePr>
            <a:graphicFrameLocks noChangeAspect="1"/>
          </p:cNvGraphicFramePr>
          <p:nvPr/>
        </p:nvGraphicFramePr>
        <p:xfrm>
          <a:off x="456075" y="6018566"/>
          <a:ext cx="2597844" cy="649461"/>
        </p:xfrm>
        <a:graphic>
          <a:graphicData uri="http://schemas.openxmlformats.org/presentationml/2006/ole">
            <mc:AlternateContent xmlns:mc="http://schemas.openxmlformats.org/markup-compatibility/2006">
              <mc:Choice xmlns:v="urn:schemas-microsoft-com:vml" Requires="v">
                <p:oleObj name="Equation" r:id="rId15" imgW="1841500" imgH="482600" progId="Equation.DSMT4">
                  <p:embed/>
                </p:oleObj>
              </mc:Choice>
              <mc:Fallback>
                <p:oleObj name="Equation" r:id="rId15" imgW="1841500" imgH="482600" progId="Equation.DSMT4">
                  <p:embed/>
                  <p:pic>
                    <p:nvPicPr>
                      <p:cNvPr id="22" name="Object 21">
                        <a:extLst>
                          <a:ext uri="{FF2B5EF4-FFF2-40B4-BE49-F238E27FC236}">
                            <a16:creationId xmlns:a16="http://schemas.microsoft.com/office/drawing/2014/main" id="{869421F0-489E-402E-93B2-E7A49C718F6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6075" y="6018566"/>
                        <a:ext cx="2597844" cy="649461"/>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074F433F-376A-4AE1-97DB-9BFA738D32F3}"/>
              </a:ext>
            </a:extLst>
          </p:cNvPr>
          <p:cNvSpPr txBox="1"/>
          <p:nvPr/>
        </p:nvSpPr>
        <p:spPr>
          <a:xfrm flipH="1">
            <a:off x="3388626" y="6060655"/>
            <a:ext cx="6182981" cy="523220"/>
          </a:xfrm>
          <a:prstGeom prst="rect">
            <a:avLst/>
          </a:prstGeom>
          <a:noFill/>
        </p:spPr>
        <p:txBody>
          <a:bodyPr wrap="square" rtlCol="0">
            <a:spAutoFit/>
          </a:bodyPr>
          <a:lstStyle/>
          <a:p>
            <a:r>
              <a:rPr lang="en-US" sz="1400"/>
              <a:t>And from here can get all the critical parameters and exponents.  But see next page.</a:t>
            </a:r>
          </a:p>
        </p:txBody>
      </p:sp>
      <p:sp>
        <p:nvSpPr>
          <p:cNvPr id="4" name="TextBox 3">
            <a:extLst>
              <a:ext uri="{FF2B5EF4-FFF2-40B4-BE49-F238E27FC236}">
                <a16:creationId xmlns:a16="http://schemas.microsoft.com/office/drawing/2014/main" id="{C45D83F1-DE01-4349-BE49-328E6FF0DF2F}"/>
              </a:ext>
            </a:extLst>
          </p:cNvPr>
          <p:cNvSpPr txBox="1"/>
          <p:nvPr/>
        </p:nvSpPr>
        <p:spPr>
          <a:xfrm>
            <a:off x="5116020" y="2913604"/>
            <a:ext cx="6116713" cy="307777"/>
          </a:xfrm>
          <a:prstGeom prst="rect">
            <a:avLst/>
          </a:prstGeom>
          <a:noFill/>
        </p:spPr>
        <p:txBody>
          <a:bodyPr wrap="square" rtlCol="0">
            <a:spAutoFit/>
          </a:bodyPr>
          <a:lstStyle/>
          <a:p>
            <a:r>
              <a:rPr lang="en-US" sz="1400"/>
              <a:t>this h</a:t>
            </a:r>
            <a:r>
              <a:rPr lang="en-US" sz="1400" baseline="-25000"/>
              <a:t>eff</a:t>
            </a:r>
            <a:r>
              <a:rPr lang="en-US" sz="1400"/>
              <a:t> is not the ‘total magnetic field’, as h is already the ‘total magnetic field’ </a:t>
            </a:r>
          </a:p>
        </p:txBody>
      </p:sp>
      <p:sp>
        <p:nvSpPr>
          <p:cNvPr id="8" name="TextBox 7">
            <a:extLst>
              <a:ext uri="{FF2B5EF4-FFF2-40B4-BE49-F238E27FC236}">
                <a16:creationId xmlns:a16="http://schemas.microsoft.com/office/drawing/2014/main" id="{0E9682E8-15EC-FFA0-FB68-B4C64CFE752B}"/>
              </a:ext>
            </a:extLst>
          </p:cNvPr>
          <p:cNvSpPr txBox="1"/>
          <p:nvPr/>
        </p:nvSpPr>
        <p:spPr>
          <a:xfrm>
            <a:off x="3757748" y="155000"/>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4569683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86498" y="785204"/>
            <a:ext cx="7884555" cy="769441"/>
          </a:xfrm>
          <a:prstGeom prst="rect">
            <a:avLst/>
          </a:prstGeom>
          <a:noFill/>
        </p:spPr>
        <p:txBody>
          <a:bodyPr wrap="square" rtlCol="0">
            <a:spAutoFit/>
          </a:bodyPr>
          <a:lstStyle/>
          <a:p>
            <a:r>
              <a:rPr lang="en-US" sz="1600" b="1"/>
              <a:t>(Ising) Bragg-Williams MFT</a:t>
            </a:r>
            <a:endParaRPr lang="en-US" sz="1400" b="1"/>
          </a:p>
          <a:p>
            <a:r>
              <a:rPr lang="en-US" sz="1400"/>
              <a:t>Another option is to make a Legendre transformation from f to f*.  Its natural variables are T and m.  This one is easier because m is a small parameter near the critical point, which we can take advantage of.  </a:t>
            </a:r>
          </a:p>
        </p:txBody>
      </p:sp>
      <p:graphicFrame>
        <p:nvGraphicFramePr>
          <p:cNvPr id="9" name="Object 8">
            <a:extLst>
              <a:ext uri="{FF2B5EF4-FFF2-40B4-BE49-F238E27FC236}">
                <a16:creationId xmlns:a16="http://schemas.microsoft.com/office/drawing/2014/main" id="{7354BB44-6E83-446F-BCD2-BF0494195F2F}"/>
              </a:ext>
            </a:extLst>
          </p:cNvPr>
          <p:cNvGraphicFramePr>
            <a:graphicFrameLocks noChangeAspect="1"/>
          </p:cNvGraphicFramePr>
          <p:nvPr/>
        </p:nvGraphicFramePr>
        <p:xfrm>
          <a:off x="8520113" y="238125"/>
          <a:ext cx="3424237" cy="1936750"/>
        </p:xfrm>
        <a:graphic>
          <a:graphicData uri="http://schemas.openxmlformats.org/presentationml/2006/ole">
            <mc:AlternateContent xmlns:mc="http://schemas.openxmlformats.org/markup-compatibility/2006">
              <mc:Choice xmlns:v="urn:schemas-microsoft-com:vml" Requires="v">
                <p:oleObj name="Equation" r:id="rId2" imgW="2692080" imgH="1523880" progId="Equation.DSMT4">
                  <p:embed/>
                </p:oleObj>
              </mc:Choice>
              <mc:Fallback>
                <p:oleObj name="Equation" r:id="rId2" imgW="2692080" imgH="1523880" progId="Equation.DSMT4">
                  <p:embed/>
                  <p:pic>
                    <p:nvPicPr>
                      <p:cNvPr id="9" name="Object 8">
                        <a:extLst>
                          <a:ext uri="{FF2B5EF4-FFF2-40B4-BE49-F238E27FC236}">
                            <a16:creationId xmlns:a16="http://schemas.microsoft.com/office/drawing/2014/main" id="{7354BB44-6E83-446F-BCD2-BF0494195F2F}"/>
                          </a:ext>
                        </a:extLst>
                      </p:cNvPr>
                      <p:cNvPicPr>
                        <a:picLocks noChangeAspect="1" noChangeArrowheads="1"/>
                      </p:cNvPicPr>
                      <p:nvPr/>
                    </p:nvPicPr>
                    <p:blipFill>
                      <a:blip r:embed="rId3"/>
                      <a:srcRect/>
                      <a:stretch>
                        <a:fillRect/>
                      </a:stretch>
                    </p:blipFill>
                    <p:spPr bwMode="auto">
                      <a:xfrm>
                        <a:off x="8520113" y="238125"/>
                        <a:ext cx="3424237" cy="1936750"/>
                      </a:xfrm>
                      <a:prstGeom prst="rect">
                        <a:avLst/>
                      </a:prstGeom>
                      <a:noFill/>
                      <a:ln>
                        <a:solidFill>
                          <a:schemeClr val="accent1"/>
                        </a:solidFill>
                      </a:ln>
                    </p:spPr>
                  </p:pic>
                </p:oleObj>
              </mc:Fallback>
            </mc:AlternateContent>
          </a:graphicData>
        </a:graphic>
      </p:graphicFrame>
      <p:graphicFrame>
        <p:nvGraphicFramePr>
          <p:cNvPr id="12" name="Object 11">
            <a:extLst>
              <a:ext uri="{FF2B5EF4-FFF2-40B4-BE49-F238E27FC236}">
                <a16:creationId xmlns:a16="http://schemas.microsoft.com/office/drawing/2014/main" id="{CA1732CE-AB89-4985-9C51-8E2ED3D9FC24}"/>
              </a:ext>
            </a:extLst>
          </p:cNvPr>
          <p:cNvGraphicFramePr>
            <a:graphicFrameLocks noChangeAspect="1"/>
          </p:cNvGraphicFramePr>
          <p:nvPr/>
        </p:nvGraphicFramePr>
        <p:xfrm>
          <a:off x="440306" y="1659395"/>
          <a:ext cx="3703638" cy="617538"/>
        </p:xfrm>
        <a:graphic>
          <a:graphicData uri="http://schemas.openxmlformats.org/presentationml/2006/ole">
            <mc:AlternateContent xmlns:mc="http://schemas.openxmlformats.org/markup-compatibility/2006">
              <mc:Choice xmlns:v="urn:schemas-microsoft-com:vml" Requires="v">
                <p:oleObj name="Equation" r:id="rId4" imgW="2895480" imgH="482400" progId="Equation.DSMT4">
                  <p:embed/>
                </p:oleObj>
              </mc:Choice>
              <mc:Fallback>
                <p:oleObj name="Equation" r:id="rId4" imgW="2895480" imgH="482400" progId="Equation.DSMT4">
                  <p:embed/>
                  <p:pic>
                    <p:nvPicPr>
                      <p:cNvPr id="12" name="Object 11">
                        <a:extLst>
                          <a:ext uri="{FF2B5EF4-FFF2-40B4-BE49-F238E27FC236}">
                            <a16:creationId xmlns:a16="http://schemas.microsoft.com/office/drawing/2014/main" id="{CA1732CE-AB89-4985-9C51-8E2ED3D9FC24}"/>
                          </a:ext>
                        </a:extLst>
                      </p:cNvPr>
                      <p:cNvPicPr/>
                      <p:nvPr/>
                    </p:nvPicPr>
                    <p:blipFill>
                      <a:blip r:embed="rId5"/>
                      <a:stretch>
                        <a:fillRect/>
                      </a:stretch>
                    </p:blipFill>
                    <p:spPr>
                      <a:xfrm>
                        <a:off x="440306" y="1659395"/>
                        <a:ext cx="3703638" cy="617538"/>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A8E52FA6-74DC-4869-BB78-DD4A2AFB977A}"/>
              </a:ext>
            </a:extLst>
          </p:cNvPr>
          <p:cNvGraphicFramePr>
            <a:graphicFrameLocks noChangeAspect="1"/>
          </p:cNvGraphicFramePr>
          <p:nvPr>
            <p:extLst>
              <p:ext uri="{D42A27DB-BD31-4B8C-83A1-F6EECF244321}">
                <p14:modId xmlns:p14="http://schemas.microsoft.com/office/powerpoint/2010/main" val="153325970"/>
              </p:ext>
            </p:extLst>
          </p:nvPr>
        </p:nvGraphicFramePr>
        <p:xfrm>
          <a:off x="440306" y="3231263"/>
          <a:ext cx="4701965" cy="1116530"/>
        </p:xfrm>
        <a:graphic>
          <a:graphicData uri="http://schemas.openxmlformats.org/presentationml/2006/ole">
            <mc:AlternateContent xmlns:mc="http://schemas.openxmlformats.org/markup-compatibility/2006">
              <mc:Choice xmlns:v="urn:schemas-microsoft-com:vml" Requires="v">
                <p:oleObj name="Equation" r:id="rId6" imgW="3733560" imgH="888840" progId="Equation.DSMT4">
                  <p:embed/>
                </p:oleObj>
              </mc:Choice>
              <mc:Fallback>
                <p:oleObj name="Equation" r:id="rId6" imgW="3733560" imgH="888840" progId="Equation.DSMT4">
                  <p:embed/>
                  <p:pic>
                    <p:nvPicPr>
                      <p:cNvPr id="14" name="Object 13">
                        <a:extLst>
                          <a:ext uri="{FF2B5EF4-FFF2-40B4-BE49-F238E27FC236}">
                            <a16:creationId xmlns:a16="http://schemas.microsoft.com/office/drawing/2014/main" id="{A8E52FA6-74DC-4869-BB78-DD4A2AFB977A}"/>
                          </a:ext>
                        </a:extLst>
                      </p:cNvPr>
                      <p:cNvPicPr>
                        <a:picLocks noChangeAspect="1" noChangeArrowheads="1"/>
                      </p:cNvPicPr>
                      <p:nvPr/>
                    </p:nvPicPr>
                    <p:blipFill>
                      <a:blip r:embed="rId7"/>
                      <a:srcRect/>
                      <a:stretch>
                        <a:fillRect/>
                      </a:stretch>
                    </p:blipFill>
                    <p:spPr bwMode="auto">
                      <a:xfrm>
                        <a:off x="440306" y="3231263"/>
                        <a:ext cx="4701965" cy="1116530"/>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B2B3D061-DC98-4FCF-BF8B-71877C4754E7}"/>
              </a:ext>
            </a:extLst>
          </p:cNvPr>
          <p:cNvSpPr txBox="1"/>
          <p:nvPr/>
        </p:nvSpPr>
        <p:spPr>
          <a:xfrm>
            <a:off x="351128" y="2383740"/>
            <a:ext cx="7884555" cy="738664"/>
          </a:xfrm>
          <a:prstGeom prst="rect">
            <a:avLst/>
          </a:prstGeom>
          <a:noFill/>
        </p:spPr>
        <p:txBody>
          <a:bodyPr wrap="square" rtlCol="0">
            <a:spAutoFit/>
          </a:bodyPr>
          <a:lstStyle/>
          <a:p>
            <a:r>
              <a:rPr lang="en-US" sz="1400"/>
              <a:t>Working out our f</a:t>
            </a:r>
            <a:r>
              <a:rPr lang="en-US" sz="1400" baseline="30000"/>
              <a:t>*</a:t>
            </a:r>
            <a:r>
              <a:rPr lang="en-US" sz="1400"/>
              <a:t> = F</a:t>
            </a:r>
            <a:r>
              <a:rPr lang="en-US" sz="1400" baseline="30000"/>
              <a:t>*</a:t>
            </a:r>
            <a:r>
              <a:rPr lang="en-US" sz="1400"/>
              <a:t>/N we get, for small m the thing below.  It’s clear the critical point is T</a:t>
            </a:r>
            <a:r>
              <a:rPr lang="en-US" sz="1400" baseline="-25000"/>
              <a:t>c</a:t>
            </a:r>
            <a:r>
              <a:rPr lang="en-US" sz="1400"/>
              <a:t> = Jz, as above this f*’s only minimum is at the origin, but below this, it develops two symmetric minimums on either side.  One may reason that at this low T, f is minimized through decreasing E, rather than increasing S.</a:t>
            </a:r>
          </a:p>
        </p:txBody>
      </p:sp>
      <p:graphicFrame>
        <p:nvGraphicFramePr>
          <p:cNvPr id="17" name="Object 16">
            <a:extLst>
              <a:ext uri="{FF2B5EF4-FFF2-40B4-BE49-F238E27FC236}">
                <a16:creationId xmlns:a16="http://schemas.microsoft.com/office/drawing/2014/main" id="{23A611E8-97D5-46AC-9695-2CDDEF3417C2}"/>
              </a:ext>
            </a:extLst>
          </p:cNvPr>
          <p:cNvGraphicFramePr>
            <a:graphicFrameLocks noChangeAspect="1"/>
          </p:cNvGraphicFramePr>
          <p:nvPr/>
        </p:nvGraphicFramePr>
        <p:xfrm>
          <a:off x="440306" y="5198498"/>
          <a:ext cx="2054225" cy="1600200"/>
        </p:xfrm>
        <a:graphic>
          <a:graphicData uri="http://schemas.openxmlformats.org/presentationml/2006/ole">
            <mc:AlternateContent xmlns:mc="http://schemas.openxmlformats.org/markup-compatibility/2006">
              <mc:Choice xmlns:v="urn:schemas-microsoft-com:vml" Requires="v">
                <p:oleObj name="Equation" r:id="rId8" imgW="1498320" imgH="1168200" progId="Equation.DSMT4">
                  <p:embed/>
                </p:oleObj>
              </mc:Choice>
              <mc:Fallback>
                <p:oleObj name="Equation" r:id="rId8" imgW="1498320" imgH="1168200" progId="Equation.DSMT4">
                  <p:embed/>
                  <p:pic>
                    <p:nvPicPr>
                      <p:cNvPr id="17" name="Object 16">
                        <a:extLst>
                          <a:ext uri="{FF2B5EF4-FFF2-40B4-BE49-F238E27FC236}">
                            <a16:creationId xmlns:a16="http://schemas.microsoft.com/office/drawing/2014/main" id="{23A611E8-97D5-46AC-9695-2CDDEF3417C2}"/>
                          </a:ext>
                        </a:extLst>
                      </p:cNvPr>
                      <p:cNvPicPr/>
                      <p:nvPr/>
                    </p:nvPicPr>
                    <p:blipFill>
                      <a:blip r:embed="rId9"/>
                      <a:stretch>
                        <a:fillRect/>
                      </a:stretch>
                    </p:blipFill>
                    <p:spPr>
                      <a:xfrm>
                        <a:off x="440306" y="5198498"/>
                        <a:ext cx="2054225" cy="16002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7C52C4F4-42B1-4647-8F29-3C9E18E63D8D}"/>
              </a:ext>
            </a:extLst>
          </p:cNvPr>
          <p:cNvGraphicFramePr>
            <a:graphicFrameLocks noChangeAspect="1"/>
          </p:cNvGraphicFramePr>
          <p:nvPr/>
        </p:nvGraphicFramePr>
        <p:xfrm>
          <a:off x="3129190" y="5781270"/>
          <a:ext cx="1471090" cy="816645"/>
        </p:xfrm>
        <a:graphic>
          <a:graphicData uri="http://schemas.openxmlformats.org/presentationml/2006/ole">
            <mc:AlternateContent xmlns:mc="http://schemas.openxmlformats.org/markup-compatibility/2006">
              <mc:Choice xmlns:v="urn:schemas-microsoft-com:vml" Requires="v">
                <p:oleObj name="Equation" r:id="rId10" imgW="1193760" imgH="660240" progId="Equation.DSMT4">
                  <p:embed/>
                </p:oleObj>
              </mc:Choice>
              <mc:Fallback>
                <p:oleObj name="Equation" r:id="rId10" imgW="1193760" imgH="660240" progId="Equation.DSMT4">
                  <p:embed/>
                  <p:pic>
                    <p:nvPicPr>
                      <p:cNvPr id="20" name="Object 19">
                        <a:extLst>
                          <a:ext uri="{FF2B5EF4-FFF2-40B4-BE49-F238E27FC236}">
                            <a16:creationId xmlns:a16="http://schemas.microsoft.com/office/drawing/2014/main" id="{7C52C4F4-42B1-4647-8F29-3C9E18E63D8D}"/>
                          </a:ext>
                        </a:extLst>
                      </p:cNvPr>
                      <p:cNvPicPr>
                        <a:picLocks noChangeAspect="1" noChangeArrowheads="1"/>
                      </p:cNvPicPr>
                      <p:nvPr/>
                    </p:nvPicPr>
                    <p:blipFill>
                      <a:blip r:embed="rId11"/>
                      <a:srcRect/>
                      <a:stretch>
                        <a:fillRect/>
                      </a:stretch>
                    </p:blipFill>
                    <p:spPr bwMode="auto">
                      <a:xfrm>
                        <a:off x="3129190" y="5781270"/>
                        <a:ext cx="1471090" cy="816645"/>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5A95C178-6211-4D20-B88C-72E3F53B1676}"/>
              </a:ext>
            </a:extLst>
          </p:cNvPr>
          <p:cNvSpPr/>
          <p:nvPr/>
        </p:nvSpPr>
        <p:spPr>
          <a:xfrm>
            <a:off x="351128" y="4525823"/>
            <a:ext cx="2432116" cy="523220"/>
          </a:xfrm>
          <a:prstGeom prst="rect">
            <a:avLst/>
          </a:prstGeom>
        </p:spPr>
        <p:txBody>
          <a:bodyPr wrap="square">
            <a:spAutoFit/>
          </a:bodyPr>
          <a:lstStyle/>
          <a:p>
            <a:r>
              <a:rPr lang="en-US" sz="1400"/>
              <a:t>We can get the magnetization (at zero field) via:</a:t>
            </a:r>
          </a:p>
        </p:txBody>
      </p:sp>
      <p:sp>
        <p:nvSpPr>
          <p:cNvPr id="23" name="Rectangle 22">
            <a:extLst>
              <a:ext uri="{FF2B5EF4-FFF2-40B4-BE49-F238E27FC236}">
                <a16:creationId xmlns:a16="http://schemas.microsoft.com/office/drawing/2014/main" id="{F828B435-19A5-4A41-A95E-190108D982BC}"/>
              </a:ext>
            </a:extLst>
          </p:cNvPr>
          <p:cNvSpPr/>
          <p:nvPr/>
        </p:nvSpPr>
        <p:spPr>
          <a:xfrm>
            <a:off x="3048471" y="4506969"/>
            <a:ext cx="2697344" cy="1169551"/>
          </a:xfrm>
          <a:prstGeom prst="rect">
            <a:avLst/>
          </a:prstGeom>
        </p:spPr>
        <p:txBody>
          <a:bodyPr wrap="square">
            <a:spAutoFit/>
          </a:bodyPr>
          <a:lstStyle/>
          <a:p>
            <a:r>
              <a:rPr lang="en-US" sz="1400"/>
              <a:t>c is the heat capacity (at constant h).  So we have to do some derivative manipulation stuff.  Or can just plug our m(T) into f (since we’ll be taking h </a:t>
            </a:r>
            <a:r>
              <a:rPr lang="en-US" sz="1400">
                <a:sym typeface="Wingdings" panose="05000000000000000000" pitchFamily="2" charset="2"/>
              </a:rPr>
              <a:t> 0 mainly).  </a:t>
            </a:r>
            <a:endParaRPr lang="en-US" sz="1400"/>
          </a:p>
        </p:txBody>
      </p:sp>
      <p:sp>
        <p:nvSpPr>
          <p:cNvPr id="24" name="Rectangle 23">
            <a:extLst>
              <a:ext uri="{FF2B5EF4-FFF2-40B4-BE49-F238E27FC236}">
                <a16:creationId xmlns:a16="http://schemas.microsoft.com/office/drawing/2014/main" id="{4CA080A2-80AD-4E4A-B36F-C79476E4311C}"/>
              </a:ext>
            </a:extLst>
          </p:cNvPr>
          <p:cNvSpPr/>
          <p:nvPr/>
        </p:nvSpPr>
        <p:spPr>
          <a:xfrm>
            <a:off x="6048882" y="4506969"/>
            <a:ext cx="2432117" cy="954107"/>
          </a:xfrm>
          <a:prstGeom prst="rect">
            <a:avLst/>
          </a:prstGeom>
        </p:spPr>
        <p:txBody>
          <a:bodyPr wrap="square">
            <a:spAutoFit/>
          </a:bodyPr>
          <a:lstStyle/>
          <a:p>
            <a:r>
              <a:rPr lang="en-US" sz="1400"/>
              <a:t>Susceptibility is just dm/dh.  This can be obtained by implicitly differentiating the equation of state w/r to h.</a:t>
            </a:r>
          </a:p>
        </p:txBody>
      </p:sp>
      <p:sp>
        <p:nvSpPr>
          <p:cNvPr id="22" name="Rectangle 32">
            <a:extLst>
              <a:ext uri="{FF2B5EF4-FFF2-40B4-BE49-F238E27FC236}">
                <a16:creationId xmlns:a16="http://schemas.microsoft.com/office/drawing/2014/main" id="{0761A9E3-3568-4CFB-9850-06DC1331C192}"/>
              </a:ext>
            </a:extLst>
          </p:cNvPr>
          <p:cNvSpPr>
            <a:spLocks noChangeArrowheads="1"/>
          </p:cNvSpPr>
          <p:nvPr/>
        </p:nvSpPr>
        <p:spPr bwMode="auto">
          <a:xfrm>
            <a:off x="5007091" y="445254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04A8A0F7-EFB1-4893-A99A-7A2773EF59C3}"/>
              </a:ext>
            </a:extLst>
          </p:cNvPr>
          <p:cNvGraphicFramePr>
            <a:graphicFrameLocks noChangeAspect="1"/>
          </p:cNvGraphicFramePr>
          <p:nvPr/>
        </p:nvGraphicFramePr>
        <p:xfrm>
          <a:off x="6191250" y="5564188"/>
          <a:ext cx="2009775" cy="1071562"/>
        </p:xfrm>
        <a:graphic>
          <a:graphicData uri="http://schemas.openxmlformats.org/presentationml/2006/ole">
            <mc:AlternateContent xmlns:mc="http://schemas.openxmlformats.org/markup-compatibility/2006">
              <mc:Choice xmlns:v="urn:schemas-microsoft-com:vml" Requires="v">
                <p:oleObj name="Equation" r:id="rId12" imgW="1663560" imgH="888840" progId="Equation.DSMT4">
                  <p:embed/>
                </p:oleObj>
              </mc:Choice>
              <mc:Fallback>
                <p:oleObj name="Equation" r:id="rId12" imgW="1663560" imgH="888840" progId="Equation.DSMT4">
                  <p:embed/>
                  <p:pic>
                    <p:nvPicPr>
                      <p:cNvPr id="25" name="Object 24">
                        <a:extLst>
                          <a:ext uri="{FF2B5EF4-FFF2-40B4-BE49-F238E27FC236}">
                            <a16:creationId xmlns:a16="http://schemas.microsoft.com/office/drawing/2014/main" id="{04A8A0F7-EFB1-4893-A99A-7A2773EF59C3}"/>
                          </a:ext>
                        </a:extLst>
                      </p:cNvPr>
                      <p:cNvPicPr>
                        <a:picLocks noChangeAspect="1" noChangeArrowheads="1"/>
                      </p:cNvPicPr>
                      <p:nvPr/>
                    </p:nvPicPr>
                    <p:blipFill>
                      <a:blip r:embed="rId13"/>
                      <a:srcRect/>
                      <a:stretch>
                        <a:fillRect/>
                      </a:stretch>
                    </p:blipFill>
                    <p:spPr bwMode="auto">
                      <a:xfrm>
                        <a:off x="6191250" y="5564188"/>
                        <a:ext cx="2009775" cy="107156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D9EB0F07-9975-4D3B-8938-02FC12C9C170}"/>
              </a:ext>
            </a:extLst>
          </p:cNvPr>
          <p:cNvGraphicFramePr>
            <a:graphicFrameLocks noChangeAspect="1"/>
          </p:cNvGraphicFramePr>
          <p:nvPr/>
        </p:nvGraphicFramePr>
        <p:xfrm>
          <a:off x="8783638" y="5754688"/>
          <a:ext cx="1052512" cy="706437"/>
        </p:xfrm>
        <a:graphic>
          <a:graphicData uri="http://schemas.openxmlformats.org/presentationml/2006/ole">
            <mc:AlternateContent xmlns:mc="http://schemas.openxmlformats.org/markup-compatibility/2006">
              <mc:Choice xmlns:v="urn:schemas-microsoft-com:vml" Requires="v">
                <p:oleObj name="Equation" r:id="rId14" imgW="749160" imgH="507960" progId="Equation.DSMT4">
                  <p:embed/>
                </p:oleObj>
              </mc:Choice>
              <mc:Fallback>
                <p:oleObj name="Equation" r:id="rId14" imgW="749160" imgH="507960" progId="Equation.DSMT4">
                  <p:embed/>
                  <p:pic>
                    <p:nvPicPr>
                      <p:cNvPr id="27" name="Object 26">
                        <a:extLst>
                          <a:ext uri="{FF2B5EF4-FFF2-40B4-BE49-F238E27FC236}">
                            <a16:creationId xmlns:a16="http://schemas.microsoft.com/office/drawing/2014/main" id="{D9EB0F07-9975-4D3B-8938-02FC12C9C170}"/>
                          </a:ext>
                        </a:extLst>
                      </p:cNvPr>
                      <p:cNvPicPr>
                        <a:picLocks noChangeAspect="1" noChangeArrowheads="1"/>
                      </p:cNvPicPr>
                      <p:nvPr/>
                    </p:nvPicPr>
                    <p:blipFill>
                      <a:blip r:embed="rId15"/>
                      <a:srcRect/>
                      <a:stretch>
                        <a:fillRect/>
                      </a:stretch>
                    </p:blipFill>
                    <p:spPr bwMode="auto">
                      <a:xfrm>
                        <a:off x="8783638" y="5754688"/>
                        <a:ext cx="1052512" cy="706437"/>
                      </a:xfrm>
                      <a:prstGeom prst="rect">
                        <a:avLst/>
                      </a:prstGeom>
                      <a:noFill/>
                    </p:spPr>
                  </p:pic>
                </p:oleObj>
              </mc:Fallback>
            </mc:AlternateContent>
          </a:graphicData>
        </a:graphic>
      </p:graphicFrame>
      <p:sp>
        <p:nvSpPr>
          <p:cNvPr id="29" name="Rectangle 28">
            <a:extLst>
              <a:ext uri="{FF2B5EF4-FFF2-40B4-BE49-F238E27FC236}">
                <a16:creationId xmlns:a16="http://schemas.microsoft.com/office/drawing/2014/main" id="{2594C024-2FC1-4D49-AE0F-38C496BCA9C8}"/>
              </a:ext>
            </a:extLst>
          </p:cNvPr>
          <p:cNvSpPr/>
          <p:nvPr/>
        </p:nvSpPr>
        <p:spPr>
          <a:xfrm>
            <a:off x="8769154" y="4505535"/>
            <a:ext cx="2432117" cy="1169551"/>
          </a:xfrm>
          <a:prstGeom prst="rect">
            <a:avLst/>
          </a:prstGeom>
        </p:spPr>
        <p:txBody>
          <a:bodyPr wrap="square">
            <a:spAutoFit/>
          </a:bodyPr>
          <a:lstStyle/>
          <a:p>
            <a:r>
              <a:rPr lang="en-US" sz="1400"/>
              <a:t>Critical isotherm comes from formula for h at the critical point.  This also comes from equation of state, and we get (h</a:t>
            </a:r>
            <a:r>
              <a:rPr lang="en-US" sz="1400" baseline="-25000"/>
              <a:t>c</a:t>
            </a:r>
            <a:r>
              <a:rPr lang="en-US" sz="1400"/>
              <a:t> = 0 of course):</a:t>
            </a:r>
          </a:p>
        </p:txBody>
      </p:sp>
      <p:sp>
        <p:nvSpPr>
          <p:cNvPr id="30" name="Rectangle 29">
            <a:extLst>
              <a:ext uri="{FF2B5EF4-FFF2-40B4-BE49-F238E27FC236}">
                <a16:creationId xmlns:a16="http://schemas.microsoft.com/office/drawing/2014/main" id="{4F2C4C69-A9B3-4BD4-8D21-595FBDAFC8D8}"/>
              </a:ext>
            </a:extLst>
          </p:cNvPr>
          <p:cNvSpPr/>
          <p:nvPr/>
        </p:nvSpPr>
        <p:spPr>
          <a:xfrm>
            <a:off x="8704183" y="2626318"/>
            <a:ext cx="2432117" cy="738664"/>
          </a:xfrm>
          <a:prstGeom prst="rect">
            <a:avLst/>
          </a:prstGeom>
        </p:spPr>
        <p:txBody>
          <a:bodyPr wrap="square">
            <a:spAutoFit/>
          </a:bodyPr>
          <a:lstStyle/>
          <a:p>
            <a:r>
              <a:rPr lang="en-US" sz="1400"/>
              <a:t>Note we get the same critical exponents we did when studying VDW equation. </a:t>
            </a:r>
          </a:p>
        </p:txBody>
      </p:sp>
      <p:sp>
        <p:nvSpPr>
          <p:cNvPr id="3" name="TextBox 2">
            <a:extLst>
              <a:ext uri="{FF2B5EF4-FFF2-40B4-BE49-F238E27FC236}">
                <a16:creationId xmlns:a16="http://schemas.microsoft.com/office/drawing/2014/main" id="{425F73BE-D3E1-728F-73F0-62CB37236B08}"/>
              </a:ext>
            </a:extLst>
          </p:cNvPr>
          <p:cNvSpPr txBox="1"/>
          <p:nvPr/>
        </p:nvSpPr>
        <p:spPr>
          <a:xfrm>
            <a:off x="3062695" y="93622"/>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35313757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48359" y="769350"/>
            <a:ext cx="11249592" cy="769441"/>
          </a:xfrm>
          <a:prstGeom prst="rect">
            <a:avLst/>
          </a:prstGeom>
          <a:noFill/>
        </p:spPr>
        <p:txBody>
          <a:bodyPr wrap="square" rtlCol="0">
            <a:spAutoFit/>
          </a:bodyPr>
          <a:lstStyle/>
          <a:p>
            <a:r>
              <a:rPr lang="en-US" sz="1600" b="1"/>
              <a:t>(Ising) Landau Model MFT</a:t>
            </a:r>
            <a:endParaRPr lang="en-US" sz="1400"/>
          </a:p>
          <a:p>
            <a:r>
              <a:rPr lang="en-US" sz="1400"/>
              <a:t>We can allow spatial variation in the magnetic field, and magnetic moment.  A sophisticated way to do this is by writing the partition function as a functional integral.  We start with:</a:t>
            </a:r>
          </a:p>
        </p:txBody>
      </p:sp>
      <p:graphicFrame>
        <p:nvGraphicFramePr>
          <p:cNvPr id="3" name="Object 2">
            <a:extLst>
              <a:ext uri="{FF2B5EF4-FFF2-40B4-BE49-F238E27FC236}">
                <a16:creationId xmlns:a16="http://schemas.microsoft.com/office/drawing/2014/main" id="{DA35CCDA-7855-5FC3-B795-08D5B5B3EB8A}"/>
              </a:ext>
            </a:extLst>
          </p:cNvPr>
          <p:cNvGraphicFramePr>
            <a:graphicFrameLocks noChangeAspect="1"/>
          </p:cNvGraphicFramePr>
          <p:nvPr/>
        </p:nvGraphicFramePr>
        <p:xfrm>
          <a:off x="4442375" y="1652707"/>
          <a:ext cx="2126376" cy="540033"/>
        </p:xfrm>
        <a:graphic>
          <a:graphicData uri="http://schemas.openxmlformats.org/presentationml/2006/ole">
            <mc:AlternateContent xmlns:mc="http://schemas.openxmlformats.org/markup-compatibility/2006">
              <mc:Choice xmlns:v="urn:schemas-microsoft-com:vml" Requires="v">
                <p:oleObj name="Equation" r:id="rId2" imgW="1799526" imgH="457855" progId="Equation.DSMT4">
                  <p:embed/>
                </p:oleObj>
              </mc:Choice>
              <mc:Fallback>
                <p:oleObj name="Equation" r:id="rId2" imgW="1799526" imgH="457855" progId="Equation.DSMT4">
                  <p:embed/>
                  <p:pic>
                    <p:nvPicPr>
                      <p:cNvPr id="3" name="Object 2">
                        <a:extLst>
                          <a:ext uri="{FF2B5EF4-FFF2-40B4-BE49-F238E27FC236}">
                            <a16:creationId xmlns:a16="http://schemas.microsoft.com/office/drawing/2014/main" id="{DA35CCDA-7855-5FC3-B795-08D5B5B3EB8A}"/>
                          </a:ext>
                        </a:extLst>
                      </p:cNvPr>
                      <p:cNvPicPr/>
                      <p:nvPr/>
                    </p:nvPicPr>
                    <p:blipFill>
                      <a:blip r:embed="rId3"/>
                      <a:stretch>
                        <a:fillRect/>
                      </a:stretch>
                    </p:blipFill>
                    <p:spPr>
                      <a:xfrm>
                        <a:off x="4442375" y="1652707"/>
                        <a:ext cx="2126376" cy="54003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99B28B5-48C9-063B-40FD-883D5EC1F243}"/>
              </a:ext>
            </a:extLst>
          </p:cNvPr>
          <p:cNvGraphicFramePr>
            <a:graphicFrameLocks noChangeAspect="1"/>
          </p:cNvGraphicFramePr>
          <p:nvPr/>
        </p:nvGraphicFramePr>
        <p:xfrm>
          <a:off x="446607" y="1617587"/>
          <a:ext cx="2651156" cy="581025"/>
        </p:xfrm>
        <a:graphic>
          <a:graphicData uri="http://schemas.openxmlformats.org/presentationml/2006/ole">
            <mc:AlternateContent xmlns:mc="http://schemas.openxmlformats.org/markup-compatibility/2006">
              <mc:Choice xmlns:v="urn:schemas-microsoft-com:vml" Requires="v">
                <p:oleObj name="Equation" r:id="rId4" imgW="2304013" imgH="505444" progId="Equation.DSMT4">
                  <p:embed/>
                </p:oleObj>
              </mc:Choice>
              <mc:Fallback>
                <p:oleObj name="Equation" r:id="rId4" imgW="2304013" imgH="505444" progId="Equation.DSMT4">
                  <p:embed/>
                  <p:pic>
                    <p:nvPicPr>
                      <p:cNvPr id="6" name="Object 5">
                        <a:extLst>
                          <a:ext uri="{FF2B5EF4-FFF2-40B4-BE49-F238E27FC236}">
                            <a16:creationId xmlns:a16="http://schemas.microsoft.com/office/drawing/2014/main" id="{D99B28B5-48C9-063B-40FD-883D5EC1F243}"/>
                          </a:ext>
                        </a:extLst>
                      </p:cNvPr>
                      <p:cNvPicPr/>
                      <p:nvPr/>
                    </p:nvPicPr>
                    <p:blipFill>
                      <a:blip r:embed="rId5"/>
                      <a:stretch>
                        <a:fillRect/>
                      </a:stretch>
                    </p:blipFill>
                    <p:spPr>
                      <a:xfrm>
                        <a:off x="446607" y="1617587"/>
                        <a:ext cx="2651156" cy="58102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CEE785F-970B-53F0-BC54-D18D91C5FEBD}"/>
              </a:ext>
            </a:extLst>
          </p:cNvPr>
          <p:cNvSpPr txBox="1"/>
          <p:nvPr/>
        </p:nvSpPr>
        <p:spPr>
          <a:xfrm>
            <a:off x="3411901" y="1687828"/>
            <a:ext cx="858417" cy="307777"/>
          </a:xfrm>
          <a:prstGeom prst="rect">
            <a:avLst/>
          </a:prstGeom>
          <a:noFill/>
        </p:spPr>
        <p:txBody>
          <a:bodyPr wrap="square" rtlCol="0">
            <a:spAutoFit/>
          </a:bodyPr>
          <a:lstStyle/>
          <a:p>
            <a:r>
              <a:rPr lang="en-US" sz="1400"/>
              <a:t>where</a:t>
            </a:r>
            <a:endParaRPr lang="en-US"/>
          </a:p>
        </p:txBody>
      </p:sp>
      <p:graphicFrame>
        <p:nvGraphicFramePr>
          <p:cNvPr id="10" name="Object 9">
            <a:extLst>
              <a:ext uri="{FF2B5EF4-FFF2-40B4-BE49-F238E27FC236}">
                <a16:creationId xmlns:a16="http://schemas.microsoft.com/office/drawing/2014/main" id="{3D7256E9-F8EC-1404-EFA9-24E7F3E3A179}"/>
              </a:ext>
            </a:extLst>
          </p:cNvPr>
          <p:cNvGraphicFramePr>
            <a:graphicFrameLocks noChangeAspect="1"/>
          </p:cNvGraphicFramePr>
          <p:nvPr/>
        </p:nvGraphicFramePr>
        <p:xfrm>
          <a:off x="7790576" y="1765224"/>
          <a:ext cx="1943100" cy="285750"/>
        </p:xfrm>
        <a:graphic>
          <a:graphicData uri="http://schemas.openxmlformats.org/presentationml/2006/ole">
            <mc:AlternateContent xmlns:mc="http://schemas.openxmlformats.org/markup-compatibility/2006">
              <mc:Choice xmlns:v="urn:schemas-microsoft-com:vml" Requires="v">
                <p:oleObj name="Equation" r:id="rId6" imgW="1384200" imgH="203040" progId="Equation.DSMT4">
                  <p:embed/>
                </p:oleObj>
              </mc:Choice>
              <mc:Fallback>
                <p:oleObj name="Equation" r:id="rId6" imgW="1384200" imgH="203040" progId="Equation.DSMT4">
                  <p:embed/>
                  <p:pic>
                    <p:nvPicPr>
                      <p:cNvPr id="10" name="Object 9">
                        <a:extLst>
                          <a:ext uri="{FF2B5EF4-FFF2-40B4-BE49-F238E27FC236}">
                            <a16:creationId xmlns:a16="http://schemas.microsoft.com/office/drawing/2014/main" id="{3D7256E9-F8EC-1404-EFA9-24E7F3E3A179}"/>
                          </a:ext>
                        </a:extLst>
                      </p:cNvPr>
                      <p:cNvPicPr/>
                      <p:nvPr/>
                    </p:nvPicPr>
                    <p:blipFill>
                      <a:blip r:embed="rId7"/>
                      <a:stretch>
                        <a:fillRect/>
                      </a:stretch>
                    </p:blipFill>
                    <p:spPr>
                      <a:xfrm>
                        <a:off x="7790576" y="1765224"/>
                        <a:ext cx="1943100" cy="28575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DACA5680-66AF-8B22-28B0-740A719C8096}"/>
              </a:ext>
            </a:extLst>
          </p:cNvPr>
          <p:cNvSpPr txBox="1"/>
          <p:nvPr/>
        </p:nvSpPr>
        <p:spPr>
          <a:xfrm>
            <a:off x="6807364" y="1738297"/>
            <a:ext cx="858417" cy="307777"/>
          </a:xfrm>
          <a:prstGeom prst="rect">
            <a:avLst/>
          </a:prstGeom>
          <a:noFill/>
        </p:spPr>
        <p:txBody>
          <a:bodyPr wrap="square" rtlCol="0">
            <a:spAutoFit/>
          </a:bodyPr>
          <a:lstStyle/>
          <a:p>
            <a:r>
              <a:rPr lang="en-US" sz="1400"/>
              <a:t>and,</a:t>
            </a:r>
            <a:endParaRPr lang="en-US"/>
          </a:p>
        </p:txBody>
      </p:sp>
      <p:graphicFrame>
        <p:nvGraphicFramePr>
          <p:cNvPr id="12" name="Object 11">
            <a:extLst>
              <a:ext uri="{FF2B5EF4-FFF2-40B4-BE49-F238E27FC236}">
                <a16:creationId xmlns:a16="http://schemas.microsoft.com/office/drawing/2014/main" id="{B45A3DC1-CFB3-EC63-3BE2-3D16F43D9755}"/>
              </a:ext>
            </a:extLst>
          </p:cNvPr>
          <p:cNvGraphicFramePr>
            <a:graphicFrameLocks noChangeAspect="1"/>
          </p:cNvGraphicFramePr>
          <p:nvPr/>
        </p:nvGraphicFramePr>
        <p:xfrm>
          <a:off x="6287934" y="2570226"/>
          <a:ext cx="4210312" cy="754764"/>
        </p:xfrm>
        <a:graphic>
          <a:graphicData uri="http://schemas.openxmlformats.org/presentationml/2006/ole">
            <mc:AlternateContent xmlns:mc="http://schemas.openxmlformats.org/markup-compatibility/2006">
              <mc:Choice xmlns:v="urn:schemas-microsoft-com:vml" Requires="v">
                <p:oleObj name="Equation" r:id="rId8" imgW="2831760" imgH="507960" progId="Equation.DSMT4">
                  <p:embed/>
                </p:oleObj>
              </mc:Choice>
              <mc:Fallback>
                <p:oleObj name="Equation" r:id="rId8" imgW="2831760" imgH="507960" progId="Equation.DSMT4">
                  <p:embed/>
                  <p:pic>
                    <p:nvPicPr>
                      <p:cNvPr id="12" name="Object 11">
                        <a:extLst>
                          <a:ext uri="{FF2B5EF4-FFF2-40B4-BE49-F238E27FC236}">
                            <a16:creationId xmlns:a16="http://schemas.microsoft.com/office/drawing/2014/main" id="{B45A3DC1-CFB3-EC63-3BE2-3D16F43D9755}"/>
                          </a:ext>
                        </a:extLst>
                      </p:cNvPr>
                      <p:cNvPicPr/>
                      <p:nvPr/>
                    </p:nvPicPr>
                    <p:blipFill>
                      <a:blip r:embed="rId9"/>
                      <a:stretch>
                        <a:fillRect/>
                      </a:stretch>
                    </p:blipFill>
                    <p:spPr>
                      <a:xfrm>
                        <a:off x="6287934" y="2570226"/>
                        <a:ext cx="4210312" cy="754764"/>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CF5269A5-C0BD-0DCD-E59C-43C73C2B690B}"/>
              </a:ext>
            </a:extLst>
          </p:cNvPr>
          <p:cNvSpPr txBox="1"/>
          <p:nvPr/>
        </p:nvSpPr>
        <p:spPr>
          <a:xfrm>
            <a:off x="358107" y="2336139"/>
            <a:ext cx="1723036" cy="307777"/>
          </a:xfrm>
          <a:prstGeom prst="rect">
            <a:avLst/>
          </a:prstGeom>
          <a:noFill/>
        </p:spPr>
        <p:txBody>
          <a:bodyPr wrap="square" rtlCol="0">
            <a:spAutoFit/>
          </a:bodyPr>
          <a:lstStyle/>
          <a:p>
            <a:r>
              <a:rPr lang="en-US" sz="1400"/>
              <a:t>we can write this as:</a:t>
            </a:r>
            <a:endParaRPr lang="en-US"/>
          </a:p>
        </p:txBody>
      </p:sp>
      <p:sp>
        <p:nvSpPr>
          <p:cNvPr id="14" name="TextBox 13">
            <a:extLst>
              <a:ext uri="{FF2B5EF4-FFF2-40B4-BE49-F238E27FC236}">
                <a16:creationId xmlns:a16="http://schemas.microsoft.com/office/drawing/2014/main" id="{28A11BFF-5D29-CBAE-30C5-7CEE1DF42198}"/>
              </a:ext>
            </a:extLst>
          </p:cNvPr>
          <p:cNvSpPr txBox="1"/>
          <p:nvPr/>
        </p:nvSpPr>
        <p:spPr>
          <a:xfrm>
            <a:off x="5298989" y="2799693"/>
            <a:ext cx="672603" cy="307777"/>
          </a:xfrm>
          <a:prstGeom prst="rect">
            <a:avLst/>
          </a:prstGeom>
          <a:noFill/>
        </p:spPr>
        <p:txBody>
          <a:bodyPr wrap="square" rtlCol="0">
            <a:spAutoFit/>
          </a:bodyPr>
          <a:lstStyle/>
          <a:p>
            <a:r>
              <a:rPr lang="en-US" sz="1400"/>
              <a:t>using,</a:t>
            </a:r>
            <a:endParaRPr lang="en-US"/>
          </a:p>
        </p:txBody>
      </p:sp>
      <p:graphicFrame>
        <p:nvGraphicFramePr>
          <p:cNvPr id="16" name="Object 15">
            <a:extLst>
              <a:ext uri="{FF2B5EF4-FFF2-40B4-BE49-F238E27FC236}">
                <a16:creationId xmlns:a16="http://schemas.microsoft.com/office/drawing/2014/main" id="{C0A23468-4E9B-D362-2A36-457E10A2AB42}"/>
              </a:ext>
            </a:extLst>
          </p:cNvPr>
          <p:cNvGraphicFramePr>
            <a:graphicFrameLocks noChangeAspect="1"/>
          </p:cNvGraphicFramePr>
          <p:nvPr/>
        </p:nvGraphicFramePr>
        <p:xfrm>
          <a:off x="446607" y="2675951"/>
          <a:ext cx="4601254" cy="623550"/>
        </p:xfrm>
        <a:graphic>
          <a:graphicData uri="http://schemas.openxmlformats.org/presentationml/2006/ole">
            <mc:AlternateContent xmlns:mc="http://schemas.openxmlformats.org/markup-compatibility/2006">
              <mc:Choice xmlns:v="urn:schemas-microsoft-com:vml" Requires="v">
                <p:oleObj name="Equation" r:id="rId10" imgW="3746160" imgH="507960" progId="Equation.DSMT4">
                  <p:embed/>
                </p:oleObj>
              </mc:Choice>
              <mc:Fallback>
                <p:oleObj name="Equation" r:id="rId10" imgW="3746160" imgH="507960" progId="Equation.DSMT4">
                  <p:embed/>
                  <p:pic>
                    <p:nvPicPr>
                      <p:cNvPr id="16" name="Object 15">
                        <a:extLst>
                          <a:ext uri="{FF2B5EF4-FFF2-40B4-BE49-F238E27FC236}">
                            <a16:creationId xmlns:a16="http://schemas.microsoft.com/office/drawing/2014/main" id="{C0A23468-4E9B-D362-2A36-457E10A2AB42}"/>
                          </a:ext>
                        </a:extLst>
                      </p:cNvPr>
                      <p:cNvPicPr/>
                      <p:nvPr/>
                    </p:nvPicPr>
                    <p:blipFill>
                      <a:blip r:embed="rId11"/>
                      <a:stretch>
                        <a:fillRect/>
                      </a:stretch>
                    </p:blipFill>
                    <p:spPr>
                      <a:xfrm>
                        <a:off x="446607" y="2675951"/>
                        <a:ext cx="4601254" cy="62355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5D185F6-BACE-CC66-00B9-2C9BEC04E56A}"/>
              </a:ext>
            </a:extLst>
          </p:cNvPr>
          <p:cNvGraphicFramePr>
            <a:graphicFrameLocks noChangeAspect="1"/>
          </p:cNvGraphicFramePr>
          <p:nvPr/>
        </p:nvGraphicFramePr>
        <p:xfrm>
          <a:off x="446607" y="3744994"/>
          <a:ext cx="5891951" cy="629795"/>
        </p:xfrm>
        <a:graphic>
          <a:graphicData uri="http://schemas.openxmlformats.org/presentationml/2006/ole">
            <mc:AlternateContent xmlns:mc="http://schemas.openxmlformats.org/markup-compatibility/2006">
              <mc:Choice xmlns:v="urn:schemas-microsoft-com:vml" Requires="v">
                <p:oleObj name="Equation" r:id="rId12" imgW="4722093" imgH="505444" progId="Equation.DSMT4">
                  <p:embed/>
                </p:oleObj>
              </mc:Choice>
              <mc:Fallback>
                <p:oleObj name="Equation" r:id="rId12" imgW="4722093" imgH="505444" progId="Equation.DSMT4">
                  <p:embed/>
                  <p:pic>
                    <p:nvPicPr>
                      <p:cNvPr id="17" name="Object 16">
                        <a:extLst>
                          <a:ext uri="{FF2B5EF4-FFF2-40B4-BE49-F238E27FC236}">
                            <a16:creationId xmlns:a16="http://schemas.microsoft.com/office/drawing/2014/main" id="{45D185F6-BACE-CC66-00B9-2C9BEC04E56A}"/>
                          </a:ext>
                        </a:extLst>
                      </p:cNvPr>
                      <p:cNvPicPr/>
                      <p:nvPr/>
                    </p:nvPicPr>
                    <p:blipFill>
                      <a:blip r:embed="rId13"/>
                      <a:stretch>
                        <a:fillRect/>
                      </a:stretch>
                    </p:blipFill>
                    <p:spPr>
                      <a:xfrm>
                        <a:off x="446607" y="3744994"/>
                        <a:ext cx="5891951" cy="629795"/>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56F0EBF9-4877-D342-05E1-E351EAE2C10F}"/>
              </a:ext>
            </a:extLst>
          </p:cNvPr>
          <p:cNvSpPr txBox="1"/>
          <p:nvPr/>
        </p:nvSpPr>
        <p:spPr>
          <a:xfrm>
            <a:off x="358522" y="3453811"/>
            <a:ext cx="2328693" cy="307777"/>
          </a:xfrm>
          <a:prstGeom prst="rect">
            <a:avLst/>
          </a:prstGeom>
          <a:noFill/>
        </p:spPr>
        <p:txBody>
          <a:bodyPr wrap="square" rtlCol="0">
            <a:spAutoFit/>
          </a:bodyPr>
          <a:lstStyle/>
          <a:p>
            <a:r>
              <a:rPr lang="en-US" sz="1400"/>
              <a:t>can do the spin sum, to get:</a:t>
            </a:r>
            <a:endParaRPr lang="en-US"/>
          </a:p>
        </p:txBody>
      </p:sp>
      <p:graphicFrame>
        <p:nvGraphicFramePr>
          <p:cNvPr id="25" name="Object 24">
            <a:extLst>
              <a:ext uri="{FF2B5EF4-FFF2-40B4-BE49-F238E27FC236}">
                <a16:creationId xmlns:a16="http://schemas.microsoft.com/office/drawing/2014/main" id="{581CA605-89E3-C1D4-1037-273295DAB1D7}"/>
              </a:ext>
            </a:extLst>
          </p:cNvPr>
          <p:cNvGraphicFramePr>
            <a:graphicFrameLocks noChangeAspect="1"/>
          </p:cNvGraphicFramePr>
          <p:nvPr/>
        </p:nvGraphicFramePr>
        <p:xfrm>
          <a:off x="6807364" y="4885271"/>
          <a:ext cx="3559175" cy="495300"/>
        </p:xfrm>
        <a:graphic>
          <a:graphicData uri="http://schemas.openxmlformats.org/presentationml/2006/ole">
            <mc:AlternateContent xmlns:mc="http://schemas.openxmlformats.org/markup-compatibility/2006">
              <mc:Choice xmlns:v="urn:schemas-microsoft-com:vml" Requires="v">
                <p:oleObj name="Equation" r:id="rId14" imgW="3009600" imgH="419040" progId="Equation.DSMT4">
                  <p:embed/>
                </p:oleObj>
              </mc:Choice>
              <mc:Fallback>
                <p:oleObj name="Equation" r:id="rId14" imgW="3009600" imgH="419040" progId="Equation.DSMT4">
                  <p:embed/>
                  <p:pic>
                    <p:nvPicPr>
                      <p:cNvPr id="25" name="Object 24">
                        <a:extLst>
                          <a:ext uri="{FF2B5EF4-FFF2-40B4-BE49-F238E27FC236}">
                            <a16:creationId xmlns:a16="http://schemas.microsoft.com/office/drawing/2014/main" id="{581CA605-89E3-C1D4-1037-273295DAB1D7}"/>
                          </a:ext>
                        </a:extLst>
                      </p:cNvPr>
                      <p:cNvPicPr/>
                      <p:nvPr/>
                    </p:nvPicPr>
                    <p:blipFill>
                      <a:blip r:embed="rId15"/>
                      <a:stretch>
                        <a:fillRect/>
                      </a:stretch>
                    </p:blipFill>
                    <p:spPr>
                      <a:xfrm>
                        <a:off x="6807364" y="4885271"/>
                        <a:ext cx="3559175" cy="495300"/>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3485A63F-DB9F-A14F-3ABA-5E32745D034F}"/>
              </a:ext>
            </a:extLst>
          </p:cNvPr>
          <p:cNvSpPr txBox="1"/>
          <p:nvPr/>
        </p:nvSpPr>
        <p:spPr>
          <a:xfrm>
            <a:off x="320590" y="4440043"/>
            <a:ext cx="4699502" cy="307777"/>
          </a:xfrm>
          <a:prstGeom prst="rect">
            <a:avLst/>
          </a:prstGeom>
          <a:noFill/>
        </p:spPr>
        <p:txBody>
          <a:bodyPr wrap="square" rtlCol="0">
            <a:spAutoFit/>
          </a:bodyPr>
          <a:lstStyle/>
          <a:p>
            <a:r>
              <a:rPr lang="en-US" sz="1400"/>
              <a:t>The Fourier transform of the K-matrix, for low wavelengths, is:</a:t>
            </a:r>
            <a:endParaRPr lang="en-US"/>
          </a:p>
        </p:txBody>
      </p:sp>
      <p:graphicFrame>
        <p:nvGraphicFramePr>
          <p:cNvPr id="27" name="Object 26">
            <a:extLst>
              <a:ext uri="{FF2B5EF4-FFF2-40B4-BE49-F238E27FC236}">
                <a16:creationId xmlns:a16="http://schemas.microsoft.com/office/drawing/2014/main" id="{4F669916-6C2A-690B-0A9C-13B48310B474}"/>
              </a:ext>
            </a:extLst>
          </p:cNvPr>
          <p:cNvGraphicFramePr>
            <a:graphicFrameLocks noChangeAspect="1"/>
          </p:cNvGraphicFramePr>
          <p:nvPr/>
        </p:nvGraphicFramePr>
        <p:xfrm>
          <a:off x="446607" y="4829052"/>
          <a:ext cx="4640263" cy="519113"/>
        </p:xfrm>
        <a:graphic>
          <a:graphicData uri="http://schemas.openxmlformats.org/presentationml/2006/ole">
            <mc:AlternateContent xmlns:mc="http://schemas.openxmlformats.org/markup-compatibility/2006">
              <mc:Choice xmlns:v="urn:schemas-microsoft-com:vml" Requires="v">
                <p:oleObj name="Equation" r:id="rId16" imgW="3746160" imgH="419040" progId="Equation.DSMT4">
                  <p:embed/>
                </p:oleObj>
              </mc:Choice>
              <mc:Fallback>
                <p:oleObj name="Equation" r:id="rId16" imgW="3746160" imgH="419040" progId="Equation.DSMT4">
                  <p:embed/>
                  <p:pic>
                    <p:nvPicPr>
                      <p:cNvPr id="27" name="Object 26">
                        <a:extLst>
                          <a:ext uri="{FF2B5EF4-FFF2-40B4-BE49-F238E27FC236}">
                            <a16:creationId xmlns:a16="http://schemas.microsoft.com/office/drawing/2014/main" id="{4F669916-6C2A-690B-0A9C-13B48310B474}"/>
                          </a:ext>
                        </a:extLst>
                      </p:cNvPr>
                      <p:cNvPicPr/>
                      <p:nvPr/>
                    </p:nvPicPr>
                    <p:blipFill>
                      <a:blip r:embed="rId17"/>
                      <a:stretch>
                        <a:fillRect/>
                      </a:stretch>
                    </p:blipFill>
                    <p:spPr>
                      <a:xfrm>
                        <a:off x="446607" y="4829052"/>
                        <a:ext cx="4640263" cy="519113"/>
                      </a:xfrm>
                      <a:prstGeom prst="rect">
                        <a:avLst/>
                      </a:prstGeom>
                    </p:spPr>
                  </p:pic>
                </p:oleObj>
              </mc:Fallback>
            </mc:AlternateContent>
          </a:graphicData>
        </a:graphic>
      </p:graphicFrame>
      <p:sp>
        <p:nvSpPr>
          <p:cNvPr id="28" name="TextBox 27">
            <a:extLst>
              <a:ext uri="{FF2B5EF4-FFF2-40B4-BE49-F238E27FC236}">
                <a16:creationId xmlns:a16="http://schemas.microsoft.com/office/drawing/2014/main" id="{1230CE77-6AEB-0746-6BFE-93578FE2991B}"/>
              </a:ext>
            </a:extLst>
          </p:cNvPr>
          <p:cNvSpPr txBox="1"/>
          <p:nvPr/>
        </p:nvSpPr>
        <p:spPr>
          <a:xfrm>
            <a:off x="6696903" y="4436470"/>
            <a:ext cx="2655672" cy="307777"/>
          </a:xfrm>
          <a:prstGeom prst="rect">
            <a:avLst/>
          </a:prstGeom>
          <a:noFill/>
        </p:spPr>
        <p:txBody>
          <a:bodyPr wrap="square" rtlCol="0">
            <a:spAutoFit/>
          </a:bodyPr>
          <a:lstStyle/>
          <a:p>
            <a:r>
              <a:rPr lang="en-US" sz="1400"/>
              <a:t>Then can take inverse transforms</a:t>
            </a:r>
            <a:endParaRPr lang="en-US"/>
          </a:p>
        </p:txBody>
      </p:sp>
      <p:sp>
        <p:nvSpPr>
          <p:cNvPr id="30" name="TextBox 29">
            <a:extLst>
              <a:ext uri="{FF2B5EF4-FFF2-40B4-BE49-F238E27FC236}">
                <a16:creationId xmlns:a16="http://schemas.microsoft.com/office/drawing/2014/main" id="{DA200EF6-3A6B-0046-1845-7DFC4D4977E2}"/>
              </a:ext>
            </a:extLst>
          </p:cNvPr>
          <p:cNvSpPr txBox="1"/>
          <p:nvPr/>
        </p:nvSpPr>
        <p:spPr>
          <a:xfrm>
            <a:off x="348359" y="5451337"/>
            <a:ext cx="10548242" cy="523220"/>
          </a:xfrm>
          <a:prstGeom prst="rect">
            <a:avLst/>
          </a:prstGeom>
          <a:noFill/>
        </p:spPr>
        <p:txBody>
          <a:bodyPr wrap="square" rtlCol="0">
            <a:spAutoFit/>
          </a:bodyPr>
          <a:lstStyle/>
          <a:p>
            <a:r>
              <a:rPr lang="en-US" sz="1400"/>
              <a:t>Then can take inverse transforms and get continuum approximation to S[</a:t>
            </a:r>
            <a:r>
              <a:rPr lang="el-GR" sz="1400">
                <a:latin typeface="Calibri" panose="020F0502020204030204" pitchFamily="34" charset="0"/>
                <a:cs typeface="Calibri" panose="020F0502020204030204" pitchFamily="34" charset="0"/>
              </a:rPr>
              <a:t>φ</a:t>
            </a:r>
            <a:r>
              <a:rPr lang="en-US" sz="1400"/>
              <a:t>].  Skipping ahead, we’re mainly interested in behavior near critical point.  So now also expanding for small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 we end up with the following result.  F is called the free energy </a:t>
            </a:r>
            <a:r>
              <a:rPr lang="en-US" sz="1400" i="1">
                <a:latin typeface="Calibri" panose="020F0502020204030204" pitchFamily="34" charset="0"/>
                <a:cs typeface="Calibri" panose="020F0502020204030204" pitchFamily="34" charset="0"/>
              </a:rPr>
              <a:t>functional</a:t>
            </a:r>
            <a:r>
              <a:rPr lang="en-US" sz="1400">
                <a:latin typeface="Calibri" panose="020F0502020204030204" pitchFamily="34" charset="0"/>
                <a:cs typeface="Calibri" panose="020F0502020204030204" pitchFamily="34" charset="0"/>
              </a:rPr>
              <a:t>.  n</a:t>
            </a:r>
            <a:r>
              <a:rPr lang="en-US" sz="1400" baseline="-25000">
                <a:latin typeface="Calibri" panose="020F0502020204030204" pitchFamily="34" charset="0"/>
                <a:cs typeface="Calibri" panose="020F0502020204030204" pitchFamily="34" charset="0"/>
              </a:rPr>
              <a:t>0</a:t>
            </a:r>
            <a:r>
              <a:rPr lang="en-US" sz="1400">
                <a:latin typeface="Calibri" panose="020F0502020204030204" pitchFamily="34" charset="0"/>
                <a:cs typeface="Calibri" panose="020F0502020204030204" pitchFamily="34" charset="0"/>
              </a:rPr>
              <a:t> is spin density.</a:t>
            </a:r>
            <a:endParaRPr lang="en-US"/>
          </a:p>
        </p:txBody>
      </p:sp>
      <p:graphicFrame>
        <p:nvGraphicFramePr>
          <p:cNvPr id="31" name="Object 30">
            <a:extLst>
              <a:ext uri="{FF2B5EF4-FFF2-40B4-BE49-F238E27FC236}">
                <a16:creationId xmlns:a16="http://schemas.microsoft.com/office/drawing/2014/main" id="{A22A4A1E-78DB-D721-AFE5-758CC2F15E99}"/>
              </a:ext>
            </a:extLst>
          </p:cNvPr>
          <p:cNvGraphicFramePr>
            <a:graphicFrameLocks noChangeAspect="1"/>
          </p:cNvGraphicFramePr>
          <p:nvPr>
            <p:extLst>
              <p:ext uri="{D42A27DB-BD31-4B8C-83A1-F6EECF244321}">
                <p14:modId xmlns:p14="http://schemas.microsoft.com/office/powerpoint/2010/main" val="916716762"/>
              </p:ext>
            </p:extLst>
          </p:nvPr>
        </p:nvGraphicFramePr>
        <p:xfrm>
          <a:off x="396875" y="6032500"/>
          <a:ext cx="8639175" cy="655638"/>
        </p:xfrm>
        <a:graphic>
          <a:graphicData uri="http://schemas.openxmlformats.org/presentationml/2006/ole">
            <mc:AlternateContent xmlns:mc="http://schemas.openxmlformats.org/markup-compatibility/2006">
              <mc:Choice xmlns:v="urn:schemas-microsoft-com:vml" Requires="v">
                <p:oleObj name="Equation" r:id="rId18" imgW="6667200" imgH="507960" progId="Equation.DSMT4">
                  <p:embed/>
                </p:oleObj>
              </mc:Choice>
              <mc:Fallback>
                <p:oleObj name="Equation" r:id="rId18" imgW="6667200" imgH="507960" progId="Equation.DSMT4">
                  <p:embed/>
                  <p:pic>
                    <p:nvPicPr>
                      <p:cNvPr id="31" name="Object 30">
                        <a:extLst>
                          <a:ext uri="{FF2B5EF4-FFF2-40B4-BE49-F238E27FC236}">
                            <a16:creationId xmlns:a16="http://schemas.microsoft.com/office/drawing/2014/main" id="{A22A4A1E-78DB-D721-AFE5-758CC2F15E99}"/>
                          </a:ext>
                        </a:extLst>
                      </p:cNvPr>
                      <p:cNvPicPr/>
                      <p:nvPr/>
                    </p:nvPicPr>
                    <p:blipFill>
                      <a:blip r:embed="rId19"/>
                      <a:stretch>
                        <a:fillRect/>
                      </a:stretch>
                    </p:blipFill>
                    <p:spPr>
                      <a:xfrm>
                        <a:off x="396875" y="6032500"/>
                        <a:ext cx="8639175" cy="655638"/>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DB587C22-84F6-D883-CD27-88CA7DA59163}"/>
              </a:ext>
            </a:extLst>
          </p:cNvPr>
          <p:cNvGraphicFramePr>
            <a:graphicFrameLocks noChangeAspect="1"/>
          </p:cNvGraphicFramePr>
          <p:nvPr/>
        </p:nvGraphicFramePr>
        <p:xfrm>
          <a:off x="9590018" y="5974557"/>
          <a:ext cx="1816456" cy="802669"/>
        </p:xfrm>
        <a:graphic>
          <a:graphicData uri="http://schemas.openxmlformats.org/presentationml/2006/ole">
            <mc:AlternateContent xmlns:mc="http://schemas.openxmlformats.org/markup-compatibility/2006">
              <mc:Choice xmlns:v="urn:schemas-microsoft-com:vml" Requires="v">
                <p:oleObj name="Equation" r:id="rId20" imgW="1380321" imgH="610354" progId="Equation.DSMT4">
                  <p:embed/>
                </p:oleObj>
              </mc:Choice>
              <mc:Fallback>
                <p:oleObj name="Equation" r:id="rId20" imgW="1380321" imgH="610354" progId="Equation.DSMT4">
                  <p:embed/>
                  <p:pic>
                    <p:nvPicPr>
                      <p:cNvPr id="32" name="Object 31">
                        <a:extLst>
                          <a:ext uri="{FF2B5EF4-FFF2-40B4-BE49-F238E27FC236}">
                            <a16:creationId xmlns:a16="http://schemas.microsoft.com/office/drawing/2014/main" id="{DB587C22-84F6-D883-CD27-88CA7DA59163}"/>
                          </a:ext>
                        </a:extLst>
                      </p:cNvPr>
                      <p:cNvPicPr/>
                      <p:nvPr/>
                    </p:nvPicPr>
                    <p:blipFill>
                      <a:blip r:embed="rId21"/>
                      <a:stretch>
                        <a:fillRect/>
                      </a:stretch>
                    </p:blipFill>
                    <p:spPr>
                      <a:xfrm>
                        <a:off x="9590018" y="5974557"/>
                        <a:ext cx="1816456" cy="802669"/>
                      </a:xfrm>
                      <a:prstGeom prst="rect">
                        <a:avLst/>
                      </a:prstGeom>
                      <a:ln>
                        <a:solidFill>
                          <a:srgbClr val="0070C0"/>
                        </a:solidFill>
                      </a:ln>
                    </p:spPr>
                  </p:pic>
                </p:oleObj>
              </mc:Fallback>
            </mc:AlternateContent>
          </a:graphicData>
        </a:graphic>
      </p:graphicFrame>
      <p:sp>
        <p:nvSpPr>
          <p:cNvPr id="4" name="TextBox 3">
            <a:extLst>
              <a:ext uri="{FF2B5EF4-FFF2-40B4-BE49-F238E27FC236}">
                <a16:creationId xmlns:a16="http://schemas.microsoft.com/office/drawing/2014/main" id="{8D4C3A94-567F-9371-F04B-8957CEA3D3DD}"/>
              </a:ext>
            </a:extLst>
          </p:cNvPr>
          <p:cNvSpPr txBox="1"/>
          <p:nvPr/>
        </p:nvSpPr>
        <p:spPr>
          <a:xfrm>
            <a:off x="3392582" y="123418"/>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11276137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48358" y="1011948"/>
            <a:ext cx="3439797" cy="338554"/>
          </a:xfrm>
          <a:prstGeom prst="rect">
            <a:avLst/>
          </a:prstGeom>
          <a:noFill/>
        </p:spPr>
        <p:txBody>
          <a:bodyPr wrap="square" rtlCol="0">
            <a:spAutoFit/>
          </a:bodyPr>
          <a:lstStyle/>
          <a:p>
            <a:r>
              <a:rPr lang="en-US" sz="1600" b="1"/>
              <a:t>(Ising) Landau Model MFT</a:t>
            </a:r>
          </a:p>
        </p:txBody>
      </p:sp>
      <p:sp>
        <p:nvSpPr>
          <p:cNvPr id="9" name="TextBox 8">
            <a:extLst>
              <a:ext uri="{FF2B5EF4-FFF2-40B4-BE49-F238E27FC236}">
                <a16:creationId xmlns:a16="http://schemas.microsoft.com/office/drawing/2014/main" id="{7CA1D2C8-6A4D-93EE-520F-4429267C9B1D}"/>
              </a:ext>
            </a:extLst>
          </p:cNvPr>
          <p:cNvSpPr txBox="1"/>
          <p:nvPr/>
        </p:nvSpPr>
        <p:spPr>
          <a:xfrm>
            <a:off x="348358" y="1312699"/>
            <a:ext cx="11133039" cy="523220"/>
          </a:xfrm>
          <a:prstGeom prst="rect">
            <a:avLst/>
          </a:prstGeom>
          <a:noFill/>
        </p:spPr>
        <p:txBody>
          <a:bodyPr wrap="square" rtlCol="0">
            <a:spAutoFit/>
          </a:bodyPr>
          <a:lstStyle/>
          <a:p>
            <a:r>
              <a:rPr lang="en-US" sz="1400"/>
              <a:t>A saddle point approximation of the partition function would amount to a mean field approximation to the free energy, since it would replace the functional integration over all possible fields with a single most probable/mean field.  Minimizing F, we find:</a:t>
            </a:r>
          </a:p>
        </p:txBody>
      </p:sp>
      <p:graphicFrame>
        <p:nvGraphicFramePr>
          <p:cNvPr id="15" name="Object 14">
            <a:extLst>
              <a:ext uri="{FF2B5EF4-FFF2-40B4-BE49-F238E27FC236}">
                <a16:creationId xmlns:a16="http://schemas.microsoft.com/office/drawing/2014/main" id="{F1583C96-163C-D5BA-E8A6-405524C087D6}"/>
              </a:ext>
            </a:extLst>
          </p:cNvPr>
          <p:cNvGraphicFramePr>
            <a:graphicFrameLocks noChangeAspect="1"/>
          </p:cNvGraphicFramePr>
          <p:nvPr/>
        </p:nvGraphicFramePr>
        <p:xfrm>
          <a:off x="348358" y="1961468"/>
          <a:ext cx="3003550" cy="520700"/>
        </p:xfrm>
        <a:graphic>
          <a:graphicData uri="http://schemas.openxmlformats.org/presentationml/2006/ole">
            <mc:AlternateContent xmlns:mc="http://schemas.openxmlformats.org/markup-compatibility/2006">
              <mc:Choice xmlns:v="urn:schemas-microsoft-com:vml" Requires="v">
                <p:oleObj name="Equation" r:id="rId2" imgW="2412720" imgH="419040" progId="Equation.DSMT4">
                  <p:embed/>
                </p:oleObj>
              </mc:Choice>
              <mc:Fallback>
                <p:oleObj name="Equation" r:id="rId2" imgW="2412720" imgH="419040" progId="Equation.DSMT4">
                  <p:embed/>
                  <p:pic>
                    <p:nvPicPr>
                      <p:cNvPr id="15" name="Object 14">
                        <a:extLst>
                          <a:ext uri="{FF2B5EF4-FFF2-40B4-BE49-F238E27FC236}">
                            <a16:creationId xmlns:a16="http://schemas.microsoft.com/office/drawing/2014/main" id="{F1583C96-163C-D5BA-E8A6-405524C087D6}"/>
                          </a:ext>
                        </a:extLst>
                      </p:cNvPr>
                      <p:cNvPicPr/>
                      <p:nvPr/>
                    </p:nvPicPr>
                    <p:blipFill>
                      <a:blip r:embed="rId3"/>
                      <a:stretch>
                        <a:fillRect/>
                      </a:stretch>
                    </p:blipFill>
                    <p:spPr>
                      <a:xfrm>
                        <a:off x="348358" y="1961468"/>
                        <a:ext cx="3003550" cy="520700"/>
                      </a:xfrm>
                      <a:prstGeom prst="rect">
                        <a:avLst/>
                      </a:prstGeom>
                      <a:solidFill>
                        <a:schemeClr val="bg1"/>
                      </a:solidFill>
                    </p:spPr>
                  </p:pic>
                </p:oleObj>
              </mc:Fallback>
            </mc:AlternateContent>
          </a:graphicData>
        </a:graphic>
      </p:graphicFrame>
      <p:graphicFrame>
        <p:nvGraphicFramePr>
          <p:cNvPr id="18" name="Object 17">
            <a:extLst>
              <a:ext uri="{FF2B5EF4-FFF2-40B4-BE49-F238E27FC236}">
                <a16:creationId xmlns:a16="http://schemas.microsoft.com/office/drawing/2014/main" id="{1FBBA617-8CAA-0F70-5943-8DBED5BB0477}"/>
              </a:ext>
            </a:extLst>
          </p:cNvPr>
          <p:cNvGraphicFramePr>
            <a:graphicFrameLocks noChangeAspect="1"/>
          </p:cNvGraphicFramePr>
          <p:nvPr/>
        </p:nvGraphicFramePr>
        <p:xfrm>
          <a:off x="6095999" y="2004025"/>
          <a:ext cx="1894296" cy="543446"/>
        </p:xfrm>
        <a:graphic>
          <a:graphicData uri="http://schemas.openxmlformats.org/presentationml/2006/ole">
            <mc:AlternateContent xmlns:mc="http://schemas.openxmlformats.org/markup-compatibility/2006">
              <mc:Choice xmlns:v="urn:schemas-microsoft-com:vml" Requires="v">
                <p:oleObj name="Equation" r:id="rId4" imgW="1549080" imgH="444240" progId="Equation.DSMT4">
                  <p:embed/>
                </p:oleObj>
              </mc:Choice>
              <mc:Fallback>
                <p:oleObj name="Equation" r:id="rId4" imgW="1549080" imgH="444240" progId="Equation.DSMT4">
                  <p:embed/>
                  <p:pic>
                    <p:nvPicPr>
                      <p:cNvPr id="18" name="Object 17">
                        <a:extLst>
                          <a:ext uri="{FF2B5EF4-FFF2-40B4-BE49-F238E27FC236}">
                            <a16:creationId xmlns:a16="http://schemas.microsoft.com/office/drawing/2014/main" id="{1FBBA617-8CAA-0F70-5943-8DBED5BB0477}"/>
                          </a:ext>
                        </a:extLst>
                      </p:cNvPr>
                      <p:cNvPicPr/>
                      <p:nvPr/>
                    </p:nvPicPr>
                    <p:blipFill>
                      <a:blip r:embed="rId5"/>
                      <a:stretch>
                        <a:fillRect/>
                      </a:stretch>
                    </p:blipFill>
                    <p:spPr>
                      <a:xfrm>
                        <a:off x="6095999" y="2004025"/>
                        <a:ext cx="1894296" cy="543446"/>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9D87AC7-758B-9C77-BE5A-E660BF3C0828}"/>
              </a:ext>
            </a:extLst>
          </p:cNvPr>
          <p:cNvGraphicFramePr>
            <a:graphicFrameLocks noChangeAspect="1"/>
          </p:cNvGraphicFramePr>
          <p:nvPr/>
        </p:nvGraphicFramePr>
        <p:xfrm>
          <a:off x="9369490" y="2102756"/>
          <a:ext cx="1549937" cy="320676"/>
        </p:xfrm>
        <a:graphic>
          <a:graphicData uri="http://schemas.openxmlformats.org/presentationml/2006/ole">
            <mc:AlternateContent xmlns:mc="http://schemas.openxmlformats.org/markup-compatibility/2006">
              <mc:Choice xmlns:v="urn:schemas-microsoft-com:vml" Requires="v">
                <p:oleObj name="Equation" r:id="rId6" imgW="1104328" imgH="228928" progId="Equation.DSMT4">
                  <p:embed/>
                </p:oleObj>
              </mc:Choice>
              <mc:Fallback>
                <p:oleObj name="Equation" r:id="rId6" imgW="1104328" imgH="228928" progId="Equation.DSMT4">
                  <p:embed/>
                  <p:pic>
                    <p:nvPicPr>
                      <p:cNvPr id="19" name="Object 18">
                        <a:extLst>
                          <a:ext uri="{FF2B5EF4-FFF2-40B4-BE49-F238E27FC236}">
                            <a16:creationId xmlns:a16="http://schemas.microsoft.com/office/drawing/2014/main" id="{F9D87AC7-758B-9C77-BE5A-E660BF3C0828}"/>
                          </a:ext>
                        </a:extLst>
                      </p:cNvPr>
                      <p:cNvPicPr/>
                      <p:nvPr/>
                    </p:nvPicPr>
                    <p:blipFill>
                      <a:blip r:embed="rId7"/>
                      <a:stretch>
                        <a:fillRect/>
                      </a:stretch>
                    </p:blipFill>
                    <p:spPr>
                      <a:xfrm>
                        <a:off x="9369490" y="2102756"/>
                        <a:ext cx="1549937" cy="320676"/>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F2856A6B-AF84-FC58-5872-B23628DA1128}"/>
              </a:ext>
            </a:extLst>
          </p:cNvPr>
          <p:cNvGraphicFramePr>
            <a:graphicFrameLocks noChangeAspect="1"/>
          </p:cNvGraphicFramePr>
          <p:nvPr/>
        </p:nvGraphicFramePr>
        <p:xfrm>
          <a:off x="427588" y="3014998"/>
          <a:ext cx="6996113" cy="681037"/>
        </p:xfrm>
        <a:graphic>
          <a:graphicData uri="http://schemas.openxmlformats.org/presentationml/2006/ole">
            <mc:AlternateContent xmlns:mc="http://schemas.openxmlformats.org/markup-compatibility/2006">
              <mc:Choice xmlns:v="urn:schemas-microsoft-com:vml" Requires="v">
                <p:oleObj name="Equation" r:id="rId8" imgW="4965480" imgH="482400" progId="Equation.DSMT4">
                  <p:embed/>
                </p:oleObj>
              </mc:Choice>
              <mc:Fallback>
                <p:oleObj name="Equation" r:id="rId8" imgW="4965480" imgH="482400" progId="Equation.DSMT4">
                  <p:embed/>
                  <p:pic>
                    <p:nvPicPr>
                      <p:cNvPr id="20" name="Object 19">
                        <a:extLst>
                          <a:ext uri="{FF2B5EF4-FFF2-40B4-BE49-F238E27FC236}">
                            <a16:creationId xmlns:a16="http://schemas.microsoft.com/office/drawing/2014/main" id="{F2856A6B-AF84-FC58-5872-B23628DA1128}"/>
                          </a:ext>
                        </a:extLst>
                      </p:cNvPr>
                      <p:cNvPicPr/>
                      <p:nvPr/>
                    </p:nvPicPr>
                    <p:blipFill>
                      <a:blip r:embed="rId9"/>
                      <a:stretch>
                        <a:fillRect/>
                      </a:stretch>
                    </p:blipFill>
                    <p:spPr>
                      <a:xfrm>
                        <a:off x="427588" y="3014998"/>
                        <a:ext cx="6996113" cy="681037"/>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D50E7E57-FC2F-37B2-AAD2-6A0FF9B6E23F}"/>
              </a:ext>
            </a:extLst>
          </p:cNvPr>
          <p:cNvSpPr txBox="1"/>
          <p:nvPr/>
        </p:nvSpPr>
        <p:spPr>
          <a:xfrm>
            <a:off x="3788156" y="1951053"/>
            <a:ext cx="2126721" cy="523220"/>
          </a:xfrm>
          <a:prstGeom prst="rect">
            <a:avLst/>
          </a:prstGeom>
          <a:noFill/>
        </p:spPr>
        <p:txBody>
          <a:bodyPr wrap="square" rtlCol="0">
            <a:spAutoFit/>
          </a:bodyPr>
          <a:lstStyle/>
          <a:p>
            <a:r>
              <a:rPr lang="en-US" sz="1400"/>
              <a:t>calculating m (magnetization per site)</a:t>
            </a:r>
          </a:p>
        </p:txBody>
      </p:sp>
      <p:sp>
        <p:nvSpPr>
          <p:cNvPr id="23" name="TextBox 22">
            <a:extLst>
              <a:ext uri="{FF2B5EF4-FFF2-40B4-BE49-F238E27FC236}">
                <a16:creationId xmlns:a16="http://schemas.microsoft.com/office/drawing/2014/main" id="{31A84DDD-19B2-431A-F218-BFBD6761954F}"/>
              </a:ext>
            </a:extLst>
          </p:cNvPr>
          <p:cNvSpPr txBox="1"/>
          <p:nvPr/>
        </p:nvSpPr>
        <p:spPr>
          <a:xfrm>
            <a:off x="8265388" y="2046605"/>
            <a:ext cx="916712" cy="307777"/>
          </a:xfrm>
          <a:prstGeom prst="rect">
            <a:avLst/>
          </a:prstGeom>
          <a:noFill/>
        </p:spPr>
        <p:txBody>
          <a:bodyPr wrap="square" rtlCol="0">
            <a:spAutoFit/>
          </a:bodyPr>
          <a:lstStyle/>
          <a:p>
            <a:r>
              <a:rPr lang="en-US" sz="1400"/>
              <a:t>we find,</a:t>
            </a:r>
          </a:p>
        </p:txBody>
      </p:sp>
      <p:sp>
        <p:nvSpPr>
          <p:cNvPr id="24" name="TextBox 23">
            <a:extLst>
              <a:ext uri="{FF2B5EF4-FFF2-40B4-BE49-F238E27FC236}">
                <a16:creationId xmlns:a16="http://schemas.microsoft.com/office/drawing/2014/main" id="{932A8DB2-B765-23D8-E15C-447C802C6401}"/>
              </a:ext>
            </a:extLst>
          </p:cNvPr>
          <p:cNvSpPr txBox="1"/>
          <p:nvPr/>
        </p:nvSpPr>
        <p:spPr>
          <a:xfrm>
            <a:off x="348358" y="2679771"/>
            <a:ext cx="5747641" cy="307777"/>
          </a:xfrm>
          <a:prstGeom prst="rect">
            <a:avLst/>
          </a:prstGeom>
          <a:noFill/>
        </p:spPr>
        <p:txBody>
          <a:bodyPr wrap="square" rtlCol="0">
            <a:spAutoFit/>
          </a:bodyPr>
          <a:lstStyle/>
          <a:p>
            <a:r>
              <a:rPr lang="en-US" sz="1400"/>
              <a:t>Plugging this back into F, we can say the mean field F, in the T -&gt; T</a:t>
            </a:r>
            <a:r>
              <a:rPr lang="en-US" sz="1400" baseline="-25000"/>
              <a:t>c</a:t>
            </a:r>
            <a:r>
              <a:rPr lang="en-US" sz="1400"/>
              <a:t> limit, is:</a:t>
            </a:r>
          </a:p>
        </p:txBody>
      </p:sp>
      <p:graphicFrame>
        <p:nvGraphicFramePr>
          <p:cNvPr id="31" name="Object 30">
            <a:extLst>
              <a:ext uri="{FF2B5EF4-FFF2-40B4-BE49-F238E27FC236}">
                <a16:creationId xmlns:a16="http://schemas.microsoft.com/office/drawing/2014/main" id="{2FB731FD-5D51-E3D2-4A9D-63BE3AD7FFD4}"/>
              </a:ext>
            </a:extLst>
          </p:cNvPr>
          <p:cNvGraphicFramePr>
            <a:graphicFrameLocks noChangeAspect="1"/>
          </p:cNvGraphicFramePr>
          <p:nvPr/>
        </p:nvGraphicFramePr>
        <p:xfrm>
          <a:off x="348356" y="4223600"/>
          <a:ext cx="3280667" cy="569800"/>
        </p:xfrm>
        <a:graphic>
          <a:graphicData uri="http://schemas.openxmlformats.org/presentationml/2006/ole">
            <mc:AlternateContent xmlns:mc="http://schemas.openxmlformats.org/markup-compatibility/2006">
              <mc:Choice xmlns:v="urn:schemas-microsoft-com:vml" Requires="v">
                <p:oleObj name="Equation" r:id="rId10" imgW="2412720" imgH="419040" progId="Equation.DSMT4">
                  <p:embed/>
                </p:oleObj>
              </mc:Choice>
              <mc:Fallback>
                <p:oleObj name="Equation" r:id="rId10" imgW="2412720" imgH="419040" progId="Equation.DSMT4">
                  <p:embed/>
                  <p:pic>
                    <p:nvPicPr>
                      <p:cNvPr id="31" name="Object 30">
                        <a:extLst>
                          <a:ext uri="{FF2B5EF4-FFF2-40B4-BE49-F238E27FC236}">
                            <a16:creationId xmlns:a16="http://schemas.microsoft.com/office/drawing/2014/main" id="{2FB731FD-5D51-E3D2-4A9D-63BE3AD7FFD4}"/>
                          </a:ext>
                        </a:extLst>
                      </p:cNvPr>
                      <p:cNvPicPr/>
                      <p:nvPr/>
                    </p:nvPicPr>
                    <p:blipFill>
                      <a:blip r:embed="rId11"/>
                      <a:stretch>
                        <a:fillRect/>
                      </a:stretch>
                    </p:blipFill>
                    <p:spPr>
                      <a:xfrm>
                        <a:off x="348356" y="4223600"/>
                        <a:ext cx="3280667" cy="569800"/>
                      </a:xfrm>
                      <a:prstGeom prst="rect">
                        <a:avLst/>
                      </a:prstGeom>
                    </p:spPr>
                  </p:pic>
                </p:oleObj>
              </mc:Fallback>
            </mc:AlternateContent>
          </a:graphicData>
        </a:graphic>
      </p:graphicFrame>
      <p:sp>
        <p:nvSpPr>
          <p:cNvPr id="32" name="TextBox 31">
            <a:extLst>
              <a:ext uri="{FF2B5EF4-FFF2-40B4-BE49-F238E27FC236}">
                <a16:creationId xmlns:a16="http://schemas.microsoft.com/office/drawing/2014/main" id="{C746EAC9-E41C-3CEE-1D20-D9E7499FCC24}"/>
              </a:ext>
            </a:extLst>
          </p:cNvPr>
          <p:cNvSpPr txBox="1"/>
          <p:nvPr/>
        </p:nvSpPr>
        <p:spPr>
          <a:xfrm>
            <a:off x="387972" y="3805576"/>
            <a:ext cx="3201437" cy="307777"/>
          </a:xfrm>
          <a:prstGeom prst="rect">
            <a:avLst/>
          </a:prstGeom>
          <a:noFill/>
        </p:spPr>
        <p:txBody>
          <a:bodyPr wrap="square" rtlCol="0">
            <a:spAutoFit/>
          </a:bodyPr>
          <a:lstStyle/>
          <a:p>
            <a:r>
              <a:rPr lang="en-US" sz="1400"/>
              <a:t>equation of state comes to, in that limit:</a:t>
            </a:r>
          </a:p>
        </p:txBody>
      </p:sp>
      <p:sp>
        <p:nvSpPr>
          <p:cNvPr id="33" name="TextBox 32">
            <a:extLst>
              <a:ext uri="{FF2B5EF4-FFF2-40B4-BE49-F238E27FC236}">
                <a16:creationId xmlns:a16="http://schemas.microsoft.com/office/drawing/2014/main" id="{7E6C4EB5-D0D3-A858-6754-04812723694D}"/>
              </a:ext>
            </a:extLst>
          </p:cNvPr>
          <p:cNvSpPr txBox="1"/>
          <p:nvPr/>
        </p:nvSpPr>
        <p:spPr>
          <a:xfrm>
            <a:off x="348356" y="4909186"/>
            <a:ext cx="4499869" cy="307777"/>
          </a:xfrm>
          <a:prstGeom prst="rect">
            <a:avLst/>
          </a:prstGeom>
          <a:noFill/>
        </p:spPr>
        <p:txBody>
          <a:bodyPr wrap="square" rtlCol="0">
            <a:spAutoFit/>
          </a:bodyPr>
          <a:lstStyle/>
          <a:p>
            <a:r>
              <a:rPr lang="en-US" sz="1400"/>
              <a:t>functional derivative w/r to h(x) gives us the susceptibility,</a:t>
            </a:r>
          </a:p>
        </p:txBody>
      </p:sp>
      <p:graphicFrame>
        <p:nvGraphicFramePr>
          <p:cNvPr id="34" name="Object 33">
            <a:extLst>
              <a:ext uri="{FF2B5EF4-FFF2-40B4-BE49-F238E27FC236}">
                <a16:creationId xmlns:a16="http://schemas.microsoft.com/office/drawing/2014/main" id="{8AC7B366-32D3-096B-B56A-E7AEBD4B4CF6}"/>
              </a:ext>
            </a:extLst>
          </p:cNvPr>
          <p:cNvGraphicFramePr>
            <a:graphicFrameLocks noChangeAspect="1"/>
          </p:cNvGraphicFramePr>
          <p:nvPr/>
        </p:nvGraphicFramePr>
        <p:xfrm>
          <a:off x="427588" y="5371279"/>
          <a:ext cx="4762740" cy="609374"/>
        </p:xfrm>
        <a:graphic>
          <a:graphicData uri="http://schemas.openxmlformats.org/presentationml/2006/ole">
            <mc:AlternateContent xmlns:mc="http://schemas.openxmlformats.org/markup-compatibility/2006">
              <mc:Choice xmlns:v="urn:schemas-microsoft-com:vml" Requires="v">
                <p:oleObj name="Equation" r:id="rId12" imgW="3771720" imgH="482400" progId="Equation.DSMT4">
                  <p:embed/>
                </p:oleObj>
              </mc:Choice>
              <mc:Fallback>
                <p:oleObj name="Equation" r:id="rId12" imgW="3771720" imgH="482400" progId="Equation.DSMT4">
                  <p:embed/>
                  <p:pic>
                    <p:nvPicPr>
                      <p:cNvPr id="34" name="Object 33">
                        <a:extLst>
                          <a:ext uri="{FF2B5EF4-FFF2-40B4-BE49-F238E27FC236}">
                            <a16:creationId xmlns:a16="http://schemas.microsoft.com/office/drawing/2014/main" id="{8AC7B366-32D3-096B-B56A-E7AEBD4B4CF6}"/>
                          </a:ext>
                        </a:extLst>
                      </p:cNvPr>
                      <p:cNvPicPr/>
                      <p:nvPr/>
                    </p:nvPicPr>
                    <p:blipFill>
                      <a:blip r:embed="rId13"/>
                      <a:stretch>
                        <a:fillRect/>
                      </a:stretch>
                    </p:blipFill>
                    <p:spPr>
                      <a:xfrm>
                        <a:off x="427588" y="5371279"/>
                        <a:ext cx="4762740" cy="609374"/>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78951EEC-1964-639A-ECCA-908F46CA32F4}"/>
              </a:ext>
            </a:extLst>
          </p:cNvPr>
          <p:cNvSpPr txBox="1"/>
          <p:nvPr/>
        </p:nvSpPr>
        <p:spPr>
          <a:xfrm>
            <a:off x="348356" y="6037530"/>
            <a:ext cx="4499869" cy="523220"/>
          </a:xfrm>
          <a:prstGeom prst="rect">
            <a:avLst/>
          </a:prstGeom>
          <a:noFill/>
        </p:spPr>
        <p:txBody>
          <a:bodyPr wrap="square" rtlCol="0">
            <a:spAutoFit/>
          </a:bodyPr>
          <a:lstStyle/>
          <a:p>
            <a:r>
              <a:rPr lang="en-US" sz="1400"/>
              <a:t>If we replace m(x) with its uniform mean value m(T), then we can solve this equation.  We find,</a:t>
            </a:r>
          </a:p>
        </p:txBody>
      </p:sp>
      <mc:AlternateContent xmlns:mc="http://schemas.openxmlformats.org/markup-compatibility/2006" xmlns:p14="http://schemas.microsoft.com/office/powerpoint/2010/main">
        <mc:Choice Requires="p14">
          <p:contentPart p14:bwMode="auto" r:id="rId14">
            <p14:nvContentPartPr>
              <p14:cNvPr id="36" name="Ink 35">
                <a:extLst>
                  <a:ext uri="{FF2B5EF4-FFF2-40B4-BE49-F238E27FC236}">
                    <a16:creationId xmlns:a16="http://schemas.microsoft.com/office/drawing/2014/main" id="{AAA0ACC1-1C7F-CF22-5F46-8C1A3570AE0A}"/>
                  </a:ext>
                </a:extLst>
              </p14:cNvPr>
              <p14:cNvContentPartPr/>
              <p14:nvPr/>
            </p14:nvContentPartPr>
            <p14:xfrm>
              <a:off x="4904910" y="4074765"/>
              <a:ext cx="1485360" cy="2307240"/>
            </p14:xfrm>
          </p:contentPart>
        </mc:Choice>
        <mc:Fallback xmlns="">
          <p:pic>
            <p:nvPicPr>
              <p:cNvPr id="36" name="Ink 35">
                <a:extLst>
                  <a:ext uri="{FF2B5EF4-FFF2-40B4-BE49-F238E27FC236}">
                    <a16:creationId xmlns:a16="http://schemas.microsoft.com/office/drawing/2014/main" id="{AAA0ACC1-1C7F-CF22-5F46-8C1A3570AE0A}"/>
                  </a:ext>
                </a:extLst>
              </p:cNvPr>
              <p:cNvPicPr/>
              <p:nvPr/>
            </p:nvPicPr>
            <p:blipFill>
              <a:blip r:embed="rId15"/>
              <a:stretch>
                <a:fillRect/>
              </a:stretch>
            </p:blipFill>
            <p:spPr>
              <a:xfrm>
                <a:off x="4896270" y="4066125"/>
                <a:ext cx="1503000" cy="2324880"/>
              </a:xfrm>
              <a:prstGeom prst="rect">
                <a:avLst/>
              </a:prstGeom>
            </p:spPr>
          </p:pic>
        </mc:Fallback>
      </mc:AlternateContent>
      <p:graphicFrame>
        <p:nvGraphicFramePr>
          <p:cNvPr id="37" name="Object 36">
            <a:extLst>
              <a:ext uri="{FF2B5EF4-FFF2-40B4-BE49-F238E27FC236}">
                <a16:creationId xmlns:a16="http://schemas.microsoft.com/office/drawing/2014/main" id="{9CBA78EC-2E1C-FA28-2255-0AAD4BAC541A}"/>
              </a:ext>
            </a:extLst>
          </p:cNvPr>
          <p:cNvGraphicFramePr>
            <a:graphicFrameLocks noChangeAspect="1"/>
          </p:cNvGraphicFramePr>
          <p:nvPr/>
        </p:nvGraphicFramePr>
        <p:xfrm>
          <a:off x="6885538" y="3870920"/>
          <a:ext cx="4545922" cy="681037"/>
        </p:xfrm>
        <a:graphic>
          <a:graphicData uri="http://schemas.openxmlformats.org/presentationml/2006/ole">
            <mc:AlternateContent xmlns:mc="http://schemas.openxmlformats.org/markup-compatibility/2006">
              <mc:Choice xmlns:v="urn:schemas-microsoft-com:vml" Requires="v">
                <p:oleObj name="Equation" r:id="rId16" imgW="3390840" imgH="507960" progId="Equation.DSMT4">
                  <p:embed/>
                </p:oleObj>
              </mc:Choice>
              <mc:Fallback>
                <p:oleObj name="Equation" r:id="rId16" imgW="3390840" imgH="507960" progId="Equation.DSMT4">
                  <p:embed/>
                  <p:pic>
                    <p:nvPicPr>
                      <p:cNvPr id="37" name="Object 36">
                        <a:extLst>
                          <a:ext uri="{FF2B5EF4-FFF2-40B4-BE49-F238E27FC236}">
                            <a16:creationId xmlns:a16="http://schemas.microsoft.com/office/drawing/2014/main" id="{9CBA78EC-2E1C-FA28-2255-0AAD4BAC541A}"/>
                          </a:ext>
                        </a:extLst>
                      </p:cNvPr>
                      <p:cNvPicPr/>
                      <p:nvPr/>
                    </p:nvPicPr>
                    <p:blipFill>
                      <a:blip r:embed="rId17"/>
                      <a:stretch>
                        <a:fillRect/>
                      </a:stretch>
                    </p:blipFill>
                    <p:spPr>
                      <a:xfrm>
                        <a:off x="6885538" y="3870920"/>
                        <a:ext cx="4545922" cy="681037"/>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C286AEB6-4646-A761-C695-3A6C122A187C}"/>
              </a:ext>
            </a:extLst>
          </p:cNvPr>
          <p:cNvGraphicFramePr>
            <a:graphicFrameLocks noChangeAspect="1"/>
          </p:cNvGraphicFramePr>
          <p:nvPr/>
        </p:nvGraphicFramePr>
        <p:xfrm>
          <a:off x="11210385" y="5564527"/>
          <a:ext cx="723900" cy="940622"/>
        </p:xfrm>
        <a:graphic>
          <a:graphicData uri="http://schemas.openxmlformats.org/presentationml/2006/ole">
            <mc:AlternateContent xmlns:mc="http://schemas.openxmlformats.org/markup-compatibility/2006">
              <mc:Choice xmlns:v="urn:schemas-microsoft-com:vml" Requires="v">
                <p:oleObj name="Equation" r:id="rId18" imgW="514202" imgH="667676" progId="Equation.DSMT4">
                  <p:embed/>
                </p:oleObj>
              </mc:Choice>
              <mc:Fallback>
                <p:oleObj name="Equation" r:id="rId18" imgW="514202" imgH="667676" progId="Equation.DSMT4">
                  <p:embed/>
                  <p:pic>
                    <p:nvPicPr>
                      <p:cNvPr id="38" name="Object 37">
                        <a:extLst>
                          <a:ext uri="{FF2B5EF4-FFF2-40B4-BE49-F238E27FC236}">
                            <a16:creationId xmlns:a16="http://schemas.microsoft.com/office/drawing/2014/main" id="{C286AEB6-4646-A761-C695-3A6C122A187C}"/>
                          </a:ext>
                        </a:extLst>
                      </p:cNvPr>
                      <p:cNvPicPr/>
                      <p:nvPr/>
                    </p:nvPicPr>
                    <p:blipFill>
                      <a:blip r:embed="rId19"/>
                      <a:stretch>
                        <a:fillRect/>
                      </a:stretch>
                    </p:blipFill>
                    <p:spPr>
                      <a:xfrm>
                        <a:off x="11210385" y="5564527"/>
                        <a:ext cx="723900" cy="940622"/>
                      </a:xfrm>
                      <a:prstGeom prst="rect">
                        <a:avLst/>
                      </a:prstGeom>
                      <a:ln>
                        <a:solidFill>
                          <a:srgbClr val="0066FF"/>
                        </a:solidFill>
                      </a:ln>
                    </p:spPr>
                  </p:pic>
                </p:oleObj>
              </mc:Fallback>
            </mc:AlternateContent>
          </a:graphicData>
        </a:graphic>
      </p:graphicFrame>
      <p:sp>
        <p:nvSpPr>
          <p:cNvPr id="39" name="TextBox 38">
            <a:extLst>
              <a:ext uri="{FF2B5EF4-FFF2-40B4-BE49-F238E27FC236}">
                <a16:creationId xmlns:a16="http://schemas.microsoft.com/office/drawing/2014/main" id="{8EC58A0D-F58D-06B8-9859-0E9BFF7FFE85}"/>
              </a:ext>
            </a:extLst>
          </p:cNvPr>
          <p:cNvSpPr txBox="1"/>
          <p:nvPr/>
        </p:nvSpPr>
        <p:spPr>
          <a:xfrm>
            <a:off x="6885538" y="4723620"/>
            <a:ext cx="4499869" cy="523220"/>
          </a:xfrm>
          <a:prstGeom prst="rect">
            <a:avLst/>
          </a:prstGeom>
          <a:noFill/>
        </p:spPr>
        <p:txBody>
          <a:bodyPr wrap="square" rtlCol="0">
            <a:spAutoFit/>
          </a:bodyPr>
          <a:lstStyle/>
          <a:p>
            <a:r>
              <a:rPr lang="en-US" sz="1400"/>
              <a:t>Comparing to the general form, we find three critical exponents,</a:t>
            </a:r>
          </a:p>
        </p:txBody>
      </p:sp>
      <p:graphicFrame>
        <p:nvGraphicFramePr>
          <p:cNvPr id="40" name="Object 39">
            <a:extLst>
              <a:ext uri="{FF2B5EF4-FFF2-40B4-BE49-F238E27FC236}">
                <a16:creationId xmlns:a16="http://schemas.microsoft.com/office/drawing/2014/main" id="{100F856D-B943-3123-C9A9-1DDF3364666B}"/>
              </a:ext>
            </a:extLst>
          </p:cNvPr>
          <p:cNvGraphicFramePr>
            <a:graphicFrameLocks noChangeAspect="1"/>
          </p:cNvGraphicFramePr>
          <p:nvPr/>
        </p:nvGraphicFramePr>
        <p:xfrm>
          <a:off x="7043147" y="5371279"/>
          <a:ext cx="3781425" cy="1120775"/>
        </p:xfrm>
        <a:graphic>
          <a:graphicData uri="http://schemas.openxmlformats.org/presentationml/2006/ole">
            <mc:AlternateContent xmlns:mc="http://schemas.openxmlformats.org/markup-compatibility/2006">
              <mc:Choice xmlns:v="urn:schemas-microsoft-com:vml" Requires="v">
                <p:oleObj name="Equation" r:id="rId20" imgW="3781129" imgH="1120124" progId="Equation.DSMT4">
                  <p:embed/>
                </p:oleObj>
              </mc:Choice>
              <mc:Fallback>
                <p:oleObj name="Equation" r:id="rId20" imgW="3781129" imgH="1120124" progId="Equation.DSMT4">
                  <p:embed/>
                  <p:pic>
                    <p:nvPicPr>
                      <p:cNvPr id="40" name="Object 39">
                        <a:extLst>
                          <a:ext uri="{FF2B5EF4-FFF2-40B4-BE49-F238E27FC236}">
                            <a16:creationId xmlns:a16="http://schemas.microsoft.com/office/drawing/2014/main" id="{100F856D-B943-3123-C9A9-1DDF3364666B}"/>
                          </a:ext>
                        </a:extLst>
                      </p:cNvPr>
                      <p:cNvPicPr/>
                      <p:nvPr/>
                    </p:nvPicPr>
                    <p:blipFill>
                      <a:blip r:embed="rId21"/>
                      <a:stretch>
                        <a:fillRect/>
                      </a:stretch>
                    </p:blipFill>
                    <p:spPr>
                      <a:xfrm>
                        <a:off x="7043147" y="5371279"/>
                        <a:ext cx="3781425" cy="1120775"/>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000E649B-E803-D55C-129C-511B8119A51A}"/>
              </a:ext>
            </a:extLst>
          </p:cNvPr>
          <p:cNvSpPr txBox="1"/>
          <p:nvPr/>
        </p:nvSpPr>
        <p:spPr>
          <a:xfrm>
            <a:off x="3423451" y="171754"/>
            <a:ext cx="5138330" cy="584775"/>
          </a:xfrm>
          <a:prstGeom prst="rect">
            <a:avLst/>
          </a:prstGeom>
          <a:noFill/>
        </p:spPr>
        <p:txBody>
          <a:bodyPr wrap="none" rtlCol="0">
            <a:spAutoFit/>
          </a:bodyPr>
          <a:lstStyle/>
          <a:p>
            <a:r>
              <a:rPr lang="en-US" sz="3200" b="1" u="sng"/>
              <a:t>Exchange Thermal Properties</a:t>
            </a:r>
            <a:endParaRPr lang="en-US" sz="2000" b="1" u="sng"/>
          </a:p>
        </p:txBody>
      </p:sp>
    </p:spTree>
    <p:extLst>
      <p:ext uri="{BB962C8B-B14F-4D97-AF65-F5344CB8AC3E}">
        <p14:creationId xmlns:p14="http://schemas.microsoft.com/office/powerpoint/2010/main" val="13708904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65358" y="890659"/>
            <a:ext cx="11368193" cy="769441"/>
          </a:xfrm>
          <a:prstGeom prst="rect">
            <a:avLst/>
          </a:prstGeom>
          <a:noFill/>
        </p:spPr>
        <p:txBody>
          <a:bodyPr wrap="square" rtlCol="0">
            <a:spAutoFit/>
          </a:bodyPr>
          <a:lstStyle/>
          <a:p>
            <a:r>
              <a:rPr lang="en-US" sz="1600" b="1"/>
              <a:t>Heisenberg model MFT</a:t>
            </a:r>
            <a:endParaRPr lang="en-US" sz="1400" b="1"/>
          </a:p>
          <a:p>
            <a:r>
              <a:rPr lang="en-US" sz="1400"/>
              <a:t>The Heisenberg model is a semi-classical model of spins that treats the interaction between spins with the quantum form, but allows the spins to be classical unit vectors which can take any angular value.  We’ll say these spins lie within a d-dimensional lattice, and comprise n components.</a:t>
            </a:r>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extLst>
              <p:ext uri="{D42A27DB-BD31-4B8C-83A1-F6EECF244321}">
                <p14:modId xmlns:p14="http://schemas.microsoft.com/office/powerpoint/2010/main" val="1533908612"/>
              </p:ext>
            </p:extLst>
          </p:nvPr>
        </p:nvGraphicFramePr>
        <p:xfrm>
          <a:off x="426646" y="1753485"/>
          <a:ext cx="2381250" cy="549275"/>
        </p:xfrm>
        <a:graphic>
          <a:graphicData uri="http://schemas.openxmlformats.org/presentationml/2006/ole">
            <mc:AlternateContent xmlns:mc="http://schemas.openxmlformats.org/markup-compatibility/2006">
              <mc:Choice xmlns:v="urn:schemas-microsoft-com:vml" Requires="v">
                <p:oleObj name="Equation" r:id="rId2" imgW="1879560" imgH="431640" progId="Equation.DSMT4">
                  <p:embed/>
                </p:oleObj>
              </mc:Choice>
              <mc:Fallback>
                <p:oleObj name="Equation" r:id="rId2" imgW="1879560" imgH="43164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3"/>
                      <a:srcRect/>
                      <a:stretch>
                        <a:fillRect/>
                      </a:stretch>
                    </p:blipFill>
                    <p:spPr bwMode="auto">
                      <a:xfrm>
                        <a:off x="426646" y="1753485"/>
                        <a:ext cx="2381250" cy="549275"/>
                      </a:xfrm>
                      <a:prstGeom prst="rect">
                        <a:avLst/>
                      </a:prstGeom>
                      <a:noFill/>
                    </p:spPr>
                  </p:pic>
                </p:oleObj>
              </mc:Fallback>
            </mc:AlternateContent>
          </a:graphicData>
        </a:graphic>
      </p:graphicFrame>
      <p:sp>
        <p:nvSpPr>
          <p:cNvPr id="43008" name="Rectangle 41">
            <a:extLst>
              <a:ext uri="{FF2B5EF4-FFF2-40B4-BE49-F238E27FC236}">
                <a16:creationId xmlns:a16="http://schemas.microsoft.com/office/drawing/2014/main" id="{BE8A1B72-03B2-4917-BF9D-11530A5B7BE6}"/>
              </a:ext>
            </a:extLst>
          </p:cNvPr>
          <p:cNvSpPr>
            <a:spLocks noChangeArrowheads="1"/>
          </p:cNvSpPr>
          <p:nvPr/>
        </p:nvSpPr>
        <p:spPr bwMode="auto">
          <a:xfrm>
            <a:off x="8484124" y="16025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013" name="TextBox 43012">
            <a:extLst>
              <a:ext uri="{FF2B5EF4-FFF2-40B4-BE49-F238E27FC236}">
                <a16:creationId xmlns:a16="http://schemas.microsoft.com/office/drawing/2014/main" id="{EC6666AC-4CCC-481D-9A82-0065A32CC43C}"/>
              </a:ext>
            </a:extLst>
          </p:cNvPr>
          <p:cNvSpPr txBox="1"/>
          <p:nvPr/>
        </p:nvSpPr>
        <p:spPr>
          <a:xfrm>
            <a:off x="365358" y="2362972"/>
            <a:ext cx="7746359" cy="307777"/>
          </a:xfrm>
          <a:prstGeom prst="rect">
            <a:avLst/>
          </a:prstGeom>
          <a:noFill/>
        </p:spPr>
        <p:txBody>
          <a:bodyPr wrap="square" rtlCol="0">
            <a:spAutoFit/>
          </a:bodyPr>
          <a:lstStyle/>
          <a:p>
            <a:r>
              <a:rPr lang="en-US" sz="1400"/>
              <a:t>We can do the same thing we did with the Ising model to get the Landau formulation.  We start with Z,</a:t>
            </a:r>
          </a:p>
        </p:txBody>
      </p:sp>
      <p:sp>
        <p:nvSpPr>
          <p:cNvPr id="22" name="TextBox 21">
            <a:extLst>
              <a:ext uri="{FF2B5EF4-FFF2-40B4-BE49-F238E27FC236}">
                <a16:creationId xmlns:a16="http://schemas.microsoft.com/office/drawing/2014/main" id="{924DB5EE-84D8-4209-B9F5-3EE583B0D354}"/>
              </a:ext>
            </a:extLst>
          </p:cNvPr>
          <p:cNvSpPr txBox="1"/>
          <p:nvPr/>
        </p:nvSpPr>
        <p:spPr>
          <a:xfrm>
            <a:off x="359580" y="3442677"/>
            <a:ext cx="3716637" cy="307776"/>
          </a:xfrm>
          <a:prstGeom prst="rect">
            <a:avLst/>
          </a:prstGeom>
          <a:noFill/>
        </p:spPr>
        <p:txBody>
          <a:bodyPr wrap="square" rtlCol="0">
            <a:spAutoFit/>
          </a:bodyPr>
          <a:lstStyle/>
          <a:p>
            <a:r>
              <a:rPr lang="en-US" sz="1400"/>
              <a:t>and introduce a Hubbard-Stratonovich identity,</a:t>
            </a:r>
          </a:p>
        </p:txBody>
      </p:sp>
      <p:sp>
        <p:nvSpPr>
          <p:cNvPr id="17" name="TextBox 16">
            <a:extLst>
              <a:ext uri="{FF2B5EF4-FFF2-40B4-BE49-F238E27FC236}">
                <a16:creationId xmlns:a16="http://schemas.microsoft.com/office/drawing/2014/main" id="{524CD4A6-D7BA-44AC-B04A-5B399A729F6D}"/>
              </a:ext>
            </a:extLst>
          </p:cNvPr>
          <p:cNvSpPr txBox="1"/>
          <p:nvPr/>
        </p:nvSpPr>
        <p:spPr>
          <a:xfrm>
            <a:off x="359579" y="5732536"/>
            <a:ext cx="2786019" cy="307776"/>
          </a:xfrm>
          <a:prstGeom prst="rect">
            <a:avLst/>
          </a:prstGeom>
          <a:noFill/>
        </p:spPr>
        <p:txBody>
          <a:bodyPr wrap="square" rtlCol="0">
            <a:spAutoFit/>
          </a:bodyPr>
          <a:lstStyle/>
          <a:p>
            <a:r>
              <a:rPr lang="en-US" sz="1400"/>
              <a:t>doing the spin integral, we come to:</a:t>
            </a:r>
            <a:endParaRPr lang="en-US"/>
          </a:p>
        </p:txBody>
      </p:sp>
      <p:sp>
        <p:nvSpPr>
          <p:cNvPr id="3" name="TextBox 2">
            <a:extLst>
              <a:ext uri="{FF2B5EF4-FFF2-40B4-BE49-F238E27FC236}">
                <a16:creationId xmlns:a16="http://schemas.microsoft.com/office/drawing/2014/main" id="{A66686E8-C165-C408-91FA-283030B5B1A7}"/>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graphicFrame>
        <p:nvGraphicFramePr>
          <p:cNvPr id="6" name="Object 5">
            <a:extLst>
              <a:ext uri="{FF2B5EF4-FFF2-40B4-BE49-F238E27FC236}">
                <a16:creationId xmlns:a16="http://schemas.microsoft.com/office/drawing/2014/main" id="{AE111BBE-40D2-7BDA-72E8-97BA9380A295}"/>
              </a:ext>
            </a:extLst>
          </p:cNvPr>
          <p:cNvGraphicFramePr>
            <a:graphicFrameLocks noChangeAspect="1"/>
          </p:cNvGraphicFramePr>
          <p:nvPr>
            <p:extLst>
              <p:ext uri="{D42A27DB-BD31-4B8C-83A1-F6EECF244321}">
                <p14:modId xmlns:p14="http://schemas.microsoft.com/office/powerpoint/2010/main" val="2853715055"/>
              </p:ext>
            </p:extLst>
          </p:nvPr>
        </p:nvGraphicFramePr>
        <p:xfrm>
          <a:off x="426646" y="2752870"/>
          <a:ext cx="3822700" cy="642937"/>
        </p:xfrm>
        <a:graphic>
          <a:graphicData uri="http://schemas.openxmlformats.org/presentationml/2006/ole">
            <mc:AlternateContent xmlns:mc="http://schemas.openxmlformats.org/markup-compatibility/2006">
              <mc:Choice xmlns:v="urn:schemas-microsoft-com:vml" Requires="v">
                <p:oleObj name="Equation" r:id="rId4" imgW="2869920" imgH="482400" progId="Equation.DSMT4">
                  <p:embed/>
                </p:oleObj>
              </mc:Choice>
              <mc:Fallback>
                <p:oleObj name="Equation" r:id="rId4" imgW="2869920" imgH="482400" progId="Equation.DSMT4">
                  <p:embed/>
                  <p:pic>
                    <p:nvPicPr>
                      <p:cNvPr id="0" name=""/>
                      <p:cNvPicPr/>
                      <p:nvPr/>
                    </p:nvPicPr>
                    <p:blipFill>
                      <a:blip r:embed="rId5"/>
                      <a:stretch>
                        <a:fillRect/>
                      </a:stretch>
                    </p:blipFill>
                    <p:spPr>
                      <a:xfrm>
                        <a:off x="426646" y="2752870"/>
                        <a:ext cx="3822700" cy="642937"/>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4A3B7212-BC2D-2798-F45F-C5A03C7C029C}"/>
              </a:ext>
            </a:extLst>
          </p:cNvPr>
          <p:cNvGraphicFramePr>
            <a:graphicFrameLocks noChangeAspect="1"/>
          </p:cNvGraphicFramePr>
          <p:nvPr>
            <p:extLst>
              <p:ext uri="{D42A27DB-BD31-4B8C-83A1-F6EECF244321}">
                <p14:modId xmlns:p14="http://schemas.microsoft.com/office/powerpoint/2010/main" val="3004705135"/>
              </p:ext>
            </p:extLst>
          </p:nvPr>
        </p:nvGraphicFramePr>
        <p:xfrm>
          <a:off x="426646" y="3853150"/>
          <a:ext cx="5933330" cy="672111"/>
        </p:xfrm>
        <a:graphic>
          <a:graphicData uri="http://schemas.openxmlformats.org/presentationml/2006/ole">
            <mc:AlternateContent xmlns:mc="http://schemas.openxmlformats.org/markup-compatibility/2006">
              <mc:Choice xmlns:v="urn:schemas-microsoft-com:vml" Requires="v">
                <p:oleObj name="Equation" r:id="rId6" imgW="4722093" imgH="534285" progId="Equation.DSMT4">
                  <p:embed/>
                </p:oleObj>
              </mc:Choice>
              <mc:Fallback>
                <p:oleObj name="Equation" r:id="rId6" imgW="4722093" imgH="534285" progId="Equation.DSMT4">
                  <p:embed/>
                  <p:pic>
                    <p:nvPicPr>
                      <p:cNvPr id="0" name=""/>
                      <p:cNvPicPr/>
                      <p:nvPr/>
                    </p:nvPicPr>
                    <p:blipFill>
                      <a:blip r:embed="rId7"/>
                      <a:stretch>
                        <a:fillRect/>
                      </a:stretch>
                    </p:blipFill>
                    <p:spPr>
                      <a:xfrm>
                        <a:off x="426646" y="3853150"/>
                        <a:ext cx="5933330" cy="67211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557198E7-6278-2CBF-48C8-ED87A9688A50}"/>
              </a:ext>
            </a:extLst>
          </p:cNvPr>
          <p:cNvGraphicFramePr>
            <a:graphicFrameLocks noChangeAspect="1"/>
          </p:cNvGraphicFramePr>
          <p:nvPr>
            <p:extLst>
              <p:ext uri="{D42A27DB-BD31-4B8C-83A1-F6EECF244321}">
                <p14:modId xmlns:p14="http://schemas.microsoft.com/office/powerpoint/2010/main" val="1554855632"/>
              </p:ext>
            </p:extLst>
          </p:nvPr>
        </p:nvGraphicFramePr>
        <p:xfrm>
          <a:off x="426646" y="5071262"/>
          <a:ext cx="5180479" cy="583716"/>
        </p:xfrm>
        <a:graphic>
          <a:graphicData uri="http://schemas.openxmlformats.org/presentationml/2006/ole">
            <mc:AlternateContent xmlns:mc="http://schemas.openxmlformats.org/markup-compatibility/2006">
              <mc:Choice xmlns:v="urn:schemas-microsoft-com:vml" Requires="v">
                <p:oleObj name="Equation" r:id="rId8" imgW="4508280" imgH="507960" progId="Equation.DSMT4">
                  <p:embed/>
                </p:oleObj>
              </mc:Choice>
              <mc:Fallback>
                <p:oleObj name="Equation" r:id="rId8" imgW="4508280" imgH="507960" progId="Equation.DSMT4">
                  <p:embed/>
                  <p:pic>
                    <p:nvPicPr>
                      <p:cNvPr id="0" name=""/>
                      <p:cNvPicPr/>
                      <p:nvPr/>
                    </p:nvPicPr>
                    <p:blipFill>
                      <a:blip r:embed="rId9"/>
                      <a:stretch>
                        <a:fillRect/>
                      </a:stretch>
                    </p:blipFill>
                    <p:spPr>
                      <a:xfrm>
                        <a:off x="426646" y="5071262"/>
                        <a:ext cx="5180479" cy="583716"/>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9FBCA78E-60C5-8A74-1298-E8702B5BC65C}"/>
              </a:ext>
            </a:extLst>
          </p:cNvPr>
          <p:cNvSpPr txBox="1"/>
          <p:nvPr/>
        </p:nvSpPr>
        <p:spPr>
          <a:xfrm>
            <a:off x="359580" y="4663885"/>
            <a:ext cx="2786019" cy="307776"/>
          </a:xfrm>
          <a:prstGeom prst="rect">
            <a:avLst/>
          </a:prstGeom>
          <a:noFill/>
        </p:spPr>
        <p:txBody>
          <a:bodyPr wrap="square" rtlCol="0">
            <a:spAutoFit/>
          </a:bodyPr>
          <a:lstStyle/>
          <a:p>
            <a:r>
              <a:rPr lang="en-US" sz="1400"/>
              <a:t>which allows us to write,</a:t>
            </a:r>
            <a:endParaRPr lang="en-US"/>
          </a:p>
        </p:txBody>
      </p:sp>
      <p:graphicFrame>
        <p:nvGraphicFramePr>
          <p:cNvPr id="11" name="Object 10">
            <a:extLst>
              <a:ext uri="{FF2B5EF4-FFF2-40B4-BE49-F238E27FC236}">
                <a16:creationId xmlns:a16="http://schemas.microsoft.com/office/drawing/2014/main" id="{40A3AD78-424D-07FC-36CE-D51868BC0B9C}"/>
              </a:ext>
            </a:extLst>
          </p:cNvPr>
          <p:cNvGraphicFramePr>
            <a:graphicFrameLocks noChangeAspect="1"/>
          </p:cNvGraphicFramePr>
          <p:nvPr>
            <p:extLst>
              <p:ext uri="{D42A27DB-BD31-4B8C-83A1-F6EECF244321}">
                <p14:modId xmlns:p14="http://schemas.microsoft.com/office/powerpoint/2010/main" val="2740464157"/>
              </p:ext>
            </p:extLst>
          </p:nvPr>
        </p:nvGraphicFramePr>
        <p:xfrm>
          <a:off x="426646" y="6164320"/>
          <a:ext cx="5738180" cy="590407"/>
        </p:xfrm>
        <a:graphic>
          <a:graphicData uri="http://schemas.openxmlformats.org/presentationml/2006/ole">
            <mc:AlternateContent xmlns:mc="http://schemas.openxmlformats.org/markup-compatibility/2006">
              <mc:Choice xmlns:v="urn:schemas-microsoft-com:vml" Requires="v">
                <p:oleObj name="Equation" r:id="rId10" imgW="4686120" imgH="482400" progId="Equation.DSMT4">
                  <p:embed/>
                </p:oleObj>
              </mc:Choice>
              <mc:Fallback>
                <p:oleObj name="Equation" r:id="rId10" imgW="4686120" imgH="482400" progId="Equation.DSMT4">
                  <p:embed/>
                  <p:pic>
                    <p:nvPicPr>
                      <p:cNvPr id="0" name=""/>
                      <p:cNvPicPr/>
                      <p:nvPr/>
                    </p:nvPicPr>
                    <p:blipFill>
                      <a:blip r:embed="rId11"/>
                      <a:stretch>
                        <a:fillRect/>
                      </a:stretch>
                    </p:blipFill>
                    <p:spPr>
                      <a:xfrm>
                        <a:off x="426646" y="6164320"/>
                        <a:ext cx="5738180" cy="590407"/>
                      </a:xfrm>
                      <a:prstGeom prst="rect">
                        <a:avLst/>
                      </a:prstGeom>
                    </p:spPr>
                  </p:pic>
                </p:oleObj>
              </mc:Fallback>
            </mc:AlternateContent>
          </a:graphicData>
        </a:graphic>
      </p:graphicFrame>
      <p:graphicFrame>
        <p:nvGraphicFramePr>
          <p:cNvPr id="2" name="Object 1">
            <a:extLst>
              <a:ext uri="{FF2B5EF4-FFF2-40B4-BE49-F238E27FC236}">
                <a16:creationId xmlns:a16="http://schemas.microsoft.com/office/drawing/2014/main" id="{4DD26B7A-DD23-B65F-C3A3-80FA2CF46A6C}"/>
              </a:ext>
            </a:extLst>
          </p:cNvPr>
          <p:cNvGraphicFramePr>
            <a:graphicFrameLocks noChangeAspect="1"/>
          </p:cNvGraphicFramePr>
          <p:nvPr>
            <p:extLst>
              <p:ext uri="{D42A27DB-BD31-4B8C-83A1-F6EECF244321}">
                <p14:modId xmlns:p14="http://schemas.microsoft.com/office/powerpoint/2010/main" val="646210661"/>
              </p:ext>
            </p:extLst>
          </p:nvPr>
        </p:nvGraphicFramePr>
        <p:xfrm>
          <a:off x="9507792" y="6118985"/>
          <a:ext cx="1762091" cy="702083"/>
        </p:xfrm>
        <a:graphic>
          <a:graphicData uri="http://schemas.openxmlformats.org/presentationml/2006/ole">
            <mc:AlternateContent xmlns:mc="http://schemas.openxmlformats.org/markup-compatibility/2006">
              <mc:Choice xmlns:v="urn:schemas-microsoft-com:vml" Requires="v">
                <p:oleObj name="Equation" r:id="rId12" imgW="1218755" imgH="486336" progId="Equation.DSMT4">
                  <p:embed/>
                </p:oleObj>
              </mc:Choice>
              <mc:Fallback>
                <p:oleObj name="Equation" r:id="rId12" imgW="1218755" imgH="486336" progId="Equation.DSMT4">
                  <p:embed/>
                  <p:pic>
                    <p:nvPicPr>
                      <p:cNvPr id="0" name=""/>
                      <p:cNvPicPr/>
                      <p:nvPr/>
                    </p:nvPicPr>
                    <p:blipFill>
                      <a:blip r:embed="rId13"/>
                      <a:stretch>
                        <a:fillRect/>
                      </a:stretch>
                    </p:blipFill>
                    <p:spPr>
                      <a:xfrm>
                        <a:off x="9507792" y="6118985"/>
                        <a:ext cx="1762091" cy="70208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0E42655F-FD88-AA0D-7345-FAFD7D0D2ACD}"/>
              </a:ext>
            </a:extLst>
          </p:cNvPr>
          <p:cNvSpPr txBox="1"/>
          <p:nvPr/>
        </p:nvSpPr>
        <p:spPr>
          <a:xfrm>
            <a:off x="6577780" y="6231507"/>
            <a:ext cx="2517058" cy="523220"/>
          </a:xfrm>
          <a:prstGeom prst="rect">
            <a:avLst/>
          </a:prstGeom>
          <a:noFill/>
        </p:spPr>
        <p:txBody>
          <a:bodyPr wrap="square" rtlCol="0">
            <a:spAutoFit/>
          </a:bodyPr>
          <a:lstStyle/>
          <a:p>
            <a:r>
              <a:rPr lang="en-US" sz="1400"/>
              <a:t>where we define the integral of a unit spin over a unit n-sphere,</a:t>
            </a:r>
          </a:p>
        </p:txBody>
      </p:sp>
      <p:graphicFrame>
        <p:nvGraphicFramePr>
          <p:cNvPr id="9" name="Object 8">
            <a:extLst>
              <a:ext uri="{FF2B5EF4-FFF2-40B4-BE49-F238E27FC236}">
                <a16:creationId xmlns:a16="http://schemas.microsoft.com/office/drawing/2014/main" id="{03095E0A-8D41-9334-5471-AFA791D84D12}"/>
              </a:ext>
            </a:extLst>
          </p:cNvPr>
          <p:cNvGraphicFramePr>
            <a:graphicFrameLocks noChangeAspect="1"/>
          </p:cNvGraphicFramePr>
          <p:nvPr>
            <p:extLst>
              <p:ext uri="{D42A27DB-BD31-4B8C-83A1-F6EECF244321}">
                <p14:modId xmlns:p14="http://schemas.microsoft.com/office/powerpoint/2010/main" val="2539612849"/>
              </p:ext>
            </p:extLst>
          </p:nvPr>
        </p:nvGraphicFramePr>
        <p:xfrm>
          <a:off x="9420029" y="4730236"/>
          <a:ext cx="2653984" cy="667312"/>
        </p:xfrm>
        <a:graphic>
          <a:graphicData uri="http://schemas.openxmlformats.org/presentationml/2006/ole">
            <mc:AlternateContent xmlns:mc="http://schemas.openxmlformats.org/markup-compatibility/2006">
              <mc:Choice xmlns:v="urn:schemas-microsoft-com:vml" Requires="v">
                <p:oleObj name="Equation" r:id="rId14" imgW="1932665" imgH="486336" progId="Equation.DSMT4">
                  <p:embed/>
                </p:oleObj>
              </mc:Choice>
              <mc:Fallback>
                <p:oleObj name="Equation" r:id="rId14" imgW="1932665" imgH="486336" progId="Equation.DSMT4">
                  <p:embed/>
                  <p:pic>
                    <p:nvPicPr>
                      <p:cNvPr id="0" name=""/>
                      <p:cNvPicPr/>
                      <p:nvPr/>
                    </p:nvPicPr>
                    <p:blipFill>
                      <a:blip r:embed="rId15"/>
                      <a:stretch>
                        <a:fillRect/>
                      </a:stretch>
                    </p:blipFill>
                    <p:spPr>
                      <a:xfrm>
                        <a:off x="9420029" y="4730236"/>
                        <a:ext cx="2653984" cy="66731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12" name="Ink 11">
                <a:extLst>
                  <a:ext uri="{FF2B5EF4-FFF2-40B4-BE49-F238E27FC236}">
                    <a16:creationId xmlns:a16="http://schemas.microsoft.com/office/drawing/2014/main" id="{215F7829-896C-4D19-7816-6A9467B0D621}"/>
                  </a:ext>
                </a:extLst>
              </p14:cNvPr>
              <p14:cNvContentPartPr/>
              <p14:nvPr/>
            </p14:nvContentPartPr>
            <p14:xfrm>
              <a:off x="9667370" y="5367468"/>
              <a:ext cx="223920" cy="689400"/>
            </p14:xfrm>
          </p:contentPart>
        </mc:Choice>
        <mc:Fallback xmlns="">
          <p:pic>
            <p:nvPicPr>
              <p:cNvPr id="12" name="Ink 11">
                <a:extLst>
                  <a:ext uri="{FF2B5EF4-FFF2-40B4-BE49-F238E27FC236}">
                    <a16:creationId xmlns:a16="http://schemas.microsoft.com/office/drawing/2014/main" id="{215F7829-896C-4D19-7816-6A9467B0D621}"/>
                  </a:ext>
                </a:extLst>
              </p:cNvPr>
              <p:cNvPicPr/>
              <p:nvPr/>
            </p:nvPicPr>
            <p:blipFill>
              <a:blip r:embed="rId17"/>
              <a:stretch>
                <a:fillRect/>
              </a:stretch>
            </p:blipFill>
            <p:spPr>
              <a:xfrm>
                <a:off x="9658730" y="5358828"/>
                <a:ext cx="241560" cy="707040"/>
              </a:xfrm>
              <a:prstGeom prst="rect">
                <a:avLst/>
              </a:prstGeom>
            </p:spPr>
          </p:pic>
        </mc:Fallback>
      </mc:AlternateContent>
      <p:sp>
        <p:nvSpPr>
          <p:cNvPr id="13" name="TextBox 12">
            <a:extLst>
              <a:ext uri="{FF2B5EF4-FFF2-40B4-BE49-F238E27FC236}">
                <a16:creationId xmlns:a16="http://schemas.microsoft.com/office/drawing/2014/main" id="{4763EADC-594C-B8FE-D4DA-3C0E6CA5C4C1}"/>
              </a:ext>
            </a:extLst>
          </p:cNvPr>
          <p:cNvSpPr txBox="1"/>
          <p:nvPr/>
        </p:nvSpPr>
        <p:spPr>
          <a:xfrm>
            <a:off x="9919278" y="5539312"/>
            <a:ext cx="1655486" cy="307777"/>
          </a:xfrm>
          <a:prstGeom prst="rect">
            <a:avLst/>
          </a:prstGeom>
          <a:noFill/>
        </p:spPr>
        <p:txBody>
          <a:bodyPr wrap="square" rtlCol="0">
            <a:spAutoFit/>
          </a:bodyPr>
          <a:lstStyle/>
          <a:p>
            <a:r>
              <a:rPr lang="en-US" sz="1400"/>
              <a:t>small x expansion</a:t>
            </a:r>
          </a:p>
        </p:txBody>
      </p:sp>
    </p:spTree>
    <p:extLst>
      <p:ext uri="{BB962C8B-B14F-4D97-AF65-F5344CB8AC3E}">
        <p14:creationId xmlns:p14="http://schemas.microsoft.com/office/powerpoint/2010/main" val="2547939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365359" y="1106970"/>
            <a:ext cx="8808140" cy="769441"/>
          </a:xfrm>
          <a:prstGeom prst="rect">
            <a:avLst/>
          </a:prstGeom>
          <a:noFill/>
        </p:spPr>
        <p:txBody>
          <a:bodyPr wrap="square" rtlCol="0">
            <a:spAutoFit/>
          </a:bodyPr>
          <a:lstStyle/>
          <a:p>
            <a:r>
              <a:rPr lang="en-US" sz="1600" b="1"/>
              <a:t>Heisenberg model MFT</a:t>
            </a:r>
            <a:endParaRPr lang="en-US" sz="1400" b="1"/>
          </a:p>
          <a:p>
            <a:r>
              <a:rPr lang="en-US" sz="1400"/>
              <a:t>Then we can put in terms of Fourier transforms, expand the K matrix interaction for small k’s, and do Taylor series expansion for small </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’s, and then absorb cube length </a:t>
            </a:r>
            <a:r>
              <a:rPr lang="en-US" sz="1400" i="1">
                <a:latin typeface="Calibri" panose="020F0502020204030204" pitchFamily="34" charset="0"/>
                <a:cs typeface="Calibri" panose="020F0502020204030204" pitchFamily="34" charset="0"/>
              </a:rPr>
              <a:t>a</a:t>
            </a:r>
            <a:r>
              <a:rPr lang="en-US" sz="1400">
                <a:latin typeface="Calibri" panose="020F0502020204030204" pitchFamily="34" charset="0"/>
                <a:cs typeface="Calibri" panose="020F0502020204030204" pitchFamily="34" charset="0"/>
              </a:rPr>
              <a:t> into r:</a:t>
            </a:r>
            <a:endParaRPr lang="en-US" sz="1400"/>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extLst>
              <p:ext uri="{D42A27DB-BD31-4B8C-83A1-F6EECF244321}">
                <p14:modId xmlns:p14="http://schemas.microsoft.com/office/powerpoint/2010/main" val="2505702198"/>
              </p:ext>
            </p:extLst>
          </p:nvPr>
        </p:nvGraphicFramePr>
        <p:xfrm>
          <a:off x="451348" y="2121965"/>
          <a:ext cx="8866103" cy="522903"/>
        </p:xfrm>
        <a:graphic>
          <a:graphicData uri="http://schemas.openxmlformats.org/presentationml/2006/ole">
            <mc:AlternateContent xmlns:mc="http://schemas.openxmlformats.org/markup-compatibility/2006">
              <mc:Choice xmlns:v="urn:schemas-microsoft-com:vml" Requires="v">
                <p:oleObj name="Equation" r:id="rId2" imgW="6692760" imgH="393480" progId="Equation.DSMT4">
                  <p:embed/>
                </p:oleObj>
              </mc:Choice>
              <mc:Fallback>
                <p:oleObj name="Equation" r:id="rId2" imgW="6692760" imgH="39348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3"/>
                      <a:srcRect/>
                      <a:stretch>
                        <a:fillRect/>
                      </a:stretch>
                    </p:blipFill>
                    <p:spPr bwMode="auto">
                      <a:xfrm>
                        <a:off x="451348" y="2121965"/>
                        <a:ext cx="8866103" cy="522903"/>
                      </a:xfrm>
                      <a:prstGeom prst="rect">
                        <a:avLst/>
                      </a:prstGeom>
                      <a:solidFill>
                        <a:srgbClr val="CCFFCC"/>
                      </a:solidFill>
                    </p:spPr>
                  </p:pic>
                </p:oleObj>
              </mc:Fallback>
            </mc:AlternateContent>
          </a:graphicData>
        </a:graphic>
      </p:graphicFrame>
      <p:sp>
        <p:nvSpPr>
          <p:cNvPr id="43008" name="Rectangle 41">
            <a:extLst>
              <a:ext uri="{FF2B5EF4-FFF2-40B4-BE49-F238E27FC236}">
                <a16:creationId xmlns:a16="http://schemas.microsoft.com/office/drawing/2014/main" id="{BE8A1B72-03B2-4917-BF9D-11530A5B7BE6}"/>
              </a:ext>
            </a:extLst>
          </p:cNvPr>
          <p:cNvSpPr>
            <a:spLocks noChangeArrowheads="1"/>
          </p:cNvSpPr>
          <p:nvPr/>
        </p:nvSpPr>
        <p:spPr bwMode="auto">
          <a:xfrm>
            <a:off x="8484124" y="16025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013" name="TextBox 43012">
            <a:extLst>
              <a:ext uri="{FF2B5EF4-FFF2-40B4-BE49-F238E27FC236}">
                <a16:creationId xmlns:a16="http://schemas.microsoft.com/office/drawing/2014/main" id="{EC6666AC-4CCC-481D-9A82-0065A32CC43C}"/>
              </a:ext>
            </a:extLst>
          </p:cNvPr>
          <p:cNvSpPr txBox="1"/>
          <p:nvPr/>
        </p:nvSpPr>
        <p:spPr>
          <a:xfrm>
            <a:off x="365360" y="2938720"/>
            <a:ext cx="8808137" cy="523220"/>
          </a:xfrm>
          <a:prstGeom prst="rect">
            <a:avLst/>
          </a:prstGeom>
          <a:noFill/>
        </p:spPr>
        <p:txBody>
          <a:bodyPr wrap="square" rtlCol="0">
            <a:spAutoFit/>
          </a:bodyPr>
          <a:lstStyle/>
          <a:p>
            <a:r>
              <a:rPr lang="en-US" sz="1400"/>
              <a:t>The magnetization can be identified with the mean value of phi, and the susceptibility would be the two-point GF (times beta),</a:t>
            </a:r>
          </a:p>
        </p:txBody>
      </p:sp>
      <p:sp>
        <p:nvSpPr>
          <p:cNvPr id="3" name="TextBox 2">
            <a:extLst>
              <a:ext uri="{FF2B5EF4-FFF2-40B4-BE49-F238E27FC236}">
                <a16:creationId xmlns:a16="http://schemas.microsoft.com/office/drawing/2014/main" id="{A66686E8-C165-C408-91FA-283030B5B1A7}"/>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graphicFrame>
        <p:nvGraphicFramePr>
          <p:cNvPr id="2" name="Object 1">
            <a:extLst>
              <a:ext uri="{FF2B5EF4-FFF2-40B4-BE49-F238E27FC236}">
                <a16:creationId xmlns:a16="http://schemas.microsoft.com/office/drawing/2014/main" id="{50B32D60-B6B4-600E-8F18-32B148AE5BE3}"/>
              </a:ext>
            </a:extLst>
          </p:cNvPr>
          <p:cNvGraphicFramePr>
            <a:graphicFrameLocks noChangeAspect="1"/>
          </p:cNvGraphicFramePr>
          <p:nvPr>
            <p:extLst>
              <p:ext uri="{D42A27DB-BD31-4B8C-83A1-F6EECF244321}">
                <p14:modId xmlns:p14="http://schemas.microsoft.com/office/powerpoint/2010/main" val="1831255395"/>
              </p:ext>
            </p:extLst>
          </p:nvPr>
        </p:nvGraphicFramePr>
        <p:xfrm>
          <a:off x="9923667" y="2121965"/>
          <a:ext cx="804862" cy="1050925"/>
        </p:xfrm>
        <a:graphic>
          <a:graphicData uri="http://schemas.openxmlformats.org/presentationml/2006/ole">
            <mc:AlternateContent xmlns:mc="http://schemas.openxmlformats.org/markup-compatibility/2006">
              <mc:Choice xmlns:v="urn:schemas-microsoft-com:vml" Requires="v">
                <p:oleObj name="Equation" r:id="rId4" imgW="660240" imgH="863280" progId="Equation.DSMT4">
                  <p:embed/>
                </p:oleObj>
              </mc:Choice>
              <mc:Fallback>
                <p:oleObj name="Equation" r:id="rId4" imgW="660240" imgH="863280" progId="Equation.DSMT4">
                  <p:embed/>
                  <p:pic>
                    <p:nvPicPr>
                      <p:cNvPr id="2" name="Object 1">
                        <a:extLst>
                          <a:ext uri="{FF2B5EF4-FFF2-40B4-BE49-F238E27FC236}">
                            <a16:creationId xmlns:a16="http://schemas.microsoft.com/office/drawing/2014/main" id="{50B32D60-B6B4-600E-8F18-32B148AE5BE3}"/>
                          </a:ext>
                        </a:extLst>
                      </p:cNvPr>
                      <p:cNvPicPr/>
                      <p:nvPr/>
                    </p:nvPicPr>
                    <p:blipFill>
                      <a:blip r:embed="rId5"/>
                      <a:stretch>
                        <a:fillRect/>
                      </a:stretch>
                    </p:blipFill>
                    <p:spPr>
                      <a:xfrm>
                        <a:off x="9923667" y="2121965"/>
                        <a:ext cx="804862" cy="1050925"/>
                      </a:xfrm>
                      <a:prstGeom prst="rect">
                        <a:avLst/>
                      </a:prstGeom>
                      <a:ln>
                        <a:solidFill>
                          <a:srgbClr val="FF0000"/>
                        </a:solidFill>
                      </a:ln>
                    </p:spPr>
                  </p:pic>
                </p:oleObj>
              </mc:Fallback>
            </mc:AlternateContent>
          </a:graphicData>
        </a:graphic>
      </p:graphicFrame>
      <p:graphicFrame>
        <p:nvGraphicFramePr>
          <p:cNvPr id="4" name="Object 3">
            <a:extLst>
              <a:ext uri="{FF2B5EF4-FFF2-40B4-BE49-F238E27FC236}">
                <a16:creationId xmlns:a16="http://schemas.microsoft.com/office/drawing/2014/main" id="{C1FF3861-5A64-05C7-1264-719AFE2648C6}"/>
              </a:ext>
            </a:extLst>
          </p:cNvPr>
          <p:cNvGraphicFramePr>
            <a:graphicFrameLocks noChangeAspect="1"/>
          </p:cNvGraphicFramePr>
          <p:nvPr>
            <p:extLst>
              <p:ext uri="{D42A27DB-BD31-4B8C-83A1-F6EECF244321}">
                <p14:modId xmlns:p14="http://schemas.microsoft.com/office/powerpoint/2010/main" val="3561235620"/>
              </p:ext>
            </p:extLst>
          </p:nvPr>
        </p:nvGraphicFramePr>
        <p:xfrm>
          <a:off x="451348" y="3722027"/>
          <a:ext cx="2921000" cy="1586004"/>
        </p:xfrm>
        <a:graphic>
          <a:graphicData uri="http://schemas.openxmlformats.org/presentationml/2006/ole">
            <mc:AlternateContent xmlns:mc="http://schemas.openxmlformats.org/markup-compatibility/2006">
              <mc:Choice xmlns:v="urn:schemas-microsoft-com:vml" Requires="v">
                <p:oleObj name="Equation" r:id="rId6" imgW="2494365" imgH="1354459" progId="Equation.DSMT4">
                  <p:embed/>
                </p:oleObj>
              </mc:Choice>
              <mc:Fallback>
                <p:oleObj name="Equation" r:id="rId6" imgW="2494365" imgH="1354459" progId="Equation.DSMT4">
                  <p:embed/>
                  <p:pic>
                    <p:nvPicPr>
                      <p:cNvPr id="4" name="Object 3">
                        <a:extLst>
                          <a:ext uri="{FF2B5EF4-FFF2-40B4-BE49-F238E27FC236}">
                            <a16:creationId xmlns:a16="http://schemas.microsoft.com/office/drawing/2014/main" id="{C1FF3861-5A64-05C7-1264-719AFE2648C6}"/>
                          </a:ext>
                        </a:extLst>
                      </p:cNvPr>
                      <p:cNvPicPr/>
                      <p:nvPr/>
                    </p:nvPicPr>
                    <p:blipFill>
                      <a:blip r:embed="rId7"/>
                      <a:stretch>
                        <a:fillRect/>
                      </a:stretch>
                    </p:blipFill>
                    <p:spPr>
                      <a:xfrm>
                        <a:off x="451348" y="3722027"/>
                        <a:ext cx="2921000" cy="1586004"/>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C55BFD8A-677B-24D6-71C8-1AEB40CAA58C}"/>
              </a:ext>
            </a:extLst>
          </p:cNvPr>
          <p:cNvGraphicFramePr>
            <a:graphicFrameLocks noChangeAspect="1"/>
          </p:cNvGraphicFramePr>
          <p:nvPr>
            <p:extLst>
              <p:ext uri="{D42A27DB-BD31-4B8C-83A1-F6EECF244321}">
                <p14:modId xmlns:p14="http://schemas.microsoft.com/office/powerpoint/2010/main" val="1034947884"/>
              </p:ext>
            </p:extLst>
          </p:nvPr>
        </p:nvGraphicFramePr>
        <p:xfrm>
          <a:off x="4969773" y="3814936"/>
          <a:ext cx="3708564" cy="1241563"/>
        </p:xfrm>
        <a:graphic>
          <a:graphicData uri="http://schemas.openxmlformats.org/presentationml/2006/ole">
            <mc:AlternateContent xmlns:mc="http://schemas.openxmlformats.org/markup-compatibility/2006">
              <mc:Choice xmlns:v="urn:schemas-microsoft-com:vml" Requires="v">
                <p:oleObj name="Equation" r:id="rId8" imgW="2920680" imgH="977760" progId="Equation.DSMT4">
                  <p:embed/>
                </p:oleObj>
              </mc:Choice>
              <mc:Fallback>
                <p:oleObj name="Equation" r:id="rId8" imgW="2920680" imgH="977760" progId="Equation.DSMT4">
                  <p:embed/>
                  <p:pic>
                    <p:nvPicPr>
                      <p:cNvPr id="9" name="Object 8">
                        <a:extLst>
                          <a:ext uri="{FF2B5EF4-FFF2-40B4-BE49-F238E27FC236}">
                            <a16:creationId xmlns:a16="http://schemas.microsoft.com/office/drawing/2014/main" id="{C55BFD8A-677B-24D6-71C8-1AEB40CAA58C}"/>
                          </a:ext>
                        </a:extLst>
                      </p:cNvPr>
                      <p:cNvPicPr/>
                      <p:nvPr/>
                    </p:nvPicPr>
                    <p:blipFill>
                      <a:blip r:embed="rId9"/>
                      <a:stretch>
                        <a:fillRect/>
                      </a:stretch>
                    </p:blipFill>
                    <p:spPr>
                      <a:xfrm>
                        <a:off x="4969773" y="3814936"/>
                        <a:ext cx="3708564" cy="124156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E6BA43A-4D48-2065-760F-BB03F6A7EDAB}"/>
              </a:ext>
            </a:extLst>
          </p:cNvPr>
          <p:cNvSpPr txBox="1"/>
          <p:nvPr/>
        </p:nvSpPr>
        <p:spPr>
          <a:xfrm>
            <a:off x="365359" y="5568118"/>
            <a:ext cx="8808139" cy="523220"/>
          </a:xfrm>
          <a:prstGeom prst="rect">
            <a:avLst/>
          </a:prstGeom>
          <a:noFill/>
        </p:spPr>
        <p:txBody>
          <a:bodyPr wrap="square" rtlCol="0">
            <a:spAutoFit/>
          </a:bodyPr>
          <a:lstStyle/>
          <a:p>
            <a:r>
              <a:rPr lang="en-US" sz="1400"/>
              <a:t>A saddle point / mean field examinination of the action/free energy functional gives results similar to the Ising model.  So does a perturbative analysis, and SCHF analysis.   </a:t>
            </a:r>
          </a:p>
        </p:txBody>
      </p:sp>
    </p:spTree>
    <p:extLst>
      <p:ext uri="{BB962C8B-B14F-4D97-AF65-F5344CB8AC3E}">
        <p14:creationId xmlns:p14="http://schemas.microsoft.com/office/powerpoint/2010/main" val="2515116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C32D28-AE3C-48A9-838C-3C20EDFEBE18}"/>
              </a:ext>
            </a:extLst>
          </p:cNvPr>
          <p:cNvSpPr txBox="1"/>
          <p:nvPr/>
        </p:nvSpPr>
        <p:spPr>
          <a:xfrm>
            <a:off x="3670356" y="15824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5" name="TextBox 4">
            <a:extLst>
              <a:ext uri="{FF2B5EF4-FFF2-40B4-BE49-F238E27FC236}">
                <a16:creationId xmlns:a16="http://schemas.microsoft.com/office/drawing/2014/main" id="{BF86C9AF-868F-4D5C-9FF3-1A9F6BA8EE78}"/>
              </a:ext>
            </a:extLst>
          </p:cNvPr>
          <p:cNvSpPr txBox="1"/>
          <p:nvPr/>
        </p:nvSpPr>
        <p:spPr>
          <a:xfrm>
            <a:off x="131891" y="614957"/>
            <a:ext cx="8676795" cy="1200329"/>
          </a:xfrm>
          <a:prstGeom prst="rect">
            <a:avLst/>
          </a:prstGeom>
          <a:noFill/>
        </p:spPr>
        <p:txBody>
          <a:bodyPr wrap="square" rtlCol="0">
            <a:spAutoFit/>
          </a:bodyPr>
          <a:lstStyle/>
          <a:p>
            <a:r>
              <a:rPr lang="en-US" sz="1600" b="1"/>
              <a:t>Ising Fluctuations about MFT</a:t>
            </a:r>
          </a:p>
          <a:p>
            <a:r>
              <a:rPr lang="en-US" sz="1400"/>
              <a:t>The MF result is good for small fluctuations, but therefore not good close to the critical point.  We can turn to regular PT here, perhaps, to accommodate fluctuations in the field.  One useful construct is the GF.  We can get the critical temperature from where G(k=0) blows up.  And the other critical exponents involved in G can be calculated from G(k) and the critical exponent relations.  Our Z is (rescaling coordinates x </a:t>
            </a:r>
            <a:r>
              <a:rPr lang="en-US" sz="1400">
                <a:sym typeface="Wingdings" panose="05000000000000000000" pitchFamily="2" charset="2"/>
              </a:rPr>
              <a:t> ax</a:t>
            </a:r>
            <a:r>
              <a:rPr lang="en-US" sz="1400"/>
              <a:t> to make prettier),</a:t>
            </a:r>
          </a:p>
        </p:txBody>
      </p:sp>
      <p:graphicFrame>
        <p:nvGraphicFramePr>
          <p:cNvPr id="26" name="Object 25">
            <a:extLst>
              <a:ext uri="{FF2B5EF4-FFF2-40B4-BE49-F238E27FC236}">
                <a16:creationId xmlns:a16="http://schemas.microsoft.com/office/drawing/2014/main" id="{37ABAB66-0871-4244-BF2A-B2293D005D4D}"/>
              </a:ext>
            </a:extLst>
          </p:cNvPr>
          <p:cNvGraphicFramePr>
            <a:graphicFrameLocks noChangeAspect="1"/>
          </p:cNvGraphicFramePr>
          <p:nvPr/>
        </p:nvGraphicFramePr>
        <p:xfrm>
          <a:off x="212761" y="1979613"/>
          <a:ext cx="6723062" cy="527050"/>
        </p:xfrm>
        <a:graphic>
          <a:graphicData uri="http://schemas.openxmlformats.org/presentationml/2006/ole">
            <mc:AlternateContent xmlns:mc="http://schemas.openxmlformats.org/markup-compatibility/2006">
              <mc:Choice xmlns:v="urn:schemas-microsoft-com:vml" Requires="v">
                <p:oleObj name="Equation" r:id="rId2" imgW="5537160" imgH="431640" progId="Equation.DSMT4">
                  <p:embed/>
                </p:oleObj>
              </mc:Choice>
              <mc:Fallback>
                <p:oleObj name="Equation" r:id="rId2" imgW="5537160" imgH="43164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3"/>
                      <a:srcRect/>
                      <a:stretch>
                        <a:fillRect/>
                      </a:stretch>
                    </p:blipFill>
                    <p:spPr bwMode="auto">
                      <a:xfrm>
                        <a:off x="212761" y="1979613"/>
                        <a:ext cx="6723062" cy="527050"/>
                      </a:xfrm>
                      <a:prstGeom prst="rect">
                        <a:avLst/>
                      </a:prstGeom>
                      <a:solidFill>
                        <a:srgbClr val="CCFFCC"/>
                      </a:solidFill>
                    </p:spPr>
                  </p:pic>
                </p:oleObj>
              </mc:Fallback>
            </mc:AlternateContent>
          </a:graphicData>
        </a:graphic>
      </p:graphicFrame>
      <p:sp>
        <p:nvSpPr>
          <p:cNvPr id="43013" name="TextBox 43012">
            <a:extLst>
              <a:ext uri="{FF2B5EF4-FFF2-40B4-BE49-F238E27FC236}">
                <a16:creationId xmlns:a16="http://schemas.microsoft.com/office/drawing/2014/main" id="{EC6666AC-4CCC-481D-9A82-0065A32CC43C}"/>
              </a:ext>
            </a:extLst>
          </p:cNvPr>
          <p:cNvSpPr txBox="1"/>
          <p:nvPr/>
        </p:nvSpPr>
        <p:spPr>
          <a:xfrm>
            <a:off x="131891" y="2614421"/>
            <a:ext cx="3430459" cy="307777"/>
          </a:xfrm>
          <a:prstGeom prst="rect">
            <a:avLst/>
          </a:prstGeom>
          <a:noFill/>
        </p:spPr>
        <p:txBody>
          <a:bodyPr wrap="square" rtlCol="0">
            <a:spAutoFit/>
          </a:bodyPr>
          <a:lstStyle/>
          <a:p>
            <a:r>
              <a:rPr lang="en-US" sz="1400"/>
              <a:t>The general expression for susceptibility is:  </a:t>
            </a:r>
          </a:p>
        </p:txBody>
      </p:sp>
      <p:graphicFrame>
        <p:nvGraphicFramePr>
          <p:cNvPr id="43015" name="Object 43014">
            <a:extLst>
              <a:ext uri="{FF2B5EF4-FFF2-40B4-BE49-F238E27FC236}">
                <a16:creationId xmlns:a16="http://schemas.microsoft.com/office/drawing/2014/main" id="{968E3151-0198-4066-9EDE-D826777859BC}"/>
              </a:ext>
            </a:extLst>
          </p:cNvPr>
          <p:cNvGraphicFramePr>
            <a:graphicFrameLocks noChangeAspect="1"/>
          </p:cNvGraphicFramePr>
          <p:nvPr/>
        </p:nvGraphicFramePr>
        <p:xfrm>
          <a:off x="212761" y="3013101"/>
          <a:ext cx="6369050" cy="623888"/>
        </p:xfrm>
        <a:graphic>
          <a:graphicData uri="http://schemas.openxmlformats.org/presentationml/2006/ole">
            <mc:AlternateContent xmlns:mc="http://schemas.openxmlformats.org/markup-compatibility/2006">
              <mc:Choice xmlns:v="urn:schemas-microsoft-com:vml" Requires="v">
                <p:oleObj name="Equation" r:id="rId4" imgW="4673520" imgH="457200" progId="Equation.DSMT4">
                  <p:embed/>
                </p:oleObj>
              </mc:Choice>
              <mc:Fallback>
                <p:oleObj name="Equation" r:id="rId4" imgW="4673520" imgH="457200" progId="Equation.DSMT4">
                  <p:embed/>
                  <p:pic>
                    <p:nvPicPr>
                      <p:cNvPr id="43015" name="Object 43014">
                        <a:extLst>
                          <a:ext uri="{FF2B5EF4-FFF2-40B4-BE49-F238E27FC236}">
                            <a16:creationId xmlns:a16="http://schemas.microsoft.com/office/drawing/2014/main" id="{968E3151-0198-4066-9EDE-D826777859BC}"/>
                          </a:ext>
                        </a:extLst>
                      </p:cNvPr>
                      <p:cNvPicPr>
                        <a:picLocks noChangeAspect="1" noChangeArrowheads="1"/>
                      </p:cNvPicPr>
                      <p:nvPr/>
                    </p:nvPicPr>
                    <p:blipFill>
                      <a:blip r:embed="rId5"/>
                      <a:srcRect/>
                      <a:stretch>
                        <a:fillRect/>
                      </a:stretch>
                    </p:blipFill>
                    <p:spPr bwMode="auto">
                      <a:xfrm>
                        <a:off x="212761" y="3013101"/>
                        <a:ext cx="6369050" cy="623888"/>
                      </a:xfrm>
                      <a:prstGeom prst="rect">
                        <a:avLst/>
                      </a:prstGeom>
                      <a:noFill/>
                    </p:spPr>
                  </p:pic>
                </p:oleObj>
              </mc:Fallback>
            </mc:AlternateContent>
          </a:graphicData>
        </a:graphic>
      </p:graphicFrame>
      <p:sp>
        <p:nvSpPr>
          <p:cNvPr id="42" name="TextBox 41">
            <a:extLst>
              <a:ext uri="{FF2B5EF4-FFF2-40B4-BE49-F238E27FC236}">
                <a16:creationId xmlns:a16="http://schemas.microsoft.com/office/drawing/2014/main" id="{484F7047-8DBE-4398-920A-9D3A787B1168}"/>
              </a:ext>
            </a:extLst>
          </p:cNvPr>
          <p:cNvSpPr txBox="1"/>
          <p:nvPr/>
        </p:nvSpPr>
        <p:spPr>
          <a:xfrm>
            <a:off x="131891" y="3781737"/>
            <a:ext cx="8975435" cy="523220"/>
          </a:xfrm>
          <a:prstGeom prst="rect">
            <a:avLst/>
          </a:prstGeom>
          <a:noFill/>
        </p:spPr>
        <p:txBody>
          <a:bodyPr wrap="square" rtlCol="0">
            <a:spAutoFit/>
          </a:bodyPr>
          <a:lstStyle/>
          <a:p>
            <a:r>
              <a:rPr lang="en-US" sz="1400"/>
              <a:t>We can do a self-consistent Hartree-Fock approximation to the self-energy:(note </a:t>
            </a:r>
            <a:r>
              <a:rPr lang="el-GR" sz="1400"/>
              <a:t>Λ</a:t>
            </a:r>
            <a:r>
              <a:rPr lang="en-US" sz="1400"/>
              <a:t> is large k cutoff on order of lattice spacing), and note </a:t>
            </a:r>
            <a:r>
              <a:rPr lang="el-GR" sz="1400"/>
              <a:t>Σ</a:t>
            </a:r>
            <a:r>
              <a:rPr lang="en-US" sz="1400"/>
              <a:t> is independent of k:</a:t>
            </a:r>
          </a:p>
        </p:txBody>
      </p:sp>
      <p:sp>
        <p:nvSpPr>
          <p:cNvPr id="43018" name="Rectangle 61">
            <a:extLst>
              <a:ext uri="{FF2B5EF4-FFF2-40B4-BE49-F238E27FC236}">
                <a16:creationId xmlns:a16="http://schemas.microsoft.com/office/drawing/2014/main" id="{521F2751-BE4F-4D48-82A4-5288ECAB2825}"/>
              </a:ext>
            </a:extLst>
          </p:cNvPr>
          <p:cNvSpPr>
            <a:spLocks noChangeArrowheads="1"/>
          </p:cNvSpPr>
          <p:nvPr/>
        </p:nvSpPr>
        <p:spPr bwMode="auto">
          <a:xfrm>
            <a:off x="9644799" y="49041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B6C6137D-E0C6-4947-8175-98C15EC68E91}"/>
              </a:ext>
            </a:extLst>
          </p:cNvPr>
          <p:cNvGraphicFramePr>
            <a:graphicFrameLocks noChangeAspect="1"/>
          </p:cNvGraphicFramePr>
          <p:nvPr>
            <p:extLst>
              <p:ext uri="{D42A27DB-BD31-4B8C-83A1-F6EECF244321}">
                <p14:modId xmlns:p14="http://schemas.microsoft.com/office/powerpoint/2010/main" val="2544270244"/>
              </p:ext>
            </p:extLst>
          </p:nvPr>
        </p:nvGraphicFramePr>
        <p:xfrm>
          <a:off x="5394729" y="4566576"/>
          <a:ext cx="3820964" cy="1904288"/>
        </p:xfrm>
        <a:graphic>
          <a:graphicData uri="http://schemas.openxmlformats.org/presentationml/2006/ole">
            <mc:AlternateContent xmlns:mc="http://schemas.openxmlformats.org/markup-compatibility/2006">
              <mc:Choice xmlns:v="urn:schemas-microsoft-com:vml" Requires="v">
                <p:oleObj name="Equation" r:id="rId6" imgW="2743200" imgH="1371600" progId="Equation.DSMT4">
                  <p:embed/>
                </p:oleObj>
              </mc:Choice>
              <mc:Fallback>
                <p:oleObj name="Equation" r:id="rId6" imgW="2743200" imgH="1371600" progId="Equation.DSMT4">
                  <p:embed/>
                  <p:pic>
                    <p:nvPicPr>
                      <p:cNvPr id="48" name="Object 47">
                        <a:extLst>
                          <a:ext uri="{FF2B5EF4-FFF2-40B4-BE49-F238E27FC236}">
                            <a16:creationId xmlns:a16="http://schemas.microsoft.com/office/drawing/2014/main" id="{B6C6137D-E0C6-4947-8175-98C15EC68E91}"/>
                          </a:ext>
                        </a:extLst>
                      </p:cNvPr>
                      <p:cNvPicPr>
                        <a:picLocks noChangeAspect="1" noChangeArrowheads="1"/>
                      </p:cNvPicPr>
                      <p:nvPr/>
                    </p:nvPicPr>
                    <p:blipFill>
                      <a:blip r:embed="rId7"/>
                      <a:srcRect/>
                      <a:stretch>
                        <a:fillRect/>
                      </a:stretch>
                    </p:blipFill>
                    <p:spPr bwMode="auto">
                      <a:xfrm>
                        <a:off x="5394729" y="4566576"/>
                        <a:ext cx="3820964" cy="1904288"/>
                      </a:xfrm>
                      <a:prstGeom prst="rect">
                        <a:avLst/>
                      </a:prstGeom>
                      <a:noFill/>
                    </p:spPr>
                  </p:pic>
                </p:oleObj>
              </mc:Fallback>
            </mc:AlternateContent>
          </a:graphicData>
        </a:graphic>
      </p:graphicFrame>
      <p:sp>
        <p:nvSpPr>
          <p:cNvPr id="43020" name="TextBox 43019">
            <a:extLst>
              <a:ext uri="{FF2B5EF4-FFF2-40B4-BE49-F238E27FC236}">
                <a16:creationId xmlns:a16="http://schemas.microsoft.com/office/drawing/2014/main" id="{5BB8B9D2-AD6B-4B3E-8037-83DCD91C7C84}"/>
              </a:ext>
            </a:extLst>
          </p:cNvPr>
          <p:cNvSpPr txBox="1"/>
          <p:nvPr/>
        </p:nvSpPr>
        <p:spPr>
          <a:xfrm>
            <a:off x="9423961" y="3325045"/>
            <a:ext cx="2662393" cy="3323987"/>
          </a:xfrm>
          <a:prstGeom prst="rect">
            <a:avLst/>
          </a:prstGeom>
          <a:noFill/>
        </p:spPr>
        <p:txBody>
          <a:bodyPr wrap="square" rtlCol="0">
            <a:spAutoFit/>
          </a:bodyPr>
          <a:lstStyle/>
          <a:p>
            <a:r>
              <a:rPr lang="en-US" sz="1400"/>
              <a:t>So we find T</a:t>
            </a:r>
            <a:r>
              <a:rPr lang="en-US" sz="1400" baseline="-25000"/>
              <a:t>C</a:t>
            </a:r>
            <a:r>
              <a:rPr lang="en-US" sz="1400"/>
              <a:t> is changed in all dimensions.  But exponents, well </a:t>
            </a:r>
            <a:r>
              <a:rPr lang="el-GR" sz="1400">
                <a:latin typeface="Calibri" panose="020F0502020204030204" pitchFamily="34" charset="0"/>
                <a:cs typeface="Calibri" panose="020F0502020204030204" pitchFamily="34" charset="0"/>
              </a:rPr>
              <a:t>γ</a:t>
            </a:r>
            <a:r>
              <a:rPr lang="en-US" sz="1400">
                <a:latin typeface="Calibri" panose="020F0502020204030204" pitchFamily="34" charset="0"/>
                <a:cs typeface="Calibri" panose="020F0502020204030204" pitchFamily="34" charset="0"/>
              </a:rPr>
              <a:t>,</a:t>
            </a:r>
            <a:r>
              <a:rPr lang="en-US" sz="1400"/>
              <a:t> are unchanged in d &gt; 4, which is where MFT is good.  But is for d &lt; 4.  And in d &lt; 2, T</a:t>
            </a:r>
            <a:r>
              <a:rPr lang="en-US" sz="1400" baseline="-25000"/>
              <a:t>c</a:t>
            </a:r>
            <a:r>
              <a:rPr lang="en-US" sz="1400"/>
              <a:t> goes negative.  This is our first indication that d = 2 is the lower critical dimension, and d = 4 is the upper critical dimension (beyond which MFT works).  But changes in 2 &lt; d &lt; 4 are seemingly non-perturbative (don’t depend on u), and so this makes PT unreliable.  Problem is fluctuations are very strong, so while &lt;</a:t>
            </a:r>
            <a:r>
              <a:rPr lang="el-GR" sz="1400">
                <a:latin typeface="Calibri" panose="020F0502020204030204" pitchFamily="34" charset="0"/>
                <a:cs typeface="Calibri" panose="020F0502020204030204" pitchFamily="34" charset="0"/>
              </a:rPr>
              <a:t>φ</a:t>
            </a:r>
            <a:r>
              <a:rPr lang="en-US" sz="1400">
                <a:latin typeface="Calibri" panose="020F0502020204030204" pitchFamily="34" charset="0"/>
                <a:cs typeface="Calibri" panose="020F0502020204030204" pitchFamily="34" charset="0"/>
              </a:rPr>
              <a:t>&gt;</a:t>
            </a:r>
            <a:r>
              <a:rPr lang="en-US" sz="1400" baseline="30000">
                <a:latin typeface="Calibri" panose="020F0502020204030204" pitchFamily="34" charset="0"/>
                <a:cs typeface="Calibri" panose="020F0502020204030204" pitchFamily="34" charset="0"/>
              </a:rPr>
              <a:t>4</a:t>
            </a:r>
            <a:r>
              <a:rPr lang="en-US" sz="1400">
                <a:latin typeface="Calibri" panose="020F0502020204030204" pitchFamily="34" charset="0"/>
                <a:cs typeface="Calibri" panose="020F0502020204030204" pitchFamily="34" charset="0"/>
              </a:rPr>
              <a:t> is small, &lt;φ</a:t>
            </a:r>
            <a:r>
              <a:rPr lang="en-US" sz="1400" baseline="30000">
                <a:latin typeface="Calibri" panose="020F0502020204030204" pitchFamily="34" charset="0"/>
                <a:cs typeface="Calibri" panose="020F0502020204030204" pitchFamily="34" charset="0"/>
              </a:rPr>
              <a:t>4</a:t>
            </a:r>
            <a:r>
              <a:rPr lang="en-US" sz="1400">
                <a:latin typeface="Calibri" panose="020F0502020204030204" pitchFamily="34" charset="0"/>
                <a:cs typeface="Calibri" panose="020F0502020204030204" pitchFamily="34" charset="0"/>
              </a:rPr>
              <a:t>&gt; is not.  </a:t>
            </a:r>
            <a:endParaRPr lang="en-US"/>
          </a:p>
        </p:txBody>
      </p:sp>
      <p:graphicFrame>
        <p:nvGraphicFramePr>
          <p:cNvPr id="6" name="Object 5">
            <a:extLst>
              <a:ext uri="{FF2B5EF4-FFF2-40B4-BE49-F238E27FC236}">
                <a16:creationId xmlns:a16="http://schemas.microsoft.com/office/drawing/2014/main" id="{C2A5F9DC-2658-482F-AD3E-847A852F39AE}"/>
              </a:ext>
            </a:extLst>
          </p:cNvPr>
          <p:cNvGraphicFramePr>
            <a:graphicFrameLocks noChangeAspect="1"/>
          </p:cNvGraphicFramePr>
          <p:nvPr/>
        </p:nvGraphicFramePr>
        <p:xfrm>
          <a:off x="212761" y="4449705"/>
          <a:ext cx="1165225" cy="631825"/>
        </p:xfrm>
        <a:graphic>
          <a:graphicData uri="http://schemas.openxmlformats.org/presentationml/2006/ole">
            <mc:AlternateContent xmlns:mc="http://schemas.openxmlformats.org/markup-compatibility/2006">
              <mc:Choice xmlns:v="urn:schemas-microsoft-com:vml" Requires="v">
                <p:oleObj name="Bitmap Image" r:id="rId8" imgW="1988992" imgH="1668925" progId="Paint.Picture">
                  <p:embed/>
                </p:oleObj>
              </mc:Choice>
              <mc:Fallback>
                <p:oleObj name="Bitmap Image" r:id="rId8" imgW="1988992" imgH="1668925" progId="Paint.Picture">
                  <p:embed/>
                  <p:pic>
                    <p:nvPicPr>
                      <p:cNvPr id="6" name="Object 5">
                        <a:extLst>
                          <a:ext uri="{FF2B5EF4-FFF2-40B4-BE49-F238E27FC236}">
                            <a16:creationId xmlns:a16="http://schemas.microsoft.com/office/drawing/2014/main" id="{C2A5F9DC-2658-482F-AD3E-847A852F39A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7307" t="19337" r="23946" b="42552"/>
                      <a:stretch>
                        <a:fillRect/>
                      </a:stretch>
                    </p:blipFill>
                    <p:spPr bwMode="auto">
                      <a:xfrm>
                        <a:off x="212761" y="4449705"/>
                        <a:ext cx="1165225" cy="631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3">
            <a:extLst>
              <a:ext uri="{FF2B5EF4-FFF2-40B4-BE49-F238E27FC236}">
                <a16:creationId xmlns:a16="http://schemas.microsoft.com/office/drawing/2014/main" id="{76EE1E67-30A2-EC3E-5ACC-84925997BC49}"/>
              </a:ext>
            </a:extLst>
          </p:cNvPr>
          <p:cNvPicPr>
            <a:picLocks noChangeAspect="1"/>
          </p:cNvPicPr>
          <p:nvPr/>
        </p:nvPicPr>
        <p:blipFill>
          <a:blip r:embed="rId10"/>
          <a:stretch>
            <a:fillRect/>
          </a:stretch>
        </p:blipFill>
        <p:spPr>
          <a:xfrm>
            <a:off x="9107326" y="864620"/>
            <a:ext cx="3033023" cy="2057578"/>
          </a:xfrm>
          <a:prstGeom prst="rect">
            <a:avLst/>
          </a:prstGeom>
        </p:spPr>
      </p:pic>
      <p:graphicFrame>
        <p:nvGraphicFramePr>
          <p:cNvPr id="3" name="Object 2">
            <a:extLst>
              <a:ext uri="{FF2B5EF4-FFF2-40B4-BE49-F238E27FC236}">
                <a16:creationId xmlns:a16="http://schemas.microsoft.com/office/drawing/2014/main" id="{08A2F856-D748-DF5D-202B-1FA8909507D1}"/>
              </a:ext>
            </a:extLst>
          </p:cNvPr>
          <p:cNvGraphicFramePr>
            <a:graphicFrameLocks noChangeAspect="1"/>
          </p:cNvGraphicFramePr>
          <p:nvPr>
            <p:extLst>
              <p:ext uri="{D42A27DB-BD31-4B8C-83A1-F6EECF244321}">
                <p14:modId xmlns:p14="http://schemas.microsoft.com/office/powerpoint/2010/main" val="1728911075"/>
              </p:ext>
            </p:extLst>
          </p:nvPr>
        </p:nvGraphicFramePr>
        <p:xfrm>
          <a:off x="3830785" y="5994739"/>
          <a:ext cx="1407979" cy="721444"/>
        </p:xfrm>
        <a:graphic>
          <a:graphicData uri="http://schemas.openxmlformats.org/presentationml/2006/ole">
            <mc:AlternateContent xmlns:mc="http://schemas.openxmlformats.org/markup-compatibility/2006">
              <mc:Choice xmlns:v="urn:schemas-microsoft-com:vml" Requires="v">
                <p:oleObj name="Equation" r:id="rId11" imgW="1151826" imgH="591246" progId="Equation.DSMT4">
                  <p:embed/>
                </p:oleObj>
              </mc:Choice>
              <mc:Fallback>
                <p:oleObj name="Equation" r:id="rId11" imgW="1151826" imgH="591246" progId="Equation.DSMT4">
                  <p:embed/>
                  <p:pic>
                    <p:nvPicPr>
                      <p:cNvPr id="3" name="Object 2">
                        <a:extLst>
                          <a:ext uri="{FF2B5EF4-FFF2-40B4-BE49-F238E27FC236}">
                            <a16:creationId xmlns:a16="http://schemas.microsoft.com/office/drawing/2014/main" id="{08A2F856-D748-DF5D-202B-1FA8909507D1}"/>
                          </a:ext>
                        </a:extLst>
                      </p:cNvPr>
                      <p:cNvPicPr/>
                      <p:nvPr/>
                    </p:nvPicPr>
                    <p:blipFill>
                      <a:blip r:embed="rId12"/>
                      <a:stretch>
                        <a:fillRect/>
                      </a:stretch>
                    </p:blipFill>
                    <p:spPr>
                      <a:xfrm>
                        <a:off x="3830785" y="5994739"/>
                        <a:ext cx="1407979" cy="72144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A947FD94-EF3F-8C64-D74F-1A5C2D5FAE99}"/>
              </a:ext>
            </a:extLst>
          </p:cNvPr>
          <p:cNvGraphicFramePr>
            <a:graphicFrameLocks noChangeAspect="1"/>
          </p:cNvGraphicFramePr>
          <p:nvPr>
            <p:extLst>
              <p:ext uri="{D42A27DB-BD31-4B8C-83A1-F6EECF244321}">
                <p14:modId xmlns:p14="http://schemas.microsoft.com/office/powerpoint/2010/main" val="3449794614"/>
              </p:ext>
            </p:extLst>
          </p:nvPr>
        </p:nvGraphicFramePr>
        <p:xfrm>
          <a:off x="1231142" y="5806545"/>
          <a:ext cx="2343150" cy="909638"/>
        </p:xfrm>
        <a:graphic>
          <a:graphicData uri="http://schemas.openxmlformats.org/presentationml/2006/ole">
            <mc:AlternateContent xmlns:mc="http://schemas.openxmlformats.org/markup-compatibility/2006">
              <mc:Choice xmlns:v="urn:schemas-microsoft-com:vml" Requires="v">
                <p:oleObj name="Equation" r:id="rId13" imgW="2031840" imgH="787320" progId="Equation.DSMT4">
                  <p:embed/>
                </p:oleObj>
              </mc:Choice>
              <mc:Fallback>
                <p:oleObj name="Equation" r:id="rId13" imgW="2031840" imgH="787320" progId="Equation.DSMT4">
                  <p:embed/>
                  <p:pic>
                    <p:nvPicPr>
                      <p:cNvPr id="7" name="Object 6">
                        <a:extLst>
                          <a:ext uri="{FF2B5EF4-FFF2-40B4-BE49-F238E27FC236}">
                            <a16:creationId xmlns:a16="http://schemas.microsoft.com/office/drawing/2014/main" id="{A947FD94-EF3F-8C64-D74F-1A5C2D5FAE99}"/>
                          </a:ext>
                        </a:extLst>
                      </p:cNvPr>
                      <p:cNvPicPr/>
                      <p:nvPr/>
                    </p:nvPicPr>
                    <p:blipFill>
                      <a:blip r:embed="rId14"/>
                      <a:stretch>
                        <a:fillRect/>
                      </a:stretch>
                    </p:blipFill>
                    <p:spPr>
                      <a:xfrm>
                        <a:off x="1231142" y="5806545"/>
                        <a:ext cx="2343150" cy="909638"/>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7B874356-B17C-2A4A-6666-E7688E7E1802}"/>
              </a:ext>
            </a:extLst>
          </p:cNvPr>
          <p:cNvGraphicFramePr>
            <a:graphicFrameLocks noChangeAspect="1"/>
          </p:cNvGraphicFramePr>
          <p:nvPr>
            <p:extLst>
              <p:ext uri="{D42A27DB-BD31-4B8C-83A1-F6EECF244321}">
                <p14:modId xmlns:p14="http://schemas.microsoft.com/office/powerpoint/2010/main" val="1668148160"/>
              </p:ext>
            </p:extLst>
          </p:nvPr>
        </p:nvGraphicFramePr>
        <p:xfrm>
          <a:off x="1503440" y="4556836"/>
          <a:ext cx="2584921" cy="572499"/>
        </p:xfrm>
        <a:graphic>
          <a:graphicData uri="http://schemas.openxmlformats.org/presentationml/2006/ole">
            <mc:AlternateContent xmlns:mc="http://schemas.openxmlformats.org/markup-compatibility/2006">
              <mc:Choice xmlns:v="urn:schemas-microsoft-com:vml" Requires="v">
                <p:oleObj name="Equation" r:id="rId15" imgW="1892160" imgH="419040" progId="Equation.DSMT4">
                  <p:embed/>
                </p:oleObj>
              </mc:Choice>
              <mc:Fallback>
                <p:oleObj name="Equation" r:id="rId15" imgW="1892160" imgH="419040" progId="Equation.DSMT4">
                  <p:embed/>
                  <p:pic>
                    <p:nvPicPr>
                      <p:cNvPr id="9" name="Object 8">
                        <a:extLst>
                          <a:ext uri="{FF2B5EF4-FFF2-40B4-BE49-F238E27FC236}">
                            <a16:creationId xmlns:a16="http://schemas.microsoft.com/office/drawing/2014/main" id="{7B874356-B17C-2A4A-6666-E7688E7E1802}"/>
                          </a:ext>
                        </a:extLst>
                      </p:cNvPr>
                      <p:cNvPicPr/>
                      <p:nvPr/>
                    </p:nvPicPr>
                    <p:blipFill>
                      <a:blip r:embed="rId16"/>
                      <a:stretch>
                        <a:fillRect/>
                      </a:stretch>
                    </p:blipFill>
                    <p:spPr>
                      <a:xfrm>
                        <a:off x="1503440" y="4556836"/>
                        <a:ext cx="2584921" cy="572499"/>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CB2881D3-00FC-BAA6-C716-7C21A437FBB2}"/>
              </a:ext>
            </a:extLst>
          </p:cNvPr>
          <p:cNvGraphicFramePr>
            <a:graphicFrameLocks noChangeAspect="1"/>
          </p:cNvGraphicFramePr>
          <p:nvPr>
            <p:extLst>
              <p:ext uri="{D42A27DB-BD31-4B8C-83A1-F6EECF244321}">
                <p14:modId xmlns:p14="http://schemas.microsoft.com/office/powerpoint/2010/main" val="926480755"/>
              </p:ext>
            </p:extLst>
          </p:nvPr>
        </p:nvGraphicFramePr>
        <p:xfrm>
          <a:off x="165136" y="5309190"/>
          <a:ext cx="3232150" cy="317500"/>
        </p:xfrm>
        <a:graphic>
          <a:graphicData uri="http://schemas.openxmlformats.org/presentationml/2006/ole">
            <mc:AlternateContent xmlns:mc="http://schemas.openxmlformats.org/markup-compatibility/2006">
              <mc:Choice xmlns:v="urn:schemas-microsoft-com:vml" Requires="v">
                <p:oleObj name="Equation" r:id="rId17" imgW="2323800" imgH="228600" progId="Equation.DSMT4">
                  <p:embed/>
                </p:oleObj>
              </mc:Choice>
              <mc:Fallback>
                <p:oleObj name="Equation" r:id="rId17" imgW="2323800" imgH="228600" progId="Equation.DSMT4">
                  <p:embed/>
                  <p:pic>
                    <p:nvPicPr>
                      <p:cNvPr id="8" name="Object 7">
                        <a:extLst>
                          <a:ext uri="{FF2B5EF4-FFF2-40B4-BE49-F238E27FC236}">
                            <a16:creationId xmlns:a16="http://schemas.microsoft.com/office/drawing/2014/main" id="{CB2881D3-00FC-BAA6-C716-7C21A437FBB2}"/>
                          </a:ext>
                        </a:extLst>
                      </p:cNvPr>
                      <p:cNvPicPr/>
                      <p:nvPr/>
                    </p:nvPicPr>
                    <p:blipFill>
                      <a:blip r:embed="rId18"/>
                      <a:stretch>
                        <a:fillRect/>
                      </a:stretch>
                    </p:blipFill>
                    <p:spPr>
                      <a:xfrm>
                        <a:off x="165136" y="5309190"/>
                        <a:ext cx="3232150" cy="3175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86D2038-EF3C-BF1F-68E5-468207754A8E}"/>
              </a:ext>
            </a:extLst>
          </p:cNvPr>
          <p:cNvSpPr txBox="1"/>
          <p:nvPr/>
        </p:nvSpPr>
        <p:spPr>
          <a:xfrm>
            <a:off x="165136" y="6024631"/>
            <a:ext cx="909446" cy="338554"/>
          </a:xfrm>
          <a:prstGeom prst="rect">
            <a:avLst/>
          </a:prstGeom>
          <a:noFill/>
        </p:spPr>
        <p:txBody>
          <a:bodyPr wrap="square" rtlCol="0">
            <a:spAutoFit/>
          </a:bodyPr>
          <a:lstStyle/>
          <a:p>
            <a:r>
              <a:rPr lang="en-US" sz="1600"/>
              <a:t>we find,</a:t>
            </a:r>
          </a:p>
        </p:txBody>
      </p:sp>
    </p:spTree>
    <p:extLst>
      <p:ext uri="{BB962C8B-B14F-4D97-AF65-F5344CB8AC3E}">
        <p14:creationId xmlns:p14="http://schemas.microsoft.com/office/powerpoint/2010/main" val="2095711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258334" y="171498"/>
            <a:ext cx="7083055" cy="612169"/>
          </a:xfrm>
        </p:spPr>
        <p:txBody>
          <a:bodyPr>
            <a:normAutofit/>
          </a:bodyPr>
          <a:lstStyle/>
          <a:p>
            <a:r>
              <a:rPr lang="en-US" sz="3200" b="1" u="sng">
                <a:latin typeface="+mn-lt"/>
              </a:rPr>
              <a:t>Single-Particle Excitations (NF)</a:t>
            </a:r>
            <a:endParaRPr lang="en-US" sz="4800" b="1" u="sng">
              <a:latin typeface="+mn-lt"/>
            </a:endParaRPr>
          </a:p>
        </p:txBody>
      </p:sp>
      <p:sp>
        <p:nvSpPr>
          <p:cNvPr id="14" name="TextBox 13">
            <a:extLst>
              <a:ext uri="{FF2B5EF4-FFF2-40B4-BE49-F238E27FC236}">
                <a16:creationId xmlns:a16="http://schemas.microsoft.com/office/drawing/2014/main" id="{9AFE0E14-0104-2CAA-EFDF-140F8D795D20}"/>
              </a:ext>
            </a:extLst>
          </p:cNvPr>
          <p:cNvSpPr txBox="1"/>
          <p:nvPr/>
        </p:nvSpPr>
        <p:spPr>
          <a:xfrm>
            <a:off x="355910" y="1199260"/>
            <a:ext cx="5503021" cy="307777"/>
          </a:xfrm>
          <a:prstGeom prst="rect">
            <a:avLst/>
          </a:prstGeom>
          <a:noFill/>
        </p:spPr>
        <p:txBody>
          <a:bodyPr wrap="square" rtlCol="0">
            <a:spAutoFit/>
          </a:bodyPr>
          <a:lstStyle/>
          <a:p>
            <a:r>
              <a:rPr lang="en-US" sz="1400"/>
              <a:t>So let’s try to do the self-energy with the screened interaction,</a:t>
            </a:r>
          </a:p>
        </p:txBody>
      </p:sp>
      <p:graphicFrame>
        <p:nvGraphicFramePr>
          <p:cNvPr id="8" name="Object 7">
            <a:extLst>
              <a:ext uri="{FF2B5EF4-FFF2-40B4-BE49-F238E27FC236}">
                <a16:creationId xmlns:a16="http://schemas.microsoft.com/office/drawing/2014/main" id="{0069024B-2609-913F-3189-C214AD736896}"/>
              </a:ext>
            </a:extLst>
          </p:cNvPr>
          <p:cNvGraphicFramePr>
            <a:graphicFrameLocks noChangeAspect="1"/>
          </p:cNvGraphicFramePr>
          <p:nvPr>
            <p:extLst>
              <p:ext uri="{D42A27DB-BD31-4B8C-83A1-F6EECF244321}">
                <p14:modId xmlns:p14="http://schemas.microsoft.com/office/powerpoint/2010/main" val="389714840"/>
              </p:ext>
            </p:extLst>
          </p:nvPr>
        </p:nvGraphicFramePr>
        <p:xfrm>
          <a:off x="441855" y="1567903"/>
          <a:ext cx="4670425" cy="660400"/>
        </p:xfrm>
        <a:graphic>
          <a:graphicData uri="http://schemas.openxmlformats.org/presentationml/2006/ole">
            <mc:AlternateContent xmlns:mc="http://schemas.openxmlformats.org/markup-compatibility/2006">
              <mc:Choice xmlns:v="urn:schemas-microsoft-com:vml" Requires="v">
                <p:oleObj name="Equation" r:id="rId2" imgW="3327120" imgH="469800" progId="Equation.DSMT4">
                  <p:embed/>
                </p:oleObj>
              </mc:Choice>
              <mc:Fallback>
                <p:oleObj name="Equation" r:id="rId2" imgW="3327120" imgH="469800" progId="Equation.DSMT4">
                  <p:embed/>
                  <p:pic>
                    <p:nvPicPr>
                      <p:cNvPr id="17" name="Object 16">
                        <a:extLst>
                          <a:ext uri="{FF2B5EF4-FFF2-40B4-BE49-F238E27FC236}">
                            <a16:creationId xmlns:a16="http://schemas.microsoft.com/office/drawing/2014/main" id="{31F17EC0-2CFA-B274-334E-F559EED12C43}"/>
                          </a:ext>
                        </a:extLst>
                      </p:cNvPr>
                      <p:cNvPicPr/>
                      <p:nvPr/>
                    </p:nvPicPr>
                    <p:blipFill>
                      <a:blip r:embed="rId3"/>
                      <a:stretch>
                        <a:fillRect/>
                      </a:stretch>
                    </p:blipFill>
                    <p:spPr>
                      <a:xfrm>
                        <a:off x="441855" y="1567903"/>
                        <a:ext cx="4670425" cy="6604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119E7899-5944-4506-BD46-EDCF1E945755}"/>
              </a:ext>
            </a:extLst>
          </p:cNvPr>
          <p:cNvGraphicFramePr>
            <a:graphicFrameLocks noChangeAspect="1"/>
          </p:cNvGraphicFramePr>
          <p:nvPr>
            <p:extLst>
              <p:ext uri="{D42A27DB-BD31-4B8C-83A1-F6EECF244321}">
                <p14:modId xmlns:p14="http://schemas.microsoft.com/office/powerpoint/2010/main" val="3971987159"/>
              </p:ext>
            </p:extLst>
          </p:nvPr>
        </p:nvGraphicFramePr>
        <p:xfrm>
          <a:off x="441855" y="2712833"/>
          <a:ext cx="3132342" cy="599412"/>
        </p:xfrm>
        <a:graphic>
          <a:graphicData uri="http://schemas.openxmlformats.org/presentationml/2006/ole">
            <mc:AlternateContent xmlns:mc="http://schemas.openxmlformats.org/markup-compatibility/2006">
              <mc:Choice xmlns:v="urn:schemas-microsoft-com:vml" Requires="v">
                <p:oleObj name="Equation" r:id="rId4" imgW="2389653" imgH="457855" progId="Equation.DSMT4">
                  <p:embed/>
                </p:oleObj>
              </mc:Choice>
              <mc:Fallback>
                <p:oleObj name="Equation" r:id="rId4" imgW="2389653" imgH="457855" progId="Equation.DSMT4">
                  <p:embed/>
                  <p:pic>
                    <p:nvPicPr>
                      <p:cNvPr id="0" name=""/>
                      <p:cNvPicPr/>
                      <p:nvPr/>
                    </p:nvPicPr>
                    <p:blipFill>
                      <a:blip r:embed="rId5"/>
                      <a:stretch>
                        <a:fillRect/>
                      </a:stretch>
                    </p:blipFill>
                    <p:spPr>
                      <a:xfrm>
                        <a:off x="441855" y="2712833"/>
                        <a:ext cx="3132342" cy="599412"/>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4D9813C-7CCF-C32B-03BB-35096C88292B}"/>
              </a:ext>
            </a:extLst>
          </p:cNvPr>
          <p:cNvGraphicFramePr>
            <a:graphicFrameLocks noChangeAspect="1"/>
          </p:cNvGraphicFramePr>
          <p:nvPr>
            <p:extLst>
              <p:ext uri="{D42A27DB-BD31-4B8C-83A1-F6EECF244321}">
                <p14:modId xmlns:p14="http://schemas.microsoft.com/office/powerpoint/2010/main" val="4149376141"/>
              </p:ext>
            </p:extLst>
          </p:nvPr>
        </p:nvGraphicFramePr>
        <p:xfrm>
          <a:off x="450321" y="3920826"/>
          <a:ext cx="3063875" cy="534988"/>
        </p:xfrm>
        <a:graphic>
          <a:graphicData uri="http://schemas.openxmlformats.org/presentationml/2006/ole">
            <mc:AlternateContent xmlns:mc="http://schemas.openxmlformats.org/markup-compatibility/2006">
              <mc:Choice xmlns:v="urn:schemas-microsoft-com:vml" Requires="v">
                <p:oleObj name="Equation" r:id="rId6" imgW="2616120" imgH="457200" progId="Equation.DSMT4">
                  <p:embed/>
                </p:oleObj>
              </mc:Choice>
              <mc:Fallback>
                <p:oleObj name="Equation" r:id="rId6" imgW="2616120" imgH="457200" progId="Equation.DSMT4">
                  <p:embed/>
                  <p:pic>
                    <p:nvPicPr>
                      <p:cNvPr id="0" name=""/>
                      <p:cNvPicPr/>
                      <p:nvPr/>
                    </p:nvPicPr>
                    <p:blipFill>
                      <a:blip r:embed="rId7"/>
                      <a:stretch>
                        <a:fillRect/>
                      </a:stretch>
                    </p:blipFill>
                    <p:spPr>
                      <a:xfrm>
                        <a:off x="450321" y="3920826"/>
                        <a:ext cx="3063875" cy="53498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8DE35788-314D-3329-EF0E-F449A42C8A74}"/>
              </a:ext>
            </a:extLst>
          </p:cNvPr>
          <p:cNvSpPr txBox="1"/>
          <p:nvPr/>
        </p:nvSpPr>
        <p:spPr>
          <a:xfrm>
            <a:off x="355911" y="2306294"/>
            <a:ext cx="6205755" cy="307777"/>
          </a:xfrm>
          <a:prstGeom prst="rect">
            <a:avLst/>
          </a:prstGeom>
          <a:noFill/>
        </p:spPr>
        <p:txBody>
          <a:bodyPr wrap="square" rtlCol="0">
            <a:spAutoFit/>
          </a:bodyPr>
          <a:lstStyle/>
          <a:p>
            <a:r>
              <a:rPr lang="en-US" sz="1400"/>
              <a:t>We’ll use the Thomas-Fermi approximation to the dielectric function, for ease:</a:t>
            </a:r>
          </a:p>
        </p:txBody>
      </p:sp>
      <p:sp>
        <p:nvSpPr>
          <p:cNvPr id="17" name="TextBox 16">
            <a:extLst>
              <a:ext uri="{FF2B5EF4-FFF2-40B4-BE49-F238E27FC236}">
                <a16:creationId xmlns:a16="http://schemas.microsoft.com/office/drawing/2014/main" id="{B98F9DFE-70FB-9A64-4C1F-C7C0BAC9D8E7}"/>
              </a:ext>
            </a:extLst>
          </p:cNvPr>
          <p:cNvSpPr txBox="1"/>
          <p:nvPr/>
        </p:nvSpPr>
        <p:spPr>
          <a:xfrm>
            <a:off x="355910" y="3462647"/>
            <a:ext cx="2785223" cy="307777"/>
          </a:xfrm>
          <a:prstGeom prst="rect">
            <a:avLst/>
          </a:prstGeom>
          <a:noFill/>
        </p:spPr>
        <p:txBody>
          <a:bodyPr wrap="square" rtlCol="0">
            <a:spAutoFit/>
          </a:bodyPr>
          <a:lstStyle/>
          <a:p>
            <a:r>
              <a:rPr lang="en-US" sz="1400"/>
              <a:t>So we end up having to evaluate,</a:t>
            </a:r>
          </a:p>
        </p:txBody>
      </p:sp>
      <p:sp>
        <p:nvSpPr>
          <p:cNvPr id="18" name="TextBox 17">
            <a:extLst>
              <a:ext uri="{FF2B5EF4-FFF2-40B4-BE49-F238E27FC236}">
                <a16:creationId xmlns:a16="http://schemas.microsoft.com/office/drawing/2014/main" id="{5BAC3CE8-E83A-AD7F-AE5A-FF56FBA586B8}"/>
              </a:ext>
            </a:extLst>
          </p:cNvPr>
          <p:cNvSpPr txBox="1"/>
          <p:nvPr/>
        </p:nvSpPr>
        <p:spPr>
          <a:xfrm>
            <a:off x="355910" y="4611809"/>
            <a:ext cx="2785223" cy="307777"/>
          </a:xfrm>
          <a:prstGeom prst="rect">
            <a:avLst/>
          </a:prstGeom>
          <a:noFill/>
        </p:spPr>
        <p:txBody>
          <a:bodyPr wrap="square" rtlCol="0">
            <a:spAutoFit/>
          </a:bodyPr>
          <a:lstStyle/>
          <a:p>
            <a:r>
              <a:rPr lang="en-US" sz="1400"/>
              <a:t>which gives us:</a:t>
            </a:r>
          </a:p>
        </p:txBody>
      </p:sp>
      <p:graphicFrame>
        <p:nvGraphicFramePr>
          <p:cNvPr id="19" name="Object 18">
            <a:extLst>
              <a:ext uri="{FF2B5EF4-FFF2-40B4-BE49-F238E27FC236}">
                <a16:creationId xmlns:a16="http://schemas.microsoft.com/office/drawing/2014/main" id="{0669C959-055D-A689-FD24-3CB3120A77A7}"/>
              </a:ext>
            </a:extLst>
          </p:cNvPr>
          <p:cNvGraphicFramePr>
            <a:graphicFrameLocks noChangeAspect="1"/>
          </p:cNvGraphicFramePr>
          <p:nvPr>
            <p:extLst>
              <p:ext uri="{D42A27DB-BD31-4B8C-83A1-F6EECF244321}">
                <p14:modId xmlns:p14="http://schemas.microsoft.com/office/powerpoint/2010/main" val="3872176976"/>
              </p:ext>
            </p:extLst>
          </p:nvPr>
        </p:nvGraphicFramePr>
        <p:xfrm>
          <a:off x="441855" y="5032806"/>
          <a:ext cx="6585479" cy="1114219"/>
        </p:xfrm>
        <a:graphic>
          <a:graphicData uri="http://schemas.openxmlformats.org/presentationml/2006/ole">
            <mc:AlternateContent xmlns:mc="http://schemas.openxmlformats.org/markup-compatibility/2006">
              <mc:Choice xmlns:v="urn:schemas-microsoft-com:vml" Requires="v">
                <p:oleObj name="Equation" r:id="rId8" imgW="5864564" imgH="992140" progId="Equation.DSMT4">
                  <p:embed/>
                </p:oleObj>
              </mc:Choice>
              <mc:Fallback>
                <p:oleObj name="Equation" r:id="rId8" imgW="5864564" imgH="992140" progId="Equation.DSMT4">
                  <p:embed/>
                  <p:pic>
                    <p:nvPicPr>
                      <p:cNvPr id="0" name=""/>
                      <p:cNvPicPr/>
                      <p:nvPr/>
                    </p:nvPicPr>
                    <p:blipFill>
                      <a:blip r:embed="rId9"/>
                      <a:stretch>
                        <a:fillRect/>
                      </a:stretch>
                    </p:blipFill>
                    <p:spPr>
                      <a:xfrm>
                        <a:off x="441855" y="5032806"/>
                        <a:ext cx="6585479" cy="1114219"/>
                      </a:xfrm>
                      <a:prstGeom prst="rect">
                        <a:avLst/>
                      </a:prstGeom>
                      <a:solidFill>
                        <a:schemeClr val="accent1">
                          <a:alpha val="21000"/>
                        </a:schemeClr>
                      </a:solidFill>
                    </p:spPr>
                  </p:pic>
                </p:oleObj>
              </mc:Fallback>
            </mc:AlternateContent>
          </a:graphicData>
        </a:graphic>
      </p:graphicFrame>
      <p:pic>
        <p:nvPicPr>
          <p:cNvPr id="20" name="Picture 19">
            <a:extLst>
              <a:ext uri="{FF2B5EF4-FFF2-40B4-BE49-F238E27FC236}">
                <a16:creationId xmlns:a16="http://schemas.microsoft.com/office/drawing/2014/main" id="{62C5CCAF-95BF-D6FE-6F56-27CD03DCCF2A}"/>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543023" y="3920826"/>
            <a:ext cx="3198656" cy="2553224"/>
          </a:xfrm>
          <a:prstGeom prst="rect">
            <a:avLst/>
          </a:prstGeom>
          <a:noFill/>
          <a:ln>
            <a:noFill/>
          </a:ln>
        </p:spPr>
      </p:pic>
      <p:sp>
        <p:nvSpPr>
          <p:cNvPr id="21" name="TextBox 20">
            <a:extLst>
              <a:ext uri="{FF2B5EF4-FFF2-40B4-BE49-F238E27FC236}">
                <a16:creationId xmlns:a16="http://schemas.microsoft.com/office/drawing/2014/main" id="{3B1A2831-6ADE-BBE0-BE35-9CED81011F87}"/>
              </a:ext>
            </a:extLst>
          </p:cNvPr>
          <p:cNvSpPr txBox="1"/>
          <p:nvPr/>
        </p:nvSpPr>
        <p:spPr>
          <a:xfrm>
            <a:off x="9050869" y="3303559"/>
            <a:ext cx="2394323" cy="523220"/>
          </a:xfrm>
          <a:prstGeom prst="rect">
            <a:avLst/>
          </a:prstGeom>
          <a:noFill/>
        </p:spPr>
        <p:txBody>
          <a:bodyPr wrap="square" rtlCol="0">
            <a:spAutoFit/>
          </a:bodyPr>
          <a:lstStyle/>
          <a:p>
            <a:r>
              <a:rPr lang="en-US" sz="1400"/>
              <a:t>and can see the screened correction is much tamer.</a:t>
            </a:r>
          </a:p>
        </p:txBody>
      </p:sp>
    </p:spTree>
    <p:extLst>
      <p:ext uri="{BB962C8B-B14F-4D97-AF65-F5344CB8AC3E}">
        <p14:creationId xmlns:p14="http://schemas.microsoft.com/office/powerpoint/2010/main" val="21151343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F86C9AF-868F-4D5C-9FF3-1A9F6BA8EE78}"/>
              </a:ext>
            </a:extLst>
          </p:cNvPr>
          <p:cNvSpPr txBox="1"/>
          <p:nvPr/>
        </p:nvSpPr>
        <p:spPr>
          <a:xfrm>
            <a:off x="222740" y="861164"/>
            <a:ext cx="5632319" cy="553998"/>
          </a:xfrm>
          <a:prstGeom prst="rect">
            <a:avLst/>
          </a:prstGeom>
          <a:noFill/>
        </p:spPr>
        <p:txBody>
          <a:bodyPr wrap="square" rtlCol="0">
            <a:spAutoFit/>
          </a:bodyPr>
          <a:lstStyle/>
          <a:p>
            <a:r>
              <a:rPr lang="en-US" sz="1600" b="1"/>
              <a:t>Heisenberg model Fluctuations about MFT</a:t>
            </a:r>
            <a:endParaRPr lang="en-US" sz="1400" b="1"/>
          </a:p>
          <a:p>
            <a:r>
              <a:rPr lang="en-US" sz="1400"/>
              <a:t>In the ordered phase, we can examine fluctuations about the mean field.  </a:t>
            </a:r>
          </a:p>
        </p:txBody>
      </p:sp>
      <p:sp>
        <p:nvSpPr>
          <p:cNvPr id="43008" name="Rectangle 41">
            <a:extLst>
              <a:ext uri="{FF2B5EF4-FFF2-40B4-BE49-F238E27FC236}">
                <a16:creationId xmlns:a16="http://schemas.microsoft.com/office/drawing/2014/main" id="{BE8A1B72-03B2-4917-BF9D-11530A5B7BE6}"/>
              </a:ext>
            </a:extLst>
          </p:cNvPr>
          <p:cNvSpPr>
            <a:spLocks noChangeArrowheads="1"/>
          </p:cNvSpPr>
          <p:nvPr/>
        </p:nvSpPr>
        <p:spPr bwMode="auto">
          <a:xfrm>
            <a:off x="8484124" y="160255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A66686E8-C165-C408-91FA-283030B5B1A7}"/>
              </a:ext>
            </a:extLst>
          </p:cNvPr>
          <p:cNvSpPr txBox="1"/>
          <p:nvPr/>
        </p:nvSpPr>
        <p:spPr>
          <a:xfrm>
            <a:off x="3767580" y="155091"/>
            <a:ext cx="5138330" cy="584775"/>
          </a:xfrm>
          <a:prstGeom prst="rect">
            <a:avLst/>
          </a:prstGeom>
          <a:noFill/>
        </p:spPr>
        <p:txBody>
          <a:bodyPr wrap="none" rtlCol="0">
            <a:spAutoFit/>
          </a:bodyPr>
          <a:lstStyle/>
          <a:p>
            <a:r>
              <a:rPr lang="en-US" sz="3200" b="1" u="sng"/>
              <a:t>Exchange Thermal Properties</a:t>
            </a:r>
            <a:endParaRPr lang="en-US" sz="2000" b="1" u="sng"/>
          </a:p>
        </p:txBody>
      </p:sp>
      <p:graphicFrame>
        <p:nvGraphicFramePr>
          <p:cNvPr id="13" name="Object 12">
            <a:extLst>
              <a:ext uri="{FF2B5EF4-FFF2-40B4-BE49-F238E27FC236}">
                <a16:creationId xmlns:a16="http://schemas.microsoft.com/office/drawing/2014/main" id="{DC67A7AE-6066-2018-9689-73A30C12E622}"/>
              </a:ext>
            </a:extLst>
          </p:cNvPr>
          <p:cNvGraphicFramePr>
            <a:graphicFrameLocks noChangeAspect="1"/>
          </p:cNvGraphicFramePr>
          <p:nvPr>
            <p:extLst>
              <p:ext uri="{D42A27DB-BD31-4B8C-83A1-F6EECF244321}">
                <p14:modId xmlns:p14="http://schemas.microsoft.com/office/powerpoint/2010/main" val="4200567442"/>
              </p:ext>
            </p:extLst>
          </p:nvPr>
        </p:nvGraphicFramePr>
        <p:xfrm>
          <a:off x="3284334" y="2393406"/>
          <a:ext cx="2729509" cy="575053"/>
        </p:xfrm>
        <a:graphic>
          <a:graphicData uri="http://schemas.openxmlformats.org/presentationml/2006/ole">
            <mc:AlternateContent xmlns:mc="http://schemas.openxmlformats.org/markup-compatibility/2006">
              <mc:Choice xmlns:v="urn:schemas-microsoft-com:vml" Requires="v">
                <p:oleObj name="Equation" r:id="rId3" imgW="2170874" imgH="457855" progId="Equation.DSMT4">
                  <p:embed/>
                </p:oleObj>
              </mc:Choice>
              <mc:Fallback>
                <p:oleObj name="Equation" r:id="rId3" imgW="2170874" imgH="457855" progId="Equation.DSMT4">
                  <p:embed/>
                  <p:pic>
                    <p:nvPicPr>
                      <p:cNvPr id="0" name=""/>
                      <p:cNvPicPr/>
                      <p:nvPr/>
                    </p:nvPicPr>
                    <p:blipFill>
                      <a:blip r:embed="rId4"/>
                      <a:stretch>
                        <a:fillRect/>
                      </a:stretch>
                    </p:blipFill>
                    <p:spPr>
                      <a:xfrm>
                        <a:off x="3284334" y="2393406"/>
                        <a:ext cx="2729509" cy="575053"/>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6B6FA53E-57C1-AA8D-7E84-01C04A60367C}"/>
              </a:ext>
            </a:extLst>
          </p:cNvPr>
          <p:cNvGraphicFramePr>
            <a:graphicFrameLocks noChangeAspect="1"/>
          </p:cNvGraphicFramePr>
          <p:nvPr>
            <p:extLst>
              <p:ext uri="{D42A27DB-BD31-4B8C-83A1-F6EECF244321}">
                <p14:modId xmlns:p14="http://schemas.microsoft.com/office/powerpoint/2010/main" val="3846411362"/>
              </p:ext>
            </p:extLst>
          </p:nvPr>
        </p:nvGraphicFramePr>
        <p:xfrm>
          <a:off x="267898" y="1550485"/>
          <a:ext cx="8478838" cy="500062"/>
        </p:xfrm>
        <a:graphic>
          <a:graphicData uri="http://schemas.openxmlformats.org/presentationml/2006/ole">
            <mc:AlternateContent xmlns:mc="http://schemas.openxmlformats.org/markup-compatibility/2006">
              <mc:Choice xmlns:v="urn:schemas-microsoft-com:vml" Requires="v">
                <p:oleObj name="Equation" r:id="rId5" imgW="6692760" imgH="393480" progId="Equation.DSMT4">
                  <p:embed/>
                </p:oleObj>
              </mc:Choice>
              <mc:Fallback>
                <p:oleObj name="Equation" r:id="rId5" imgW="6692760" imgH="393480" progId="Equation.DSMT4">
                  <p:embed/>
                  <p:pic>
                    <p:nvPicPr>
                      <p:cNvPr id="26" name="Object 25">
                        <a:extLst>
                          <a:ext uri="{FF2B5EF4-FFF2-40B4-BE49-F238E27FC236}">
                            <a16:creationId xmlns:a16="http://schemas.microsoft.com/office/drawing/2014/main" id="{37ABAB66-0871-4244-BF2A-B2293D005D4D}"/>
                          </a:ext>
                        </a:extLst>
                      </p:cNvPr>
                      <p:cNvPicPr>
                        <a:picLocks noChangeAspect="1" noChangeArrowheads="1"/>
                      </p:cNvPicPr>
                      <p:nvPr/>
                    </p:nvPicPr>
                    <p:blipFill>
                      <a:blip r:embed="rId6"/>
                      <a:srcRect/>
                      <a:stretch>
                        <a:fillRect/>
                      </a:stretch>
                    </p:blipFill>
                    <p:spPr bwMode="auto">
                      <a:xfrm>
                        <a:off x="267898" y="1550485"/>
                        <a:ext cx="8478838" cy="500062"/>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552F2B48-C97E-3564-A851-02630EE5A7D2}"/>
              </a:ext>
            </a:extLst>
          </p:cNvPr>
          <p:cNvSpPr txBox="1"/>
          <p:nvPr/>
        </p:nvSpPr>
        <p:spPr>
          <a:xfrm>
            <a:off x="6466224" y="2503887"/>
            <a:ext cx="1050487" cy="307777"/>
          </a:xfrm>
          <a:prstGeom prst="rect">
            <a:avLst/>
          </a:prstGeom>
          <a:noFill/>
        </p:spPr>
        <p:txBody>
          <a:bodyPr wrap="square" rtlCol="0">
            <a:spAutoFit/>
          </a:bodyPr>
          <a:lstStyle/>
          <a:p>
            <a:r>
              <a:rPr lang="en-US" sz="1400"/>
              <a:t>we find,</a:t>
            </a:r>
            <a:endParaRPr lang="en-US"/>
          </a:p>
        </p:txBody>
      </p:sp>
      <p:graphicFrame>
        <p:nvGraphicFramePr>
          <p:cNvPr id="16" name="Object 15">
            <a:extLst>
              <a:ext uri="{FF2B5EF4-FFF2-40B4-BE49-F238E27FC236}">
                <a16:creationId xmlns:a16="http://schemas.microsoft.com/office/drawing/2014/main" id="{9963A09D-670D-6F24-1CDF-897B5BA3471F}"/>
              </a:ext>
            </a:extLst>
          </p:cNvPr>
          <p:cNvGraphicFramePr>
            <a:graphicFrameLocks noChangeAspect="1"/>
          </p:cNvGraphicFramePr>
          <p:nvPr>
            <p:extLst>
              <p:ext uri="{D42A27DB-BD31-4B8C-83A1-F6EECF244321}">
                <p14:modId xmlns:p14="http://schemas.microsoft.com/office/powerpoint/2010/main" val="1319847869"/>
              </p:ext>
            </p:extLst>
          </p:nvPr>
        </p:nvGraphicFramePr>
        <p:xfrm>
          <a:off x="7595779" y="2333276"/>
          <a:ext cx="1966042" cy="635183"/>
        </p:xfrm>
        <a:graphic>
          <a:graphicData uri="http://schemas.openxmlformats.org/presentationml/2006/ole">
            <mc:AlternateContent xmlns:mc="http://schemas.openxmlformats.org/markup-compatibility/2006">
              <mc:Choice xmlns:v="urn:schemas-microsoft-com:vml" Requires="v">
                <p:oleObj name="Equation" r:id="rId7" imgW="1650960" imgH="533160" progId="Equation.DSMT4">
                  <p:embed/>
                </p:oleObj>
              </mc:Choice>
              <mc:Fallback>
                <p:oleObj name="Equation" r:id="rId7" imgW="1650960" imgH="533160" progId="Equation.DSMT4">
                  <p:embed/>
                  <p:pic>
                    <p:nvPicPr>
                      <p:cNvPr id="0" name=""/>
                      <p:cNvPicPr/>
                      <p:nvPr/>
                    </p:nvPicPr>
                    <p:blipFill>
                      <a:blip r:embed="rId8"/>
                      <a:stretch>
                        <a:fillRect/>
                      </a:stretch>
                    </p:blipFill>
                    <p:spPr>
                      <a:xfrm>
                        <a:off x="7595779" y="2333276"/>
                        <a:ext cx="1966042" cy="635183"/>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8DD46C3F-2A76-74AF-5475-F958D739E0AD}"/>
              </a:ext>
            </a:extLst>
          </p:cNvPr>
          <p:cNvSpPr txBox="1"/>
          <p:nvPr/>
        </p:nvSpPr>
        <p:spPr>
          <a:xfrm>
            <a:off x="257152" y="2311601"/>
            <a:ext cx="2830126" cy="738664"/>
          </a:xfrm>
          <a:prstGeom prst="rect">
            <a:avLst/>
          </a:prstGeom>
          <a:noFill/>
        </p:spPr>
        <p:txBody>
          <a:bodyPr wrap="square" rtlCol="0">
            <a:spAutoFit/>
          </a:bodyPr>
          <a:lstStyle/>
          <a:p>
            <a:r>
              <a:rPr lang="en-US" sz="1400"/>
              <a:t>The uniform field which would minimize the action is that which minimizes the following potential,</a:t>
            </a:r>
            <a:endParaRPr lang="en-US"/>
          </a:p>
        </p:txBody>
      </p:sp>
      <p:sp>
        <p:nvSpPr>
          <p:cNvPr id="19" name="TextBox 18">
            <a:extLst>
              <a:ext uri="{FF2B5EF4-FFF2-40B4-BE49-F238E27FC236}">
                <a16:creationId xmlns:a16="http://schemas.microsoft.com/office/drawing/2014/main" id="{FCF83C00-0FC8-DF5B-18B9-6C2E21256663}"/>
              </a:ext>
            </a:extLst>
          </p:cNvPr>
          <p:cNvSpPr txBox="1"/>
          <p:nvPr/>
        </p:nvSpPr>
        <p:spPr>
          <a:xfrm>
            <a:off x="257151" y="3098710"/>
            <a:ext cx="8793391" cy="523220"/>
          </a:xfrm>
          <a:prstGeom prst="rect">
            <a:avLst/>
          </a:prstGeom>
          <a:noFill/>
        </p:spPr>
        <p:txBody>
          <a:bodyPr wrap="square" rtlCol="0">
            <a:spAutoFit/>
          </a:bodyPr>
          <a:lstStyle/>
          <a:p>
            <a:r>
              <a:rPr lang="en-US" sz="1400"/>
              <a:t>We can expand the action about this value.  We’ll presume the magnetization points in the ‘1’ directions, and we’ll look at fluctuations about this value</a:t>
            </a:r>
            <a:r>
              <a:rPr lang="en-US" sz="1400">
                <a:latin typeface="Calibri" panose="020F0502020204030204" pitchFamily="34" charset="0"/>
              </a:rPr>
              <a:t>.  So </a:t>
            </a:r>
            <a:r>
              <a:rPr lang="en-US" sz="1400">
                <a:effectLst/>
                <a:latin typeface="Calibri" panose="020F0502020204030204" pitchFamily="34" charset="0"/>
                <a:ea typeface="Times New Roman" panose="02020603050405020304" pitchFamily="18" charset="0"/>
              </a:rPr>
              <a:t>φ = (φ</a:t>
            </a:r>
            <a:r>
              <a:rPr lang="en-US" sz="1400" baseline="-25000">
                <a:effectLst/>
                <a:latin typeface="Calibri" panose="020F0502020204030204" pitchFamily="34" charset="0"/>
                <a:ea typeface="Times New Roman" panose="02020603050405020304" pitchFamily="18" charset="0"/>
              </a:rPr>
              <a:t>0</a:t>
            </a:r>
            <a:r>
              <a:rPr lang="en-US" sz="1400">
                <a:effectLst/>
                <a:latin typeface="Calibri" panose="020F0502020204030204" pitchFamily="34" charset="0"/>
                <a:ea typeface="Times New Roman" panose="02020603050405020304" pitchFamily="18" charset="0"/>
              </a:rPr>
              <a:t> + ψ</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 ψ</a:t>
            </a:r>
            <a:r>
              <a:rPr lang="en-US" sz="1400" baseline="-25000">
                <a:effectLst/>
                <a:latin typeface="Calibri" panose="020F0502020204030204" pitchFamily="34" charset="0"/>
                <a:ea typeface="Times New Roman" panose="02020603050405020304" pitchFamily="18" charset="0"/>
              </a:rPr>
              <a:t>2</a:t>
            </a:r>
            <a:r>
              <a:rPr lang="en-US" sz="1400">
                <a:effectLst/>
                <a:latin typeface="Calibri" panose="020F0502020204030204" pitchFamily="34" charset="0"/>
                <a:ea typeface="Times New Roman" panose="02020603050405020304" pitchFamily="18" charset="0"/>
              </a:rPr>
              <a:t>, …, ψ</a:t>
            </a:r>
            <a:r>
              <a:rPr lang="en-US" sz="1400" baseline="-25000">
                <a:effectLst/>
                <a:latin typeface="Calibri" panose="020F0502020204030204" pitchFamily="34" charset="0"/>
                <a:ea typeface="Times New Roman" panose="02020603050405020304" pitchFamily="18" charset="0"/>
              </a:rPr>
              <a:t>n</a:t>
            </a:r>
            <a:r>
              <a:rPr lang="en-US" sz="1400">
                <a:effectLst/>
                <a:latin typeface="Calibri" panose="020F0502020204030204" pitchFamily="34" charset="0"/>
                <a:ea typeface="Times New Roman" panose="02020603050405020304" pitchFamily="18" charset="0"/>
              </a:rPr>
              <a:t>).  Going out to 2</a:t>
            </a:r>
            <a:r>
              <a:rPr lang="en-US" sz="1400" baseline="30000">
                <a:effectLst/>
                <a:latin typeface="Calibri" panose="020F0502020204030204" pitchFamily="34" charset="0"/>
                <a:ea typeface="Times New Roman" panose="02020603050405020304" pitchFamily="18" charset="0"/>
              </a:rPr>
              <a:t>nd</a:t>
            </a:r>
            <a:r>
              <a:rPr lang="en-US" sz="1400">
                <a:effectLst/>
                <a:latin typeface="Calibri" panose="020F0502020204030204" pitchFamily="34" charset="0"/>
                <a:ea typeface="Times New Roman" panose="02020603050405020304" pitchFamily="18" charset="0"/>
              </a:rPr>
              <a:t> order, we find, for T &lt; 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a:t>
            </a:r>
            <a:endParaRPr lang="en-US"/>
          </a:p>
        </p:txBody>
      </p:sp>
      <p:graphicFrame>
        <p:nvGraphicFramePr>
          <p:cNvPr id="21" name="Object 20">
            <a:extLst>
              <a:ext uri="{FF2B5EF4-FFF2-40B4-BE49-F238E27FC236}">
                <a16:creationId xmlns:a16="http://schemas.microsoft.com/office/drawing/2014/main" id="{103792B5-2412-B83D-7AE1-59CE80E344AE}"/>
              </a:ext>
            </a:extLst>
          </p:cNvPr>
          <p:cNvGraphicFramePr>
            <a:graphicFrameLocks noChangeAspect="1"/>
          </p:cNvGraphicFramePr>
          <p:nvPr>
            <p:extLst>
              <p:ext uri="{D42A27DB-BD31-4B8C-83A1-F6EECF244321}">
                <p14:modId xmlns:p14="http://schemas.microsoft.com/office/powerpoint/2010/main" val="2808462843"/>
              </p:ext>
            </p:extLst>
          </p:nvPr>
        </p:nvGraphicFramePr>
        <p:xfrm>
          <a:off x="342530" y="3842424"/>
          <a:ext cx="5392738" cy="511175"/>
        </p:xfrm>
        <a:graphic>
          <a:graphicData uri="http://schemas.openxmlformats.org/presentationml/2006/ole">
            <mc:AlternateContent xmlns:mc="http://schemas.openxmlformats.org/markup-compatibility/2006">
              <mc:Choice xmlns:v="urn:schemas-microsoft-com:vml" Requires="v">
                <p:oleObj name="Equation" r:id="rId9" imgW="4419360" imgH="419040" progId="Equation.DSMT4">
                  <p:embed/>
                </p:oleObj>
              </mc:Choice>
              <mc:Fallback>
                <p:oleObj name="Equation" r:id="rId9" imgW="4419360" imgH="419040" progId="Equation.DSMT4">
                  <p:embed/>
                  <p:pic>
                    <p:nvPicPr>
                      <p:cNvPr id="0" name=""/>
                      <p:cNvPicPr/>
                      <p:nvPr/>
                    </p:nvPicPr>
                    <p:blipFill>
                      <a:blip r:embed="rId10"/>
                      <a:stretch>
                        <a:fillRect/>
                      </a:stretch>
                    </p:blipFill>
                    <p:spPr>
                      <a:xfrm>
                        <a:off x="342530" y="3842424"/>
                        <a:ext cx="5392738" cy="51117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66D73D39-C40C-9AAD-5963-71B561DA380B}"/>
              </a:ext>
            </a:extLst>
          </p:cNvPr>
          <p:cNvSpPr txBox="1"/>
          <p:nvPr/>
        </p:nvSpPr>
        <p:spPr>
          <a:xfrm>
            <a:off x="222740" y="4435405"/>
            <a:ext cx="5632319" cy="954107"/>
          </a:xfrm>
          <a:prstGeom prst="rect">
            <a:avLst/>
          </a:prstGeom>
          <a:noFill/>
        </p:spPr>
        <p:txBody>
          <a:bodyPr wrap="square" rtlCol="0">
            <a:spAutoFit/>
          </a:bodyPr>
          <a:lstStyle/>
          <a:p>
            <a:r>
              <a:rPr lang="en-US" sz="1400"/>
              <a:t>Can see fluctuations in ‘1’ direction are ‘massfull’, and those perpendicular are not.  This is a consequence of Goldstone’s theorem, that excitations transverse to the direction of a broken symmetry are gapless. Can calculate thermal expectation of transverse fluctuations,</a:t>
            </a:r>
          </a:p>
        </p:txBody>
      </p:sp>
      <p:graphicFrame>
        <p:nvGraphicFramePr>
          <p:cNvPr id="25" name="Object 24">
            <a:extLst>
              <a:ext uri="{FF2B5EF4-FFF2-40B4-BE49-F238E27FC236}">
                <a16:creationId xmlns:a16="http://schemas.microsoft.com/office/drawing/2014/main" id="{1472FFFF-AD2B-C35D-2996-1392F5728F43}"/>
              </a:ext>
            </a:extLst>
          </p:cNvPr>
          <p:cNvGraphicFramePr>
            <a:graphicFrameLocks noChangeAspect="1"/>
          </p:cNvGraphicFramePr>
          <p:nvPr>
            <p:extLst>
              <p:ext uri="{D42A27DB-BD31-4B8C-83A1-F6EECF244321}">
                <p14:modId xmlns:p14="http://schemas.microsoft.com/office/powerpoint/2010/main" val="741032087"/>
              </p:ext>
            </p:extLst>
          </p:nvPr>
        </p:nvGraphicFramePr>
        <p:xfrm>
          <a:off x="257151" y="5503069"/>
          <a:ext cx="4956176" cy="1220787"/>
        </p:xfrm>
        <a:graphic>
          <a:graphicData uri="http://schemas.openxmlformats.org/presentationml/2006/ole">
            <mc:AlternateContent xmlns:mc="http://schemas.openxmlformats.org/markup-compatibility/2006">
              <mc:Choice xmlns:v="urn:schemas-microsoft-com:vml" Requires="v">
                <p:oleObj name="Equation" r:id="rId11" imgW="3822480" imgH="939600" progId="Equation.DSMT4">
                  <p:embed/>
                </p:oleObj>
              </mc:Choice>
              <mc:Fallback>
                <p:oleObj name="Equation" r:id="rId11" imgW="3822480" imgH="939600" progId="Equation.DSMT4">
                  <p:embed/>
                  <p:pic>
                    <p:nvPicPr>
                      <p:cNvPr id="0" name=""/>
                      <p:cNvPicPr/>
                      <p:nvPr/>
                    </p:nvPicPr>
                    <p:blipFill>
                      <a:blip r:embed="rId12"/>
                      <a:stretch>
                        <a:fillRect/>
                      </a:stretch>
                    </p:blipFill>
                    <p:spPr>
                      <a:xfrm>
                        <a:off x="257151" y="5503069"/>
                        <a:ext cx="4956176" cy="1220787"/>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73B0A56A-39FF-2289-8630-72EA7C737B13}"/>
              </a:ext>
            </a:extLst>
          </p:cNvPr>
          <p:cNvSpPr txBox="1"/>
          <p:nvPr/>
        </p:nvSpPr>
        <p:spPr>
          <a:xfrm>
            <a:off x="6697822" y="3714517"/>
            <a:ext cx="5151648" cy="1600438"/>
          </a:xfrm>
          <a:prstGeom prst="rect">
            <a:avLst/>
          </a:prstGeom>
          <a:noFill/>
        </p:spPr>
        <p:txBody>
          <a:bodyPr wrap="square">
            <a:spAutoFit/>
          </a:bodyPr>
          <a:lstStyle/>
          <a:p>
            <a:r>
              <a:rPr lang="en-US" sz="1400"/>
              <a:t>Can see this goes singular as d -&gt; 2, which indicates that dimensions below this won’t have a phase transition.  This is why have to analyze fluctuations – MFT would predict phase transition happens in all dim. The </a:t>
            </a:r>
            <a:r>
              <a:rPr lang="en-US" sz="1400" b="1"/>
              <a:t>Lindeman melting criterion </a:t>
            </a:r>
            <a:r>
              <a:rPr lang="en-US" sz="1400"/>
              <a:t>is that when the std of fluctuations becomes on par with the order parameter itself, then we’ve hit the critical point.  Note our result also indicates that a phase transition in d &lt; 2 is impossible. </a:t>
            </a:r>
          </a:p>
        </p:txBody>
      </p:sp>
      <mc:AlternateContent xmlns:mc="http://schemas.openxmlformats.org/markup-compatibility/2006" xmlns:p14="http://schemas.microsoft.com/office/powerpoint/2010/main">
        <mc:Choice Requires="p14">
          <p:contentPart p14:bwMode="auto" r:id="rId13">
            <p14:nvContentPartPr>
              <p14:cNvPr id="32" name="Ink 31">
                <a:extLst>
                  <a:ext uri="{FF2B5EF4-FFF2-40B4-BE49-F238E27FC236}">
                    <a16:creationId xmlns:a16="http://schemas.microsoft.com/office/drawing/2014/main" id="{E6ACFFA3-A565-DEC9-6868-62771FBFAE02}"/>
                  </a:ext>
                </a:extLst>
              </p14:cNvPr>
              <p14:cNvContentPartPr/>
              <p14:nvPr/>
            </p14:nvContentPartPr>
            <p14:xfrm>
              <a:off x="4699675" y="4675908"/>
              <a:ext cx="1766549" cy="1342080"/>
            </p14:xfrm>
          </p:contentPart>
        </mc:Choice>
        <mc:Fallback xmlns="">
          <p:pic>
            <p:nvPicPr>
              <p:cNvPr id="32" name="Ink 31">
                <a:extLst>
                  <a:ext uri="{FF2B5EF4-FFF2-40B4-BE49-F238E27FC236}">
                    <a16:creationId xmlns:a16="http://schemas.microsoft.com/office/drawing/2014/main" id="{E6ACFFA3-A565-DEC9-6868-62771FBFAE02}"/>
                  </a:ext>
                </a:extLst>
              </p:cNvPr>
              <p:cNvPicPr/>
              <p:nvPr/>
            </p:nvPicPr>
            <p:blipFill>
              <a:blip r:embed="rId14"/>
              <a:stretch>
                <a:fillRect/>
              </a:stretch>
            </p:blipFill>
            <p:spPr>
              <a:xfrm>
                <a:off x="4690675" y="4666908"/>
                <a:ext cx="1784189" cy="1359720"/>
              </a:xfrm>
              <a:prstGeom prst="rect">
                <a:avLst/>
              </a:prstGeom>
            </p:spPr>
          </p:pic>
        </mc:Fallback>
      </mc:AlternateContent>
      <p:graphicFrame>
        <p:nvGraphicFramePr>
          <p:cNvPr id="34" name="Object 33">
            <a:extLst>
              <a:ext uri="{FF2B5EF4-FFF2-40B4-BE49-F238E27FC236}">
                <a16:creationId xmlns:a16="http://schemas.microsoft.com/office/drawing/2014/main" id="{87FD1749-BFF7-06E2-AB60-7877EDD8C023}"/>
              </a:ext>
            </a:extLst>
          </p:cNvPr>
          <p:cNvGraphicFramePr>
            <a:graphicFrameLocks noChangeAspect="1"/>
          </p:cNvGraphicFramePr>
          <p:nvPr>
            <p:extLst>
              <p:ext uri="{D42A27DB-BD31-4B8C-83A1-F6EECF244321}">
                <p14:modId xmlns:p14="http://schemas.microsoft.com/office/powerpoint/2010/main" val="3634797366"/>
              </p:ext>
            </p:extLst>
          </p:nvPr>
        </p:nvGraphicFramePr>
        <p:xfrm>
          <a:off x="6697822" y="5337962"/>
          <a:ext cx="1413797" cy="471266"/>
        </p:xfrm>
        <a:graphic>
          <a:graphicData uri="http://schemas.openxmlformats.org/presentationml/2006/ole">
            <mc:AlternateContent xmlns:mc="http://schemas.openxmlformats.org/markup-compatibility/2006">
              <mc:Choice xmlns:v="urn:schemas-microsoft-com:vml" Requires="v">
                <p:oleObj name="Equation" r:id="rId15" imgW="990360" imgH="330120" progId="Equation.DSMT4">
                  <p:embed/>
                </p:oleObj>
              </mc:Choice>
              <mc:Fallback>
                <p:oleObj name="Equation" r:id="rId15" imgW="990360" imgH="330120" progId="Equation.DSMT4">
                  <p:embed/>
                  <p:pic>
                    <p:nvPicPr>
                      <p:cNvPr id="33" name="Object 32">
                        <a:extLst>
                          <a:ext uri="{FF2B5EF4-FFF2-40B4-BE49-F238E27FC236}">
                            <a16:creationId xmlns:a16="http://schemas.microsoft.com/office/drawing/2014/main" id="{CE121BB2-DB45-4390-8479-E6CE9268C401}"/>
                          </a:ext>
                        </a:extLst>
                      </p:cNvPr>
                      <p:cNvPicPr/>
                      <p:nvPr/>
                    </p:nvPicPr>
                    <p:blipFill>
                      <a:blip r:embed="rId16"/>
                      <a:stretch>
                        <a:fillRect/>
                      </a:stretch>
                    </p:blipFill>
                    <p:spPr>
                      <a:xfrm>
                        <a:off x="6697822" y="5337962"/>
                        <a:ext cx="1413797" cy="471266"/>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760F63B2-3B99-74ED-7041-9C24A9F98EA7}"/>
              </a:ext>
            </a:extLst>
          </p:cNvPr>
          <p:cNvGraphicFramePr>
            <a:graphicFrameLocks noChangeAspect="1"/>
          </p:cNvGraphicFramePr>
          <p:nvPr>
            <p:extLst>
              <p:ext uri="{D42A27DB-BD31-4B8C-83A1-F6EECF244321}">
                <p14:modId xmlns:p14="http://schemas.microsoft.com/office/powerpoint/2010/main" val="424713682"/>
              </p:ext>
            </p:extLst>
          </p:nvPr>
        </p:nvGraphicFramePr>
        <p:xfrm>
          <a:off x="8781699" y="5361057"/>
          <a:ext cx="1830387" cy="577850"/>
        </p:xfrm>
        <a:graphic>
          <a:graphicData uri="http://schemas.openxmlformats.org/presentationml/2006/ole">
            <mc:AlternateContent xmlns:mc="http://schemas.openxmlformats.org/markup-compatibility/2006">
              <mc:Choice xmlns:v="urn:schemas-microsoft-com:vml" Requires="v">
                <p:oleObj name="Equation" r:id="rId17" imgW="1409400" imgH="444240" progId="Equation.DSMT4">
                  <p:embed/>
                </p:oleObj>
              </mc:Choice>
              <mc:Fallback>
                <p:oleObj name="Equation" r:id="rId17" imgW="1409400" imgH="444240" progId="Equation.DSMT4">
                  <p:embed/>
                  <p:pic>
                    <p:nvPicPr>
                      <p:cNvPr id="0" name=""/>
                      <p:cNvPicPr/>
                      <p:nvPr/>
                    </p:nvPicPr>
                    <p:blipFill>
                      <a:blip r:embed="rId18"/>
                      <a:stretch>
                        <a:fillRect/>
                      </a:stretch>
                    </p:blipFill>
                    <p:spPr>
                      <a:xfrm>
                        <a:off x="8781699" y="5361057"/>
                        <a:ext cx="1830387" cy="5778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36" name="Ink 35">
                <a:extLst>
                  <a:ext uri="{FF2B5EF4-FFF2-40B4-BE49-F238E27FC236}">
                    <a16:creationId xmlns:a16="http://schemas.microsoft.com/office/drawing/2014/main" id="{FDD892DA-35C2-40EB-C7A7-F6CBC4BA4A01}"/>
                  </a:ext>
                </a:extLst>
              </p14:cNvPr>
              <p14:cNvContentPartPr/>
              <p14:nvPr/>
            </p14:nvContentPartPr>
            <p14:xfrm>
              <a:off x="8227166" y="5476755"/>
              <a:ext cx="413280" cy="193680"/>
            </p14:xfrm>
          </p:contentPart>
        </mc:Choice>
        <mc:Fallback xmlns="">
          <p:pic>
            <p:nvPicPr>
              <p:cNvPr id="36" name="Ink 35">
                <a:extLst>
                  <a:ext uri="{FF2B5EF4-FFF2-40B4-BE49-F238E27FC236}">
                    <a16:creationId xmlns:a16="http://schemas.microsoft.com/office/drawing/2014/main" id="{FDD892DA-35C2-40EB-C7A7-F6CBC4BA4A01}"/>
                  </a:ext>
                </a:extLst>
              </p:cNvPr>
              <p:cNvPicPr/>
              <p:nvPr/>
            </p:nvPicPr>
            <p:blipFill>
              <a:blip r:embed="rId20"/>
              <a:stretch>
                <a:fillRect/>
              </a:stretch>
            </p:blipFill>
            <p:spPr>
              <a:xfrm>
                <a:off x="8218166" y="5467738"/>
                <a:ext cx="430920" cy="211353"/>
              </a:xfrm>
              <a:prstGeom prst="rect">
                <a:avLst/>
              </a:prstGeom>
            </p:spPr>
          </p:pic>
        </mc:Fallback>
      </mc:AlternateContent>
      <p:graphicFrame>
        <p:nvGraphicFramePr>
          <p:cNvPr id="4" name="Object 3">
            <a:extLst>
              <a:ext uri="{FF2B5EF4-FFF2-40B4-BE49-F238E27FC236}">
                <a16:creationId xmlns:a16="http://schemas.microsoft.com/office/drawing/2014/main" id="{274789AE-0DC1-782C-B886-B994BE5E9A8D}"/>
              </a:ext>
            </a:extLst>
          </p:cNvPr>
          <p:cNvGraphicFramePr>
            <a:graphicFrameLocks noChangeAspect="1"/>
          </p:cNvGraphicFramePr>
          <p:nvPr>
            <p:extLst>
              <p:ext uri="{D42A27DB-BD31-4B8C-83A1-F6EECF244321}">
                <p14:modId xmlns:p14="http://schemas.microsoft.com/office/powerpoint/2010/main" val="3250409643"/>
              </p:ext>
            </p:extLst>
          </p:nvPr>
        </p:nvGraphicFramePr>
        <p:xfrm>
          <a:off x="9397556" y="772677"/>
          <a:ext cx="1835807" cy="1364025"/>
        </p:xfrm>
        <a:graphic>
          <a:graphicData uri="http://schemas.openxmlformats.org/presentationml/2006/ole">
            <mc:AlternateContent xmlns:mc="http://schemas.openxmlformats.org/markup-compatibility/2006">
              <mc:Choice xmlns:v="urn:schemas-microsoft-com:vml" Requires="v">
                <p:oleObj name="Equation" r:id="rId21" imgW="1475676" imgH="1097051" progId="Equation.DSMT4">
                  <p:embed/>
                </p:oleObj>
              </mc:Choice>
              <mc:Fallback>
                <p:oleObj name="Equation" r:id="rId21" imgW="1475676" imgH="1097051" progId="Equation.DSMT4">
                  <p:embed/>
                  <p:pic>
                    <p:nvPicPr>
                      <p:cNvPr id="0" name=""/>
                      <p:cNvPicPr/>
                      <p:nvPr/>
                    </p:nvPicPr>
                    <p:blipFill>
                      <a:blip r:embed="rId22"/>
                      <a:stretch>
                        <a:fillRect/>
                      </a:stretch>
                    </p:blipFill>
                    <p:spPr>
                      <a:xfrm>
                        <a:off x="9397556" y="772677"/>
                        <a:ext cx="1835807" cy="1364025"/>
                      </a:xfrm>
                      <a:prstGeom prst="rect">
                        <a:avLst/>
                      </a:prstGeom>
                      <a:ln w="19050">
                        <a:solidFill>
                          <a:srgbClr val="0070C0"/>
                        </a:solidFill>
                      </a:ln>
                    </p:spPr>
                  </p:pic>
                </p:oleObj>
              </mc:Fallback>
            </mc:AlternateContent>
          </a:graphicData>
        </a:graphic>
      </p:graphicFrame>
      <mc:AlternateContent xmlns:mc="http://schemas.openxmlformats.org/markup-compatibility/2006" xmlns:p14="http://schemas.microsoft.com/office/powerpoint/2010/main">
        <mc:Choice Requires="p14">
          <p:contentPart p14:bwMode="auto" r:id="rId23">
            <p14:nvContentPartPr>
              <p14:cNvPr id="6" name="Ink 5">
                <a:extLst>
                  <a:ext uri="{FF2B5EF4-FFF2-40B4-BE49-F238E27FC236}">
                    <a16:creationId xmlns:a16="http://schemas.microsoft.com/office/drawing/2014/main" id="{E3FCB915-E835-F77B-5271-FF0822BD08C0}"/>
                  </a:ext>
                </a:extLst>
              </p14:cNvPr>
              <p14:cNvContentPartPr/>
              <p14:nvPr/>
            </p14:nvContentPartPr>
            <p14:xfrm>
              <a:off x="8269366" y="6243467"/>
              <a:ext cx="413280" cy="193680"/>
            </p14:xfrm>
          </p:contentPart>
        </mc:Choice>
        <mc:Fallback xmlns="">
          <p:pic>
            <p:nvPicPr>
              <p:cNvPr id="6" name="Ink 5">
                <a:extLst>
                  <a:ext uri="{FF2B5EF4-FFF2-40B4-BE49-F238E27FC236}">
                    <a16:creationId xmlns:a16="http://schemas.microsoft.com/office/drawing/2014/main" id="{E3FCB915-E835-F77B-5271-FF0822BD08C0}"/>
                  </a:ext>
                </a:extLst>
              </p:cNvPr>
              <p:cNvPicPr/>
              <p:nvPr/>
            </p:nvPicPr>
            <p:blipFill>
              <a:blip r:embed="rId20"/>
              <a:stretch>
                <a:fillRect/>
              </a:stretch>
            </p:blipFill>
            <p:spPr>
              <a:xfrm>
                <a:off x="8260366" y="6234450"/>
                <a:ext cx="430920" cy="211353"/>
              </a:xfrm>
              <a:prstGeom prst="rect">
                <a:avLst/>
              </a:prstGeom>
            </p:spPr>
          </p:pic>
        </mc:Fallback>
      </mc:AlternateContent>
      <p:graphicFrame>
        <p:nvGraphicFramePr>
          <p:cNvPr id="7" name="Object 6">
            <a:extLst>
              <a:ext uri="{FF2B5EF4-FFF2-40B4-BE49-F238E27FC236}">
                <a16:creationId xmlns:a16="http://schemas.microsoft.com/office/drawing/2014/main" id="{9D827AFA-AC4A-68CA-6C94-BEA4A1302A12}"/>
              </a:ext>
            </a:extLst>
          </p:cNvPr>
          <p:cNvGraphicFramePr>
            <a:graphicFrameLocks noChangeAspect="1"/>
          </p:cNvGraphicFramePr>
          <p:nvPr>
            <p:extLst>
              <p:ext uri="{D42A27DB-BD31-4B8C-83A1-F6EECF244321}">
                <p14:modId xmlns:p14="http://schemas.microsoft.com/office/powerpoint/2010/main" val="1362647864"/>
              </p:ext>
            </p:extLst>
          </p:nvPr>
        </p:nvGraphicFramePr>
        <p:xfrm>
          <a:off x="8801363" y="6017988"/>
          <a:ext cx="2473042" cy="607280"/>
        </p:xfrm>
        <a:graphic>
          <a:graphicData uri="http://schemas.openxmlformats.org/presentationml/2006/ole">
            <mc:AlternateContent xmlns:mc="http://schemas.openxmlformats.org/markup-compatibility/2006">
              <mc:Choice xmlns:v="urn:schemas-microsoft-com:vml" Requires="v">
                <p:oleObj name="Equation" r:id="rId24" imgW="2056448" imgH="505444" progId="Equation.DSMT4">
                  <p:embed/>
                </p:oleObj>
              </mc:Choice>
              <mc:Fallback>
                <p:oleObj name="Equation" r:id="rId24" imgW="2056448" imgH="505444" progId="Equation.DSMT4">
                  <p:embed/>
                  <p:pic>
                    <p:nvPicPr>
                      <p:cNvPr id="0" name=""/>
                      <p:cNvPicPr/>
                      <p:nvPr/>
                    </p:nvPicPr>
                    <p:blipFill>
                      <a:blip r:embed="rId25"/>
                      <a:stretch>
                        <a:fillRect/>
                      </a:stretch>
                    </p:blipFill>
                    <p:spPr>
                      <a:xfrm>
                        <a:off x="8801363" y="6017988"/>
                        <a:ext cx="2473042" cy="607280"/>
                      </a:xfrm>
                      <a:prstGeom prst="rect">
                        <a:avLst/>
                      </a:prstGeom>
                    </p:spPr>
                  </p:pic>
                </p:oleObj>
              </mc:Fallback>
            </mc:AlternateContent>
          </a:graphicData>
        </a:graphic>
      </p:graphicFrame>
    </p:spTree>
    <p:extLst>
      <p:ext uri="{BB962C8B-B14F-4D97-AF65-F5344CB8AC3E}">
        <p14:creationId xmlns:p14="http://schemas.microsoft.com/office/powerpoint/2010/main" val="1630743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D2BD7F-1C9B-4350-8DEB-E9D906023A86}"/>
              </a:ext>
            </a:extLst>
          </p:cNvPr>
          <p:cNvSpPr txBox="1"/>
          <p:nvPr/>
        </p:nvSpPr>
        <p:spPr>
          <a:xfrm>
            <a:off x="4072380" y="14140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2" name="TextBox 1">
            <a:extLst>
              <a:ext uri="{FF2B5EF4-FFF2-40B4-BE49-F238E27FC236}">
                <a16:creationId xmlns:a16="http://schemas.microsoft.com/office/drawing/2014/main" id="{9381230B-D202-4E17-A8D5-8BF1467EC015}"/>
              </a:ext>
            </a:extLst>
          </p:cNvPr>
          <p:cNvSpPr txBox="1"/>
          <p:nvPr/>
        </p:nvSpPr>
        <p:spPr>
          <a:xfrm>
            <a:off x="309561" y="987955"/>
            <a:ext cx="8932761" cy="615553"/>
          </a:xfrm>
          <a:prstGeom prst="rect">
            <a:avLst/>
          </a:prstGeom>
          <a:noFill/>
        </p:spPr>
        <p:txBody>
          <a:bodyPr wrap="square" rtlCol="0">
            <a:spAutoFit/>
          </a:bodyPr>
          <a:lstStyle/>
          <a:p>
            <a:r>
              <a:rPr lang="en-US" b="1"/>
              <a:t>Nonlinear Sigma Model</a:t>
            </a:r>
          </a:p>
          <a:p>
            <a:r>
              <a:rPr lang="en-US" sz="1600"/>
              <a:t>Now let’s consider a different spin model – the nonlinear sigma model.  Start with the Heisenberg model.  </a:t>
            </a:r>
            <a:endParaRPr lang="en-US" sz="1400"/>
          </a:p>
        </p:txBody>
      </p:sp>
      <p:graphicFrame>
        <p:nvGraphicFramePr>
          <p:cNvPr id="7" name="Object 6">
            <a:extLst>
              <a:ext uri="{FF2B5EF4-FFF2-40B4-BE49-F238E27FC236}">
                <a16:creationId xmlns:a16="http://schemas.microsoft.com/office/drawing/2014/main" id="{336EE19E-8471-4CD3-B535-2A5547B23049}"/>
              </a:ext>
            </a:extLst>
          </p:cNvPr>
          <p:cNvGraphicFramePr>
            <a:graphicFrameLocks noChangeAspect="1"/>
          </p:cNvGraphicFramePr>
          <p:nvPr>
            <p:extLst>
              <p:ext uri="{D42A27DB-BD31-4B8C-83A1-F6EECF244321}">
                <p14:modId xmlns:p14="http://schemas.microsoft.com/office/powerpoint/2010/main" val="2804912467"/>
              </p:ext>
            </p:extLst>
          </p:nvPr>
        </p:nvGraphicFramePr>
        <p:xfrm>
          <a:off x="388605" y="1655542"/>
          <a:ext cx="2493118" cy="578591"/>
        </p:xfrm>
        <a:graphic>
          <a:graphicData uri="http://schemas.openxmlformats.org/presentationml/2006/ole">
            <mc:AlternateContent xmlns:mc="http://schemas.openxmlformats.org/markup-compatibility/2006">
              <mc:Choice xmlns:v="urn:schemas-microsoft-com:vml" Requires="v">
                <p:oleObj name="Equation" r:id="rId2" imgW="1841400" imgH="431640" progId="Equation.DSMT4">
                  <p:embed/>
                </p:oleObj>
              </mc:Choice>
              <mc:Fallback>
                <p:oleObj name="Equation" r:id="rId2" imgW="1841400" imgH="431640" progId="Equation.DSMT4">
                  <p:embed/>
                  <p:pic>
                    <p:nvPicPr>
                      <p:cNvPr id="7" name="Object 6">
                        <a:extLst>
                          <a:ext uri="{FF2B5EF4-FFF2-40B4-BE49-F238E27FC236}">
                            <a16:creationId xmlns:a16="http://schemas.microsoft.com/office/drawing/2014/main" id="{336EE19E-8471-4CD3-B535-2A5547B23049}"/>
                          </a:ext>
                        </a:extLst>
                      </p:cNvPr>
                      <p:cNvPicPr>
                        <a:picLocks noChangeAspect="1" noChangeArrowheads="1"/>
                      </p:cNvPicPr>
                      <p:nvPr/>
                    </p:nvPicPr>
                    <p:blipFill>
                      <a:blip r:embed="rId3"/>
                      <a:srcRect/>
                      <a:stretch>
                        <a:fillRect/>
                      </a:stretch>
                    </p:blipFill>
                    <p:spPr bwMode="auto">
                      <a:xfrm>
                        <a:off x="388605" y="1655542"/>
                        <a:ext cx="2493118" cy="578591"/>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AEBC7D74-CD38-4F2A-9FA7-A135B7029B10}"/>
              </a:ext>
            </a:extLst>
          </p:cNvPr>
          <p:cNvSpPr txBox="1"/>
          <p:nvPr/>
        </p:nvSpPr>
        <p:spPr>
          <a:xfrm>
            <a:off x="309562" y="2360547"/>
            <a:ext cx="7320270" cy="338554"/>
          </a:xfrm>
          <a:prstGeom prst="rect">
            <a:avLst/>
          </a:prstGeom>
          <a:solidFill>
            <a:schemeClr val="bg1"/>
          </a:solidFill>
        </p:spPr>
        <p:txBody>
          <a:bodyPr wrap="square" rtlCol="0">
            <a:spAutoFit/>
          </a:bodyPr>
          <a:lstStyle/>
          <a:p>
            <a:r>
              <a:rPr lang="en-US" sz="1600"/>
              <a:t>Then go through the usual continuumization steps, but w/o the HS identity, we find:</a:t>
            </a:r>
            <a:endParaRPr lang="en-US"/>
          </a:p>
        </p:txBody>
      </p:sp>
      <p:graphicFrame>
        <p:nvGraphicFramePr>
          <p:cNvPr id="5" name="Object 4">
            <a:extLst>
              <a:ext uri="{FF2B5EF4-FFF2-40B4-BE49-F238E27FC236}">
                <a16:creationId xmlns:a16="http://schemas.microsoft.com/office/drawing/2014/main" id="{73A09E9F-17B6-B81C-3146-DF5A647D7230}"/>
              </a:ext>
            </a:extLst>
          </p:cNvPr>
          <p:cNvGraphicFramePr>
            <a:graphicFrameLocks noChangeAspect="1"/>
          </p:cNvGraphicFramePr>
          <p:nvPr>
            <p:extLst>
              <p:ext uri="{D42A27DB-BD31-4B8C-83A1-F6EECF244321}">
                <p14:modId xmlns:p14="http://schemas.microsoft.com/office/powerpoint/2010/main" val="1994886813"/>
              </p:ext>
            </p:extLst>
          </p:nvPr>
        </p:nvGraphicFramePr>
        <p:xfrm>
          <a:off x="381631" y="2815983"/>
          <a:ext cx="5759200" cy="640158"/>
        </p:xfrm>
        <a:graphic>
          <a:graphicData uri="http://schemas.openxmlformats.org/presentationml/2006/ole">
            <mc:AlternateContent xmlns:mc="http://schemas.openxmlformats.org/markup-compatibility/2006">
              <mc:Choice xmlns:v="urn:schemas-microsoft-com:vml" Requires="v">
                <p:oleObj name="Equation" r:id="rId4" imgW="4112895" imgH="457855" progId="Equation.DSMT4">
                  <p:embed/>
                </p:oleObj>
              </mc:Choice>
              <mc:Fallback>
                <p:oleObj name="Equation" r:id="rId4" imgW="4112895" imgH="457855" progId="Equation.DSMT4">
                  <p:embed/>
                  <p:pic>
                    <p:nvPicPr>
                      <p:cNvPr id="0" name=""/>
                      <p:cNvPicPr/>
                      <p:nvPr/>
                    </p:nvPicPr>
                    <p:blipFill>
                      <a:blip r:embed="rId5"/>
                      <a:stretch>
                        <a:fillRect/>
                      </a:stretch>
                    </p:blipFill>
                    <p:spPr>
                      <a:xfrm>
                        <a:off x="381631" y="2815983"/>
                        <a:ext cx="5759200" cy="640158"/>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B2D7B635-9457-3490-203D-AD029B287920}"/>
              </a:ext>
            </a:extLst>
          </p:cNvPr>
          <p:cNvSpPr txBox="1"/>
          <p:nvPr/>
        </p:nvSpPr>
        <p:spPr>
          <a:xfrm>
            <a:off x="309560" y="3786209"/>
            <a:ext cx="10810723" cy="584775"/>
          </a:xfrm>
          <a:prstGeom prst="rect">
            <a:avLst/>
          </a:prstGeom>
          <a:noFill/>
        </p:spPr>
        <p:txBody>
          <a:bodyPr wrap="square">
            <a:spAutoFit/>
          </a:bodyPr>
          <a:lstStyle/>
          <a:p>
            <a:r>
              <a:rPr lang="en-US" sz="1600"/>
              <a:t>Then employing a delta function constraint on the spin magnitudes, and factoring out the lattice constant from the position variable, we can say:</a:t>
            </a:r>
          </a:p>
        </p:txBody>
      </p:sp>
      <p:graphicFrame>
        <p:nvGraphicFramePr>
          <p:cNvPr id="14" name="Object 13">
            <a:extLst>
              <a:ext uri="{FF2B5EF4-FFF2-40B4-BE49-F238E27FC236}">
                <a16:creationId xmlns:a16="http://schemas.microsoft.com/office/drawing/2014/main" id="{898E611E-AEBE-10B0-70C5-4C49115CB520}"/>
              </a:ext>
            </a:extLst>
          </p:cNvPr>
          <p:cNvGraphicFramePr>
            <a:graphicFrameLocks noChangeAspect="1"/>
          </p:cNvGraphicFramePr>
          <p:nvPr>
            <p:extLst>
              <p:ext uri="{D42A27DB-BD31-4B8C-83A1-F6EECF244321}">
                <p14:modId xmlns:p14="http://schemas.microsoft.com/office/powerpoint/2010/main" val="4121735399"/>
              </p:ext>
            </p:extLst>
          </p:nvPr>
        </p:nvGraphicFramePr>
        <p:xfrm>
          <a:off x="388605" y="4515750"/>
          <a:ext cx="7241227" cy="536552"/>
        </p:xfrm>
        <a:graphic>
          <a:graphicData uri="http://schemas.openxmlformats.org/presentationml/2006/ole">
            <mc:AlternateContent xmlns:mc="http://schemas.openxmlformats.org/markup-compatibility/2006">
              <mc:Choice xmlns:v="urn:schemas-microsoft-com:vml" Requires="v">
                <p:oleObj name="Equation" r:id="rId6" imgW="5141299" imgH="381426" progId="Equation.DSMT4">
                  <p:embed/>
                </p:oleObj>
              </mc:Choice>
              <mc:Fallback>
                <p:oleObj name="Equation" r:id="rId6" imgW="5141299" imgH="381426" progId="Equation.DSMT4">
                  <p:embed/>
                  <p:pic>
                    <p:nvPicPr>
                      <p:cNvPr id="0" name=""/>
                      <p:cNvPicPr/>
                      <p:nvPr/>
                    </p:nvPicPr>
                    <p:blipFill>
                      <a:blip r:embed="rId7"/>
                      <a:stretch>
                        <a:fillRect/>
                      </a:stretch>
                    </p:blipFill>
                    <p:spPr>
                      <a:xfrm>
                        <a:off x="388605" y="4515750"/>
                        <a:ext cx="7241227" cy="536552"/>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0D365D25-AB91-5B0F-29A2-DCCE22ED1E64}"/>
              </a:ext>
            </a:extLst>
          </p:cNvPr>
          <p:cNvSpPr txBox="1"/>
          <p:nvPr/>
        </p:nvSpPr>
        <p:spPr>
          <a:xfrm>
            <a:off x="309560" y="5197068"/>
            <a:ext cx="9984814" cy="338554"/>
          </a:xfrm>
          <a:prstGeom prst="rect">
            <a:avLst/>
          </a:prstGeom>
          <a:noFill/>
        </p:spPr>
        <p:txBody>
          <a:bodyPr wrap="square">
            <a:spAutoFit/>
          </a:bodyPr>
          <a:lstStyle/>
          <a:p>
            <a:r>
              <a:rPr lang="en-US" sz="1600"/>
              <a:t>Next we’ll presume to be in the ordered phase, and write our </a:t>
            </a:r>
            <a:r>
              <a:rPr lang="el-GR" sz="1600">
                <a:latin typeface="Calibri" panose="020F0502020204030204" pitchFamily="34" charset="0"/>
                <a:cs typeface="Calibri" panose="020F0502020204030204" pitchFamily="34" charset="0"/>
              </a:rPr>
              <a:t>σ</a:t>
            </a:r>
            <a:r>
              <a:rPr lang="en-US" sz="1600">
                <a:latin typeface="Calibri" panose="020F0502020204030204" pitchFamily="34" charset="0"/>
                <a:cs typeface="Calibri" panose="020F0502020204030204" pitchFamily="34" charset="0"/>
              </a:rPr>
              <a:t> in terms of its mean value and fluctuations about it.</a:t>
            </a:r>
            <a:r>
              <a:rPr lang="en-US" sz="1600"/>
              <a:t> </a:t>
            </a:r>
          </a:p>
        </p:txBody>
      </p:sp>
    </p:spTree>
    <p:extLst>
      <p:ext uri="{BB962C8B-B14F-4D97-AF65-F5344CB8AC3E}">
        <p14:creationId xmlns:p14="http://schemas.microsoft.com/office/powerpoint/2010/main" val="382597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D2BD7F-1C9B-4350-8DEB-E9D906023A86}"/>
              </a:ext>
            </a:extLst>
          </p:cNvPr>
          <p:cNvSpPr txBox="1"/>
          <p:nvPr/>
        </p:nvSpPr>
        <p:spPr>
          <a:xfrm>
            <a:off x="4072380" y="14140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2" name="TextBox 1">
            <a:extLst>
              <a:ext uri="{FF2B5EF4-FFF2-40B4-BE49-F238E27FC236}">
                <a16:creationId xmlns:a16="http://schemas.microsoft.com/office/drawing/2014/main" id="{9381230B-D202-4E17-A8D5-8BF1467EC015}"/>
              </a:ext>
            </a:extLst>
          </p:cNvPr>
          <p:cNvSpPr txBox="1"/>
          <p:nvPr/>
        </p:nvSpPr>
        <p:spPr>
          <a:xfrm>
            <a:off x="309561" y="772793"/>
            <a:ext cx="3220220" cy="584775"/>
          </a:xfrm>
          <a:prstGeom prst="rect">
            <a:avLst/>
          </a:prstGeom>
          <a:noFill/>
        </p:spPr>
        <p:txBody>
          <a:bodyPr wrap="square" rtlCol="0">
            <a:spAutoFit/>
          </a:bodyPr>
          <a:lstStyle/>
          <a:p>
            <a:r>
              <a:rPr lang="en-US" b="1"/>
              <a:t>Nonlinear Sigma Model</a:t>
            </a:r>
          </a:p>
          <a:p>
            <a:r>
              <a:rPr lang="en-US" sz="1400"/>
              <a:t>Starting with,</a:t>
            </a:r>
          </a:p>
        </p:txBody>
      </p:sp>
      <p:graphicFrame>
        <p:nvGraphicFramePr>
          <p:cNvPr id="7" name="Object 6">
            <a:extLst>
              <a:ext uri="{FF2B5EF4-FFF2-40B4-BE49-F238E27FC236}">
                <a16:creationId xmlns:a16="http://schemas.microsoft.com/office/drawing/2014/main" id="{336EE19E-8471-4CD3-B535-2A5547B23049}"/>
              </a:ext>
            </a:extLst>
          </p:cNvPr>
          <p:cNvGraphicFramePr>
            <a:graphicFrameLocks noChangeAspect="1"/>
          </p:cNvGraphicFramePr>
          <p:nvPr/>
        </p:nvGraphicFramePr>
        <p:xfrm>
          <a:off x="369091" y="1499849"/>
          <a:ext cx="7607300" cy="585788"/>
        </p:xfrm>
        <a:graphic>
          <a:graphicData uri="http://schemas.openxmlformats.org/presentationml/2006/ole">
            <mc:AlternateContent xmlns:mc="http://schemas.openxmlformats.org/markup-compatibility/2006">
              <mc:Choice xmlns:v="urn:schemas-microsoft-com:vml" Requires="v">
                <p:oleObj name="Equation" r:id="rId2" imgW="5549760" imgH="431640" progId="Equation.DSMT4">
                  <p:embed/>
                </p:oleObj>
              </mc:Choice>
              <mc:Fallback>
                <p:oleObj name="Equation" r:id="rId2" imgW="5549760" imgH="431640" progId="Equation.DSMT4">
                  <p:embed/>
                  <p:pic>
                    <p:nvPicPr>
                      <p:cNvPr id="7" name="Object 6">
                        <a:extLst>
                          <a:ext uri="{FF2B5EF4-FFF2-40B4-BE49-F238E27FC236}">
                            <a16:creationId xmlns:a16="http://schemas.microsoft.com/office/drawing/2014/main" id="{336EE19E-8471-4CD3-B535-2A5547B23049}"/>
                          </a:ext>
                        </a:extLst>
                      </p:cNvPr>
                      <p:cNvPicPr>
                        <a:picLocks noChangeAspect="1" noChangeArrowheads="1"/>
                      </p:cNvPicPr>
                      <p:nvPr/>
                    </p:nvPicPr>
                    <p:blipFill>
                      <a:blip r:embed="rId3"/>
                      <a:srcRect/>
                      <a:stretch>
                        <a:fillRect/>
                      </a:stretch>
                    </p:blipFill>
                    <p:spPr bwMode="auto">
                      <a:xfrm>
                        <a:off x="369091" y="1499849"/>
                        <a:ext cx="7607300" cy="585788"/>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AEBC7D74-CD38-4F2A-9FA7-A135B7029B10}"/>
              </a:ext>
            </a:extLst>
          </p:cNvPr>
          <p:cNvSpPr txBox="1"/>
          <p:nvPr/>
        </p:nvSpPr>
        <p:spPr>
          <a:xfrm>
            <a:off x="309561" y="2179837"/>
            <a:ext cx="10859884" cy="307777"/>
          </a:xfrm>
          <a:prstGeom prst="rect">
            <a:avLst/>
          </a:prstGeom>
          <a:noFill/>
        </p:spPr>
        <p:txBody>
          <a:bodyPr wrap="square" rtlCol="0">
            <a:spAutoFit/>
          </a:bodyPr>
          <a:lstStyle/>
          <a:p>
            <a:r>
              <a:rPr lang="en-US" sz="1400"/>
              <a:t>Let’s write the spinor out as </a:t>
            </a:r>
            <a:r>
              <a:rPr lang="el-GR" sz="1400" b="1"/>
              <a:t>σ</a:t>
            </a:r>
            <a:r>
              <a:rPr lang="en-US" sz="1400"/>
              <a:t> = (</a:t>
            </a:r>
            <a:r>
              <a:rPr lang="el-GR" sz="1400"/>
              <a:t>σ</a:t>
            </a:r>
            <a:r>
              <a:rPr lang="en-US" sz="1400" baseline="-25000"/>
              <a:t>1</a:t>
            </a:r>
            <a:r>
              <a:rPr lang="en-US" sz="1400"/>
              <a:t>, </a:t>
            </a:r>
            <a:r>
              <a:rPr lang="el-GR" sz="1400" b="1"/>
              <a:t>π</a:t>
            </a:r>
            <a:r>
              <a:rPr lang="en-US" sz="1400"/>
              <a:t>), where</a:t>
            </a:r>
            <a:r>
              <a:rPr lang="el-GR" sz="1400"/>
              <a:t> σ</a:t>
            </a:r>
            <a:r>
              <a:rPr lang="en-US" sz="1400" baseline="-25000"/>
              <a:t>1 </a:t>
            </a:r>
            <a:r>
              <a:rPr lang="en-US" sz="1400"/>
              <a:t> we’ll say points in the direction of the field, for specificity.  Then, let’s look at the constraint:</a:t>
            </a:r>
            <a:endParaRPr lang="en-US" sz="1600"/>
          </a:p>
        </p:txBody>
      </p:sp>
      <p:graphicFrame>
        <p:nvGraphicFramePr>
          <p:cNvPr id="8" name="Object 7">
            <a:extLst>
              <a:ext uri="{FF2B5EF4-FFF2-40B4-BE49-F238E27FC236}">
                <a16:creationId xmlns:a16="http://schemas.microsoft.com/office/drawing/2014/main" id="{889E78BB-A901-46D7-8DAB-A3DC17891242}"/>
              </a:ext>
            </a:extLst>
          </p:cNvPr>
          <p:cNvGraphicFramePr>
            <a:graphicFrameLocks noChangeAspect="1"/>
          </p:cNvGraphicFramePr>
          <p:nvPr>
            <p:extLst>
              <p:ext uri="{D42A27DB-BD31-4B8C-83A1-F6EECF244321}">
                <p14:modId xmlns:p14="http://schemas.microsoft.com/office/powerpoint/2010/main" val="2352386789"/>
              </p:ext>
            </p:extLst>
          </p:nvPr>
        </p:nvGraphicFramePr>
        <p:xfrm>
          <a:off x="409575" y="2681288"/>
          <a:ext cx="10569575" cy="711200"/>
        </p:xfrm>
        <a:graphic>
          <a:graphicData uri="http://schemas.openxmlformats.org/presentationml/2006/ole">
            <mc:AlternateContent xmlns:mc="http://schemas.openxmlformats.org/markup-compatibility/2006">
              <mc:Choice xmlns:v="urn:schemas-microsoft-com:vml" Requires="v">
                <p:oleObj name="Equation" r:id="rId4" imgW="7962840" imgH="533160" progId="Equation.DSMT4">
                  <p:embed/>
                </p:oleObj>
              </mc:Choice>
              <mc:Fallback>
                <p:oleObj name="Equation" r:id="rId4" imgW="7962840" imgH="533160" progId="Equation.DSMT4">
                  <p:embed/>
                  <p:pic>
                    <p:nvPicPr>
                      <p:cNvPr id="8" name="Object 7">
                        <a:extLst>
                          <a:ext uri="{FF2B5EF4-FFF2-40B4-BE49-F238E27FC236}">
                            <a16:creationId xmlns:a16="http://schemas.microsoft.com/office/drawing/2014/main" id="{889E78BB-A901-46D7-8DAB-A3DC17891242}"/>
                          </a:ext>
                        </a:extLst>
                      </p:cNvPr>
                      <p:cNvPicPr/>
                      <p:nvPr/>
                    </p:nvPicPr>
                    <p:blipFill>
                      <a:blip r:embed="rId5"/>
                      <a:stretch>
                        <a:fillRect/>
                      </a:stretch>
                    </p:blipFill>
                    <p:spPr>
                      <a:xfrm>
                        <a:off x="409575" y="2681288"/>
                        <a:ext cx="10569575" cy="71120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5C4351E6-56AE-4041-85FD-0C65B749C409}"/>
              </a:ext>
            </a:extLst>
          </p:cNvPr>
          <p:cNvSpPr txBox="1"/>
          <p:nvPr/>
        </p:nvSpPr>
        <p:spPr>
          <a:xfrm>
            <a:off x="309561" y="3388684"/>
            <a:ext cx="10653714" cy="523220"/>
          </a:xfrm>
          <a:prstGeom prst="rect">
            <a:avLst/>
          </a:prstGeom>
          <a:noFill/>
        </p:spPr>
        <p:txBody>
          <a:bodyPr wrap="square" rtlCol="0">
            <a:spAutoFit/>
          </a:bodyPr>
          <a:lstStyle/>
          <a:p>
            <a:r>
              <a:rPr lang="en-US" sz="1400"/>
              <a:t>Then performing the integral over D[</a:t>
            </a:r>
            <a:r>
              <a:rPr lang="el-GR" sz="1400" b="1"/>
              <a:t>σ</a:t>
            </a:r>
            <a:r>
              <a:rPr lang="en-US" sz="1400"/>
              <a:t>(x)] will implement the constraint.  Filling the constraint into the action, and incorporating the Jacobian  denominator we’ll have:</a:t>
            </a:r>
            <a:endParaRPr lang="en-US" sz="1600"/>
          </a:p>
        </p:txBody>
      </p:sp>
      <p:graphicFrame>
        <p:nvGraphicFramePr>
          <p:cNvPr id="11" name="Object 10">
            <a:extLst>
              <a:ext uri="{FF2B5EF4-FFF2-40B4-BE49-F238E27FC236}">
                <a16:creationId xmlns:a16="http://schemas.microsoft.com/office/drawing/2014/main" id="{9D3320D6-532A-4712-AFF4-99B3E0D743EE}"/>
              </a:ext>
            </a:extLst>
          </p:cNvPr>
          <p:cNvGraphicFramePr>
            <a:graphicFrameLocks noChangeAspect="1"/>
          </p:cNvGraphicFramePr>
          <p:nvPr>
            <p:extLst>
              <p:ext uri="{D42A27DB-BD31-4B8C-83A1-F6EECF244321}">
                <p14:modId xmlns:p14="http://schemas.microsoft.com/office/powerpoint/2010/main" val="2669930131"/>
              </p:ext>
            </p:extLst>
          </p:nvPr>
        </p:nvGraphicFramePr>
        <p:xfrm>
          <a:off x="442913" y="3894138"/>
          <a:ext cx="8482012" cy="1747837"/>
        </p:xfrm>
        <a:graphic>
          <a:graphicData uri="http://schemas.openxmlformats.org/presentationml/2006/ole">
            <mc:AlternateContent xmlns:mc="http://schemas.openxmlformats.org/markup-compatibility/2006">
              <mc:Choice xmlns:v="urn:schemas-microsoft-com:vml" Requires="v">
                <p:oleObj name="Equation" r:id="rId6" imgW="6464160" imgH="1346040" progId="Equation.DSMT4">
                  <p:embed/>
                </p:oleObj>
              </mc:Choice>
              <mc:Fallback>
                <p:oleObj name="Equation" r:id="rId6" imgW="6464160" imgH="1346040" progId="Equation.DSMT4">
                  <p:embed/>
                  <p:pic>
                    <p:nvPicPr>
                      <p:cNvPr id="11" name="Object 10">
                        <a:extLst>
                          <a:ext uri="{FF2B5EF4-FFF2-40B4-BE49-F238E27FC236}">
                            <a16:creationId xmlns:a16="http://schemas.microsoft.com/office/drawing/2014/main" id="{9D3320D6-532A-4712-AFF4-99B3E0D743EE}"/>
                          </a:ext>
                        </a:extLst>
                      </p:cNvPr>
                      <p:cNvPicPr>
                        <a:picLocks noChangeAspect="1" noChangeArrowheads="1"/>
                      </p:cNvPicPr>
                      <p:nvPr/>
                    </p:nvPicPr>
                    <p:blipFill>
                      <a:blip r:embed="rId7"/>
                      <a:srcRect/>
                      <a:stretch>
                        <a:fillRect/>
                      </a:stretch>
                    </p:blipFill>
                    <p:spPr bwMode="auto">
                      <a:xfrm>
                        <a:off x="442913" y="3894138"/>
                        <a:ext cx="8482012" cy="1747837"/>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6F37F959-397E-459E-931A-50BC71B2B6A8}"/>
              </a:ext>
            </a:extLst>
          </p:cNvPr>
          <p:cNvSpPr txBox="1"/>
          <p:nvPr/>
        </p:nvSpPr>
        <p:spPr>
          <a:xfrm>
            <a:off x="309560" y="5688878"/>
            <a:ext cx="7899721" cy="307777"/>
          </a:xfrm>
          <a:prstGeom prst="rect">
            <a:avLst/>
          </a:prstGeom>
          <a:noFill/>
        </p:spPr>
        <p:txBody>
          <a:bodyPr wrap="square" rtlCol="0">
            <a:spAutoFit/>
          </a:bodyPr>
          <a:lstStyle/>
          <a:p>
            <a:r>
              <a:rPr lang="en-US" sz="1400"/>
              <a:t>Now expand for small transverse spin fields, and let’s say constant magnetic field.  </a:t>
            </a:r>
            <a:endParaRPr lang="en-US" sz="1600"/>
          </a:p>
        </p:txBody>
      </p:sp>
      <p:graphicFrame>
        <p:nvGraphicFramePr>
          <p:cNvPr id="13" name="Object 12">
            <a:extLst>
              <a:ext uri="{FF2B5EF4-FFF2-40B4-BE49-F238E27FC236}">
                <a16:creationId xmlns:a16="http://schemas.microsoft.com/office/drawing/2014/main" id="{5CA75B30-B045-4EFE-931B-9098BEFBE450}"/>
              </a:ext>
            </a:extLst>
          </p:cNvPr>
          <p:cNvGraphicFramePr>
            <a:graphicFrameLocks noChangeAspect="1"/>
          </p:cNvGraphicFramePr>
          <p:nvPr>
            <p:extLst>
              <p:ext uri="{D42A27DB-BD31-4B8C-83A1-F6EECF244321}">
                <p14:modId xmlns:p14="http://schemas.microsoft.com/office/powerpoint/2010/main" val="644891650"/>
              </p:ext>
            </p:extLst>
          </p:nvPr>
        </p:nvGraphicFramePr>
        <p:xfrm>
          <a:off x="423249" y="6043558"/>
          <a:ext cx="8842375" cy="585787"/>
        </p:xfrm>
        <a:graphic>
          <a:graphicData uri="http://schemas.openxmlformats.org/presentationml/2006/ole">
            <mc:AlternateContent xmlns:mc="http://schemas.openxmlformats.org/markup-compatibility/2006">
              <mc:Choice xmlns:v="urn:schemas-microsoft-com:vml" Requires="v">
                <p:oleObj name="Equation" r:id="rId8" imgW="6451560" imgH="431640" progId="Equation.DSMT4">
                  <p:embed/>
                </p:oleObj>
              </mc:Choice>
              <mc:Fallback>
                <p:oleObj name="Equation" r:id="rId8" imgW="6451560" imgH="431640" progId="Equation.DSMT4">
                  <p:embed/>
                  <p:pic>
                    <p:nvPicPr>
                      <p:cNvPr id="13" name="Object 12">
                        <a:extLst>
                          <a:ext uri="{FF2B5EF4-FFF2-40B4-BE49-F238E27FC236}">
                            <a16:creationId xmlns:a16="http://schemas.microsoft.com/office/drawing/2014/main" id="{5CA75B30-B045-4EFE-931B-9098BEFBE450}"/>
                          </a:ext>
                        </a:extLst>
                      </p:cNvPr>
                      <p:cNvPicPr>
                        <a:picLocks noChangeAspect="1" noChangeArrowheads="1"/>
                      </p:cNvPicPr>
                      <p:nvPr/>
                    </p:nvPicPr>
                    <p:blipFill>
                      <a:blip r:embed="rId9"/>
                      <a:srcRect/>
                      <a:stretch>
                        <a:fillRect/>
                      </a:stretch>
                    </p:blipFill>
                    <p:spPr bwMode="auto">
                      <a:xfrm>
                        <a:off x="423249" y="6043558"/>
                        <a:ext cx="8842375" cy="585787"/>
                      </a:xfrm>
                      <a:prstGeom prst="rect">
                        <a:avLst/>
                      </a:prstGeom>
                      <a:solidFill>
                        <a:srgbClr val="CCFFCC"/>
                      </a:solidFill>
                      <a:ln>
                        <a:solidFill>
                          <a:schemeClr val="bg1"/>
                        </a:solidFill>
                      </a:ln>
                    </p:spPr>
                  </p:pic>
                </p:oleObj>
              </mc:Fallback>
            </mc:AlternateContent>
          </a:graphicData>
        </a:graphic>
      </p:graphicFrame>
    </p:spTree>
    <p:extLst>
      <p:ext uri="{BB962C8B-B14F-4D97-AF65-F5344CB8AC3E}">
        <p14:creationId xmlns:p14="http://schemas.microsoft.com/office/powerpoint/2010/main" val="17470817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5D2BD7F-1C9B-4350-8DEB-E9D906023A86}"/>
              </a:ext>
            </a:extLst>
          </p:cNvPr>
          <p:cNvSpPr txBox="1"/>
          <p:nvPr/>
        </p:nvSpPr>
        <p:spPr>
          <a:xfrm>
            <a:off x="4072380" y="141402"/>
            <a:ext cx="5138330" cy="584775"/>
          </a:xfrm>
          <a:prstGeom prst="rect">
            <a:avLst/>
          </a:prstGeom>
          <a:noFill/>
        </p:spPr>
        <p:txBody>
          <a:bodyPr wrap="none" rtlCol="0">
            <a:spAutoFit/>
          </a:bodyPr>
          <a:lstStyle/>
          <a:p>
            <a:r>
              <a:rPr lang="en-US" sz="3200" b="1" u="sng"/>
              <a:t>Exchange Thermal Properties</a:t>
            </a:r>
            <a:endParaRPr lang="en-US" sz="2000" b="1" u="sng"/>
          </a:p>
        </p:txBody>
      </p:sp>
      <p:sp>
        <p:nvSpPr>
          <p:cNvPr id="2" name="TextBox 1">
            <a:extLst>
              <a:ext uri="{FF2B5EF4-FFF2-40B4-BE49-F238E27FC236}">
                <a16:creationId xmlns:a16="http://schemas.microsoft.com/office/drawing/2014/main" id="{9381230B-D202-4E17-A8D5-8BF1467EC015}"/>
              </a:ext>
            </a:extLst>
          </p:cNvPr>
          <p:cNvSpPr txBox="1"/>
          <p:nvPr/>
        </p:nvSpPr>
        <p:spPr>
          <a:xfrm>
            <a:off x="309560" y="1067762"/>
            <a:ext cx="11184350" cy="800219"/>
          </a:xfrm>
          <a:prstGeom prst="rect">
            <a:avLst/>
          </a:prstGeom>
          <a:noFill/>
        </p:spPr>
        <p:txBody>
          <a:bodyPr wrap="square" rtlCol="0">
            <a:spAutoFit/>
          </a:bodyPr>
          <a:lstStyle/>
          <a:p>
            <a:r>
              <a:rPr lang="en-US" b="1"/>
              <a:t>Nonlinear Sigma Model</a:t>
            </a:r>
          </a:p>
          <a:p>
            <a:r>
              <a:rPr lang="en-US" sz="1400"/>
              <a:t>We can estimate the critical temperature in the same way we did for the Heisenberg model.  We’ll use the Lindeman criterion and calculate the expected fluctuations in spin using the free part of S.  So S is, again,  </a:t>
            </a:r>
          </a:p>
        </p:txBody>
      </p:sp>
      <p:sp>
        <p:nvSpPr>
          <p:cNvPr id="12" name="TextBox 11">
            <a:extLst>
              <a:ext uri="{FF2B5EF4-FFF2-40B4-BE49-F238E27FC236}">
                <a16:creationId xmlns:a16="http://schemas.microsoft.com/office/drawing/2014/main" id="{6F37F959-397E-459E-931A-50BC71B2B6A8}"/>
              </a:ext>
            </a:extLst>
          </p:cNvPr>
          <p:cNvSpPr txBox="1"/>
          <p:nvPr/>
        </p:nvSpPr>
        <p:spPr>
          <a:xfrm>
            <a:off x="309561" y="3161359"/>
            <a:ext cx="3762820" cy="523220"/>
          </a:xfrm>
          <a:prstGeom prst="rect">
            <a:avLst/>
          </a:prstGeom>
          <a:noFill/>
        </p:spPr>
        <p:txBody>
          <a:bodyPr wrap="square" rtlCol="0">
            <a:spAutoFit/>
          </a:bodyPr>
          <a:lstStyle/>
          <a:p>
            <a:r>
              <a:rPr lang="en-US" sz="1400"/>
              <a:t>And let’s say we have 0 magnetic field.  Then fluctuations are,</a:t>
            </a:r>
            <a:endParaRPr lang="en-US" sz="1600"/>
          </a:p>
        </p:txBody>
      </p:sp>
      <p:graphicFrame>
        <p:nvGraphicFramePr>
          <p:cNvPr id="13" name="Object 12">
            <a:extLst>
              <a:ext uri="{FF2B5EF4-FFF2-40B4-BE49-F238E27FC236}">
                <a16:creationId xmlns:a16="http://schemas.microsoft.com/office/drawing/2014/main" id="{5CA75B30-B045-4EFE-931B-9098BEFBE450}"/>
              </a:ext>
            </a:extLst>
          </p:cNvPr>
          <p:cNvGraphicFramePr>
            <a:graphicFrameLocks noChangeAspect="1"/>
          </p:cNvGraphicFramePr>
          <p:nvPr>
            <p:extLst>
              <p:ext uri="{D42A27DB-BD31-4B8C-83A1-F6EECF244321}">
                <p14:modId xmlns:p14="http://schemas.microsoft.com/office/powerpoint/2010/main" val="1702864158"/>
              </p:ext>
            </p:extLst>
          </p:nvPr>
        </p:nvGraphicFramePr>
        <p:xfrm>
          <a:off x="393752" y="2170901"/>
          <a:ext cx="8842375" cy="585787"/>
        </p:xfrm>
        <a:graphic>
          <a:graphicData uri="http://schemas.openxmlformats.org/presentationml/2006/ole">
            <mc:AlternateContent xmlns:mc="http://schemas.openxmlformats.org/markup-compatibility/2006">
              <mc:Choice xmlns:v="urn:schemas-microsoft-com:vml" Requires="v">
                <p:oleObj name="Equation" r:id="rId2" imgW="6451560" imgH="431640" progId="Equation.DSMT4">
                  <p:embed/>
                </p:oleObj>
              </mc:Choice>
              <mc:Fallback>
                <p:oleObj name="Equation" r:id="rId2" imgW="6451560" imgH="431640" progId="Equation.DSMT4">
                  <p:embed/>
                  <p:pic>
                    <p:nvPicPr>
                      <p:cNvPr id="13" name="Object 12">
                        <a:extLst>
                          <a:ext uri="{FF2B5EF4-FFF2-40B4-BE49-F238E27FC236}">
                            <a16:creationId xmlns:a16="http://schemas.microsoft.com/office/drawing/2014/main" id="{5CA75B30-B045-4EFE-931B-9098BEFBE450}"/>
                          </a:ext>
                        </a:extLst>
                      </p:cNvPr>
                      <p:cNvPicPr>
                        <a:picLocks noChangeAspect="1" noChangeArrowheads="1"/>
                      </p:cNvPicPr>
                      <p:nvPr/>
                    </p:nvPicPr>
                    <p:blipFill>
                      <a:blip r:embed="rId3"/>
                      <a:srcRect/>
                      <a:stretch>
                        <a:fillRect/>
                      </a:stretch>
                    </p:blipFill>
                    <p:spPr bwMode="auto">
                      <a:xfrm>
                        <a:off x="393752" y="2170901"/>
                        <a:ext cx="8842375" cy="585787"/>
                      </a:xfrm>
                      <a:prstGeom prst="rect">
                        <a:avLst/>
                      </a:prstGeom>
                      <a:solidFill>
                        <a:srgbClr val="CCFFCC"/>
                      </a:solidFill>
                      <a:ln>
                        <a:solidFill>
                          <a:schemeClr val="bg1"/>
                        </a:solidFill>
                      </a:ln>
                    </p:spPr>
                  </p:pic>
                </p:oleObj>
              </mc:Fallback>
            </mc:AlternateContent>
          </a:graphicData>
        </a:graphic>
      </p:graphicFrame>
      <p:graphicFrame>
        <p:nvGraphicFramePr>
          <p:cNvPr id="5" name="Object 4">
            <a:extLst>
              <a:ext uri="{FF2B5EF4-FFF2-40B4-BE49-F238E27FC236}">
                <a16:creationId xmlns:a16="http://schemas.microsoft.com/office/drawing/2014/main" id="{479AC61B-7F84-5A0F-D060-AA731BA01618}"/>
              </a:ext>
            </a:extLst>
          </p:cNvPr>
          <p:cNvGraphicFramePr>
            <a:graphicFrameLocks noChangeAspect="1"/>
          </p:cNvGraphicFramePr>
          <p:nvPr>
            <p:extLst>
              <p:ext uri="{D42A27DB-BD31-4B8C-83A1-F6EECF244321}">
                <p14:modId xmlns:p14="http://schemas.microsoft.com/office/powerpoint/2010/main" val="4130793929"/>
              </p:ext>
            </p:extLst>
          </p:nvPr>
        </p:nvGraphicFramePr>
        <p:xfrm>
          <a:off x="393752" y="3937935"/>
          <a:ext cx="2811564" cy="2076351"/>
        </p:xfrm>
        <a:graphic>
          <a:graphicData uri="http://schemas.openxmlformats.org/presentationml/2006/ole">
            <mc:AlternateContent xmlns:mc="http://schemas.openxmlformats.org/markup-compatibility/2006">
              <mc:Choice xmlns:v="urn:schemas-microsoft-com:vml" Requires="v">
                <p:oleObj name="Equation" r:id="rId4" imgW="2313368" imgH="1707404" progId="Equation.DSMT4">
                  <p:embed/>
                </p:oleObj>
              </mc:Choice>
              <mc:Fallback>
                <p:oleObj name="Equation" r:id="rId4" imgW="2313368" imgH="1707404" progId="Equation.DSMT4">
                  <p:embed/>
                  <p:pic>
                    <p:nvPicPr>
                      <p:cNvPr id="0" name=""/>
                      <p:cNvPicPr/>
                      <p:nvPr/>
                    </p:nvPicPr>
                    <p:blipFill>
                      <a:blip r:embed="rId5"/>
                      <a:stretch>
                        <a:fillRect/>
                      </a:stretch>
                    </p:blipFill>
                    <p:spPr>
                      <a:xfrm>
                        <a:off x="393752" y="3937935"/>
                        <a:ext cx="2811564" cy="2076351"/>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88B2A41-A5CC-C70B-46CB-27DFBCBA2435}"/>
              </a:ext>
            </a:extLst>
          </p:cNvPr>
          <p:cNvGraphicFramePr>
            <a:graphicFrameLocks noChangeAspect="1"/>
          </p:cNvGraphicFramePr>
          <p:nvPr>
            <p:extLst>
              <p:ext uri="{D42A27DB-BD31-4B8C-83A1-F6EECF244321}">
                <p14:modId xmlns:p14="http://schemas.microsoft.com/office/powerpoint/2010/main" val="2107649256"/>
              </p:ext>
            </p:extLst>
          </p:nvPr>
        </p:nvGraphicFramePr>
        <p:xfrm>
          <a:off x="4684340" y="4381353"/>
          <a:ext cx="1761435" cy="1189513"/>
        </p:xfrm>
        <a:graphic>
          <a:graphicData uri="http://schemas.openxmlformats.org/presentationml/2006/ole">
            <mc:AlternateContent xmlns:mc="http://schemas.openxmlformats.org/markup-compatibility/2006">
              <mc:Choice xmlns:v="urn:schemas-microsoft-com:vml" Requires="v">
                <p:oleObj name="Equation" r:id="rId6" imgW="1285325" imgH="868123" progId="Equation.DSMT4">
                  <p:embed/>
                </p:oleObj>
              </mc:Choice>
              <mc:Fallback>
                <p:oleObj name="Equation" r:id="rId6" imgW="1285325" imgH="868123" progId="Equation.DSMT4">
                  <p:embed/>
                  <p:pic>
                    <p:nvPicPr>
                      <p:cNvPr id="0" name=""/>
                      <p:cNvPicPr/>
                      <p:nvPr/>
                    </p:nvPicPr>
                    <p:blipFill>
                      <a:blip r:embed="rId7"/>
                      <a:stretch>
                        <a:fillRect/>
                      </a:stretch>
                    </p:blipFill>
                    <p:spPr>
                      <a:xfrm>
                        <a:off x="4684340" y="4381353"/>
                        <a:ext cx="1761435" cy="1189513"/>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2DBCE104-79A7-85CA-B828-0B585A20ED5B}"/>
                  </a:ext>
                </a:extLst>
              </p14:cNvPr>
              <p14:cNvContentPartPr/>
              <p14:nvPr/>
            </p14:nvContentPartPr>
            <p14:xfrm>
              <a:off x="3519929" y="4129706"/>
              <a:ext cx="328320" cy="1584720"/>
            </p14:xfrm>
          </p:contentPart>
        </mc:Choice>
        <mc:Fallback xmlns="">
          <p:pic>
            <p:nvPicPr>
              <p:cNvPr id="9" name="Ink 8">
                <a:extLst>
                  <a:ext uri="{FF2B5EF4-FFF2-40B4-BE49-F238E27FC236}">
                    <a16:creationId xmlns:a16="http://schemas.microsoft.com/office/drawing/2014/main" id="{2DBCE104-79A7-85CA-B828-0B585A20ED5B}"/>
                  </a:ext>
                </a:extLst>
              </p:cNvPr>
              <p:cNvPicPr/>
              <p:nvPr/>
            </p:nvPicPr>
            <p:blipFill>
              <a:blip r:embed="rId9"/>
              <a:stretch>
                <a:fillRect/>
              </a:stretch>
            </p:blipFill>
            <p:spPr>
              <a:xfrm>
                <a:off x="3510929" y="4121066"/>
                <a:ext cx="345960" cy="1602360"/>
              </a:xfrm>
              <a:prstGeom prst="rect">
                <a:avLst/>
              </a:prstGeom>
            </p:spPr>
          </p:pic>
        </mc:Fallback>
      </mc:AlternateContent>
      <p:sp>
        <p:nvSpPr>
          <p:cNvPr id="14" name="TextBox 13">
            <a:extLst>
              <a:ext uri="{FF2B5EF4-FFF2-40B4-BE49-F238E27FC236}">
                <a16:creationId xmlns:a16="http://schemas.microsoft.com/office/drawing/2014/main" id="{8C7BD06A-FFA6-29A9-EA85-536056FDFA67}"/>
              </a:ext>
            </a:extLst>
          </p:cNvPr>
          <p:cNvSpPr txBox="1"/>
          <p:nvPr/>
        </p:nvSpPr>
        <p:spPr>
          <a:xfrm>
            <a:off x="4446462" y="3198267"/>
            <a:ext cx="2091990" cy="307777"/>
          </a:xfrm>
          <a:prstGeom prst="rect">
            <a:avLst/>
          </a:prstGeom>
          <a:noFill/>
        </p:spPr>
        <p:txBody>
          <a:bodyPr wrap="square" rtlCol="0">
            <a:spAutoFit/>
          </a:bodyPr>
          <a:lstStyle/>
          <a:p>
            <a:r>
              <a:rPr lang="en-US" sz="1400"/>
              <a:t>and Lindeman criterion is:</a:t>
            </a:r>
            <a:endParaRPr lang="en-US" sz="1600"/>
          </a:p>
        </p:txBody>
      </p:sp>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D5FE096C-0E3A-F06B-ECDD-60C1DDE5ADB2}"/>
                  </a:ext>
                </a:extLst>
              </p14:cNvPr>
              <p14:cNvContentPartPr/>
              <p14:nvPr/>
            </p14:nvContentPartPr>
            <p14:xfrm>
              <a:off x="6767129" y="4217780"/>
              <a:ext cx="237240" cy="1378440"/>
            </p14:xfrm>
          </p:contentPart>
        </mc:Choice>
        <mc:Fallback xmlns="">
          <p:pic>
            <p:nvPicPr>
              <p:cNvPr id="15" name="Ink 14">
                <a:extLst>
                  <a:ext uri="{FF2B5EF4-FFF2-40B4-BE49-F238E27FC236}">
                    <a16:creationId xmlns:a16="http://schemas.microsoft.com/office/drawing/2014/main" id="{D5FE096C-0E3A-F06B-ECDD-60C1DDE5ADB2}"/>
                  </a:ext>
                </a:extLst>
              </p:cNvPr>
              <p:cNvPicPr/>
              <p:nvPr/>
            </p:nvPicPr>
            <p:blipFill>
              <a:blip r:embed="rId11"/>
              <a:stretch>
                <a:fillRect/>
              </a:stretch>
            </p:blipFill>
            <p:spPr>
              <a:xfrm>
                <a:off x="6758129" y="4209140"/>
                <a:ext cx="254880" cy="1396080"/>
              </a:xfrm>
              <a:prstGeom prst="rect">
                <a:avLst/>
              </a:prstGeom>
            </p:spPr>
          </p:pic>
        </mc:Fallback>
      </mc:AlternateContent>
      <p:sp>
        <p:nvSpPr>
          <p:cNvPr id="16" name="TextBox 15">
            <a:extLst>
              <a:ext uri="{FF2B5EF4-FFF2-40B4-BE49-F238E27FC236}">
                <a16:creationId xmlns:a16="http://schemas.microsoft.com/office/drawing/2014/main" id="{57C41866-3F66-B244-3743-F823A0A82AA9}"/>
              </a:ext>
            </a:extLst>
          </p:cNvPr>
          <p:cNvSpPr txBox="1"/>
          <p:nvPr/>
        </p:nvSpPr>
        <p:spPr>
          <a:xfrm>
            <a:off x="7342061" y="3198267"/>
            <a:ext cx="2539357" cy="307777"/>
          </a:xfrm>
          <a:prstGeom prst="rect">
            <a:avLst/>
          </a:prstGeom>
          <a:noFill/>
        </p:spPr>
        <p:txBody>
          <a:bodyPr wrap="square" rtlCol="0">
            <a:spAutoFit/>
          </a:bodyPr>
          <a:lstStyle/>
          <a:p>
            <a:r>
              <a:rPr lang="en-US" sz="1400"/>
              <a:t>and so critical temperature is:</a:t>
            </a:r>
            <a:endParaRPr lang="en-US" sz="1600"/>
          </a:p>
        </p:txBody>
      </p:sp>
      <p:graphicFrame>
        <p:nvGraphicFramePr>
          <p:cNvPr id="17" name="Object 16">
            <a:extLst>
              <a:ext uri="{FF2B5EF4-FFF2-40B4-BE49-F238E27FC236}">
                <a16:creationId xmlns:a16="http://schemas.microsoft.com/office/drawing/2014/main" id="{995EB78C-A22F-A1FE-BA8E-854B4DF8FF38}"/>
              </a:ext>
            </a:extLst>
          </p:cNvPr>
          <p:cNvGraphicFramePr>
            <a:graphicFrameLocks noChangeAspect="1"/>
          </p:cNvGraphicFramePr>
          <p:nvPr>
            <p:extLst>
              <p:ext uri="{D42A27DB-BD31-4B8C-83A1-F6EECF244321}">
                <p14:modId xmlns:p14="http://schemas.microsoft.com/office/powerpoint/2010/main" val="3555404284"/>
              </p:ext>
            </p:extLst>
          </p:nvPr>
        </p:nvGraphicFramePr>
        <p:xfrm>
          <a:off x="7561581" y="4614136"/>
          <a:ext cx="1674545" cy="603328"/>
        </p:xfrm>
        <a:graphic>
          <a:graphicData uri="http://schemas.openxmlformats.org/presentationml/2006/ole">
            <mc:AlternateContent xmlns:mc="http://schemas.openxmlformats.org/markup-compatibility/2006">
              <mc:Choice xmlns:v="urn:schemas-microsoft-com:vml" Requires="v">
                <p:oleObj name="Equation" r:id="rId12" imgW="1294680" imgH="467229" progId="Equation.DSMT4">
                  <p:embed/>
                </p:oleObj>
              </mc:Choice>
              <mc:Fallback>
                <p:oleObj name="Equation" r:id="rId12" imgW="1294680" imgH="467229" progId="Equation.DSMT4">
                  <p:embed/>
                  <p:pic>
                    <p:nvPicPr>
                      <p:cNvPr id="0" name=""/>
                      <p:cNvPicPr/>
                      <p:nvPr/>
                    </p:nvPicPr>
                    <p:blipFill>
                      <a:blip r:embed="rId13"/>
                      <a:stretch>
                        <a:fillRect/>
                      </a:stretch>
                    </p:blipFill>
                    <p:spPr>
                      <a:xfrm>
                        <a:off x="7561581" y="4614136"/>
                        <a:ext cx="1674545" cy="603328"/>
                      </a:xfrm>
                      <a:prstGeom prst="rect">
                        <a:avLst/>
                      </a:prstGeom>
                    </p:spPr>
                  </p:pic>
                </p:oleObj>
              </mc:Fallback>
            </mc:AlternateContent>
          </a:graphicData>
        </a:graphic>
      </p:graphicFrame>
    </p:spTree>
    <p:extLst>
      <p:ext uri="{BB962C8B-B14F-4D97-AF65-F5344CB8AC3E}">
        <p14:creationId xmlns:p14="http://schemas.microsoft.com/office/powerpoint/2010/main" val="25406922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0915973" cy="1631216"/>
          </a:xfrm>
          <a:prstGeom prst="rect">
            <a:avLst/>
          </a:prstGeom>
          <a:noFill/>
        </p:spPr>
        <p:txBody>
          <a:bodyPr wrap="square" rtlCol="0">
            <a:spAutoFit/>
          </a:bodyPr>
          <a:lstStyle/>
          <a:p>
            <a:r>
              <a:rPr lang="en-US" sz="1400"/>
              <a:t>So MFT breaks down near the critical point of phase transition, for d</a:t>
            </a:r>
            <a:r>
              <a:rPr lang="en-US" sz="1400" baseline="-25000"/>
              <a:t>lc</a:t>
            </a:r>
            <a:r>
              <a:rPr lang="en-US" sz="1400"/>
              <a:t> &lt; d &lt; d</a:t>
            </a:r>
            <a:r>
              <a:rPr lang="en-US" sz="1400" baseline="-25000"/>
              <a:t>uc</a:t>
            </a:r>
            <a:r>
              <a:rPr lang="en-US" sz="1400"/>
              <a:t>, because e.g. the </a:t>
            </a:r>
            <a:r>
              <a:rPr lang="el-GR" sz="1400"/>
              <a:t>φ</a:t>
            </a:r>
            <a:r>
              <a:rPr lang="en-US" sz="1400" baseline="30000"/>
              <a:t>4</a:t>
            </a:r>
            <a:r>
              <a:rPr lang="en-US" sz="1400"/>
              <a:t> term, thought to be small because we’re near T</a:t>
            </a:r>
            <a:r>
              <a:rPr lang="en-US" sz="1400" baseline="-25000"/>
              <a:t>c</a:t>
            </a:r>
            <a:r>
              <a:rPr lang="en-US" sz="1400"/>
              <a:t>, where &lt;</a:t>
            </a:r>
            <a:r>
              <a:rPr lang="el-GR" sz="1400"/>
              <a:t>φ</a:t>
            </a:r>
            <a:r>
              <a:rPr lang="en-US" sz="1400"/>
              <a:t>&gt; is small, turns out not to be, because fluctuations are so large (basically &lt;</a:t>
            </a:r>
            <a:r>
              <a:rPr lang="el-GR" sz="1400"/>
              <a:t>φ</a:t>
            </a:r>
            <a:r>
              <a:rPr lang="en-US" sz="1400"/>
              <a:t>&gt; is small but &lt;</a:t>
            </a:r>
            <a:r>
              <a:rPr lang="el-GR" sz="1400"/>
              <a:t>φ</a:t>
            </a:r>
            <a:r>
              <a:rPr lang="en-US" sz="1400" baseline="30000"/>
              <a:t>4</a:t>
            </a:r>
            <a:r>
              <a:rPr lang="en-US" sz="1400"/>
              <a:t>&gt; is not)</a:t>
            </a:r>
            <a:r>
              <a:rPr lang="en-US" sz="1600"/>
              <a:t> </a:t>
            </a:r>
            <a:r>
              <a:rPr lang="en-US" sz="1400"/>
              <a:t>(if dimensions are high enough then CLT is enough to ‘wash out’ the fluctuations).  In RG, we can find the behavior near fixed points (like critical point, and T = 0, infinity), by integrating out the ‘fast modes’: k =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 </a:t>
            </a:r>
            <a:r>
              <a:rPr lang="el-GR" sz="1400">
                <a:latin typeface="Calibri" panose="020F0502020204030204" pitchFamily="34" charset="0"/>
                <a:cs typeface="Calibri" panose="020F0502020204030204" pitchFamily="34" charset="0"/>
              </a:rPr>
              <a:t>Λ</a:t>
            </a:r>
            <a:r>
              <a:rPr lang="en-US" sz="1400"/>
              <a:t>), and creating an effective action for the long wavelength modes: k =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which predominate at those points.  Generally turns out that this new action has the same form as the old action, but with renormalized coefficients  r(b), j(b), u(b), etc., that are a function of the scale, b.  And so we can write a scaling equation for the free energy, and other thermodynamic quantities.   For illustration, say we have the Heisenberg model.</a:t>
            </a:r>
          </a:p>
        </p:txBody>
      </p:sp>
      <p:graphicFrame>
        <p:nvGraphicFramePr>
          <p:cNvPr id="4" name="Object 3">
            <a:extLst>
              <a:ext uri="{FF2B5EF4-FFF2-40B4-BE49-F238E27FC236}">
                <a16:creationId xmlns:a16="http://schemas.microsoft.com/office/drawing/2014/main" id="{5C9A612E-F497-0055-8485-07108480ACE8}"/>
              </a:ext>
            </a:extLst>
          </p:cNvPr>
          <p:cNvGraphicFramePr>
            <a:graphicFrameLocks noChangeAspect="1"/>
          </p:cNvGraphicFramePr>
          <p:nvPr>
            <p:extLst>
              <p:ext uri="{D42A27DB-BD31-4B8C-83A1-F6EECF244321}">
                <p14:modId xmlns:p14="http://schemas.microsoft.com/office/powerpoint/2010/main" val="2821285165"/>
              </p:ext>
            </p:extLst>
          </p:nvPr>
        </p:nvGraphicFramePr>
        <p:xfrm>
          <a:off x="587838" y="2903848"/>
          <a:ext cx="7660774" cy="597267"/>
        </p:xfrm>
        <a:graphic>
          <a:graphicData uri="http://schemas.openxmlformats.org/presentationml/2006/ole">
            <mc:AlternateContent xmlns:mc="http://schemas.openxmlformats.org/markup-compatibility/2006">
              <mc:Choice xmlns:v="urn:schemas-microsoft-com:vml" Requires="v">
                <p:oleObj name="Equation" r:id="rId3" imgW="5864564" imgH="457855" progId="Equation.DSMT4">
                  <p:embed/>
                </p:oleObj>
              </mc:Choice>
              <mc:Fallback>
                <p:oleObj name="Equation" r:id="rId3" imgW="5864564" imgH="457855" progId="Equation.DSMT4">
                  <p:embed/>
                  <p:pic>
                    <p:nvPicPr>
                      <p:cNvPr id="0" name=""/>
                      <p:cNvPicPr/>
                      <p:nvPr/>
                    </p:nvPicPr>
                    <p:blipFill>
                      <a:blip r:embed="rId4"/>
                      <a:stretch>
                        <a:fillRect/>
                      </a:stretch>
                    </p:blipFill>
                    <p:spPr>
                      <a:xfrm>
                        <a:off x="587838" y="2903848"/>
                        <a:ext cx="7660774" cy="597267"/>
                      </a:xfrm>
                      <a:prstGeom prst="rect">
                        <a:avLst/>
                      </a:prstGeom>
                      <a:ln w="19050">
                        <a:solidFill>
                          <a:srgbClr val="0070C0"/>
                        </a:solidFill>
                      </a:ln>
                    </p:spPr>
                  </p:pic>
                </p:oleObj>
              </mc:Fallback>
            </mc:AlternateContent>
          </a:graphicData>
        </a:graphic>
      </p:graphicFrame>
      <p:graphicFrame>
        <p:nvGraphicFramePr>
          <p:cNvPr id="6" name="Object 5">
            <a:extLst>
              <a:ext uri="{FF2B5EF4-FFF2-40B4-BE49-F238E27FC236}">
                <a16:creationId xmlns:a16="http://schemas.microsoft.com/office/drawing/2014/main" id="{943D20A1-DEBE-C430-E073-EE15342F019E}"/>
              </a:ext>
            </a:extLst>
          </p:cNvPr>
          <p:cNvGraphicFramePr>
            <a:graphicFrameLocks noChangeAspect="1"/>
          </p:cNvGraphicFramePr>
          <p:nvPr>
            <p:extLst>
              <p:ext uri="{D42A27DB-BD31-4B8C-83A1-F6EECF244321}">
                <p14:modId xmlns:p14="http://schemas.microsoft.com/office/powerpoint/2010/main" val="503911925"/>
              </p:ext>
            </p:extLst>
          </p:nvPr>
        </p:nvGraphicFramePr>
        <p:xfrm>
          <a:off x="10025985" y="2903848"/>
          <a:ext cx="1123796" cy="1272177"/>
        </p:xfrm>
        <a:graphic>
          <a:graphicData uri="http://schemas.openxmlformats.org/presentationml/2006/ole">
            <mc:AlternateContent xmlns:mc="http://schemas.openxmlformats.org/markup-compatibility/2006">
              <mc:Choice xmlns:v="urn:schemas-microsoft-com:vml" Requires="v">
                <p:oleObj name="Equation" r:id="rId5" imgW="732980" imgH="829908" progId="Equation.DSMT4">
                  <p:embed/>
                </p:oleObj>
              </mc:Choice>
              <mc:Fallback>
                <p:oleObj name="Equation" r:id="rId5" imgW="732980" imgH="829908" progId="Equation.DSMT4">
                  <p:embed/>
                  <p:pic>
                    <p:nvPicPr>
                      <p:cNvPr id="0" name=""/>
                      <p:cNvPicPr/>
                      <p:nvPr/>
                    </p:nvPicPr>
                    <p:blipFill>
                      <a:blip r:embed="rId6"/>
                      <a:stretch>
                        <a:fillRect/>
                      </a:stretch>
                    </p:blipFill>
                    <p:spPr>
                      <a:xfrm>
                        <a:off x="10025985" y="2903848"/>
                        <a:ext cx="1123796" cy="1272177"/>
                      </a:xfrm>
                      <a:prstGeom prst="rect">
                        <a:avLst/>
                      </a:prstGeom>
                      <a:ln w="19050">
                        <a:solidFill>
                          <a:srgbClr val="0070C0"/>
                        </a:solidFill>
                      </a:ln>
                    </p:spPr>
                  </p:pic>
                </p:oleObj>
              </mc:Fallback>
            </mc:AlternateContent>
          </a:graphicData>
        </a:graphic>
      </p:graphicFrame>
      <p:sp>
        <p:nvSpPr>
          <p:cNvPr id="7" name="TextBox 6">
            <a:extLst>
              <a:ext uri="{FF2B5EF4-FFF2-40B4-BE49-F238E27FC236}">
                <a16:creationId xmlns:a16="http://schemas.microsoft.com/office/drawing/2014/main" id="{7D49207A-1BC5-2D51-FADA-74EE62590AB1}"/>
              </a:ext>
            </a:extLst>
          </p:cNvPr>
          <p:cNvSpPr txBox="1"/>
          <p:nvPr/>
        </p:nvSpPr>
        <p:spPr>
          <a:xfrm>
            <a:off x="469781" y="3769085"/>
            <a:ext cx="9028180" cy="954107"/>
          </a:xfrm>
          <a:prstGeom prst="rect">
            <a:avLst/>
          </a:prstGeom>
          <a:noFill/>
        </p:spPr>
        <p:txBody>
          <a:bodyPr wrap="square" rtlCol="0">
            <a:spAutoFit/>
          </a:bodyPr>
          <a:lstStyle/>
          <a:p>
            <a:r>
              <a:rPr lang="en-US" sz="1400"/>
              <a:t>Then our coupling constants are r, j, and u (the </a:t>
            </a:r>
            <a:r>
              <a:rPr lang="el-GR" sz="1400">
                <a:latin typeface="Calibri" panose="020F0502020204030204" pitchFamily="34" charset="0"/>
                <a:cs typeface="Calibri" panose="020F0502020204030204" pitchFamily="34" charset="0"/>
              </a:rPr>
              <a:t>κ</a:t>
            </a:r>
            <a:r>
              <a:rPr lang="en-US" sz="1400">
                <a:latin typeface="Calibri" panose="020F0502020204030204" pitchFamily="34" charset="0"/>
                <a:cs typeface="Calibri" panose="020F0502020204030204" pitchFamily="34" charset="0"/>
              </a:rPr>
              <a:t>z</a:t>
            </a:r>
            <a:r>
              <a:rPr lang="en-US" sz="1400" baseline="30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term doesn’t get renormalized by any combination of the perturbative terms (j and u), so it’s kind of like a spectator variable.   The values of r, j, u that our system resides at are the physical values, which we’ll also call r</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j</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u</a:t>
            </a:r>
            <a:r>
              <a:rPr lang="en-US" sz="1400" baseline="-25000">
                <a:latin typeface="Calibri" panose="020F0502020204030204" pitchFamily="34" charset="0"/>
                <a:cs typeface="Calibri" panose="020F0502020204030204" pitchFamily="34" charset="0"/>
              </a:rPr>
              <a:t>1</a:t>
            </a:r>
            <a:r>
              <a:rPr lang="en-US" sz="1400">
                <a:latin typeface="Calibri" panose="020F0502020204030204" pitchFamily="34" charset="0"/>
                <a:cs typeface="Calibri" panose="020F0502020204030204" pitchFamily="34" charset="0"/>
              </a:rPr>
              <a:t>.  When integrate out the fast modes, and rescale the fields, etc., we generally find integral equations for the new coupling constants which we can transform to differential equations.  </a:t>
            </a:r>
            <a:endParaRPr lang="en-US" sz="1400"/>
          </a:p>
        </p:txBody>
      </p:sp>
      <p:graphicFrame>
        <p:nvGraphicFramePr>
          <p:cNvPr id="8" name="Object 7">
            <a:extLst>
              <a:ext uri="{FF2B5EF4-FFF2-40B4-BE49-F238E27FC236}">
                <a16:creationId xmlns:a16="http://schemas.microsoft.com/office/drawing/2014/main" id="{928BBE49-70BD-A3D6-4406-F8EEB70A4BBA}"/>
              </a:ext>
            </a:extLst>
          </p:cNvPr>
          <p:cNvGraphicFramePr>
            <a:graphicFrameLocks noChangeAspect="1"/>
          </p:cNvGraphicFramePr>
          <p:nvPr>
            <p:extLst>
              <p:ext uri="{D42A27DB-BD31-4B8C-83A1-F6EECF244321}">
                <p14:modId xmlns:p14="http://schemas.microsoft.com/office/powerpoint/2010/main" val="1571018001"/>
              </p:ext>
            </p:extLst>
          </p:nvPr>
        </p:nvGraphicFramePr>
        <p:xfrm>
          <a:off x="548510" y="4974951"/>
          <a:ext cx="1889891" cy="1622049"/>
        </p:xfrm>
        <a:graphic>
          <a:graphicData uri="http://schemas.openxmlformats.org/presentationml/2006/ole">
            <mc:AlternateContent xmlns:mc="http://schemas.openxmlformats.org/markup-compatibility/2006">
              <mc:Choice xmlns:v="urn:schemas-microsoft-com:vml" Requires="v">
                <p:oleObj name="Equation" r:id="rId7" imgW="1399392" imgH="1201961" progId="Equation.DSMT4">
                  <p:embed/>
                </p:oleObj>
              </mc:Choice>
              <mc:Fallback>
                <p:oleObj name="Equation" r:id="rId7" imgW="1399392" imgH="1201961" progId="Equation.DSMT4">
                  <p:embed/>
                  <p:pic>
                    <p:nvPicPr>
                      <p:cNvPr id="0" name=""/>
                      <p:cNvPicPr/>
                      <p:nvPr/>
                    </p:nvPicPr>
                    <p:blipFill>
                      <a:blip r:embed="rId8"/>
                      <a:stretch>
                        <a:fillRect/>
                      </a:stretch>
                    </p:blipFill>
                    <p:spPr>
                      <a:xfrm>
                        <a:off x="548510" y="4974951"/>
                        <a:ext cx="1889891" cy="1622049"/>
                      </a:xfrm>
                      <a:prstGeom prst="rect">
                        <a:avLst/>
                      </a:prstGeom>
                    </p:spPr>
                  </p:pic>
                </p:oleObj>
              </mc:Fallback>
            </mc:AlternateContent>
          </a:graphicData>
        </a:graphic>
      </p:graphicFrame>
    </p:spTree>
    <p:extLst>
      <p:ext uri="{BB962C8B-B14F-4D97-AF65-F5344CB8AC3E}">
        <p14:creationId xmlns:p14="http://schemas.microsoft.com/office/powerpoint/2010/main" val="33447769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469781" y="1100206"/>
            <a:ext cx="11201109" cy="2893100"/>
          </a:xfrm>
          <a:prstGeom prst="rect">
            <a:avLst/>
          </a:prstGeom>
          <a:noFill/>
        </p:spPr>
        <p:txBody>
          <a:bodyPr wrap="square" rtlCol="0">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What solution do we expect?  Generically, as we increase b, we are ‘zooming’ out from the system.  And in that case, the fluctuations will seem less severe, since we’ll be averaging over larger effective cell size.  Fluctuations are greatest near the critical point.  So one expects that as fluctuations decrease, we’re leaving the critical point.  So under renormalization, our coupling constants should scale away from the critical point.  So if we start at a temperature above the critical point, then we’d expect renormalization to result in further increasing temperature since this means less fluctuations because the spins more uniformly point randomly; there is less correlation between neighboring spins.  If we start below the critical temperature, then we’d expect the temperature to further decrease, as this also means less fluctuations because the spins get frozen into their ordered state.  And in either case, if we start with non-zero field, we’d expect the field strength to get higher under renormalization (either in positive or negative direction), as this also would be congruent with decreasing fluctuations.  Since r and j increase w/o bound in the positive or negative directions, they’re called relevant parameters.  What about the coupling constant u?  To be consistent with Widom’s scaling hypothesis, we’ll see that u must go to a constant under renormalization.  And it’s called therefore an irrelevant parameter.  Parenthetically, if the constant it goes to is 0, then it’s called a dangerously irrelevant parameter.  </a:t>
            </a:r>
            <a:r>
              <a:rPr lang="en-US" sz="1400" i="1">
                <a:effectLst/>
                <a:latin typeface="Calibri" panose="020F0502020204030204" pitchFamily="34" charset="0"/>
                <a:ea typeface="Times New Roman" panose="02020603050405020304" pitchFamily="18" charset="0"/>
              </a:rPr>
              <a:t>Dangerous</a:t>
            </a:r>
            <a:r>
              <a:rPr lang="en-US" sz="1400">
                <a:effectLst/>
                <a:latin typeface="Calibri" panose="020F0502020204030204" pitchFamily="34" charset="0"/>
                <a:ea typeface="Times New Roman" panose="02020603050405020304" pitchFamily="18" charset="0"/>
              </a:rPr>
              <a:t> because thermodynamic quantities often depend on u in such a fashion that if u → 0, we’d need delicate cancelations to avoid having f, m, etc., → ∞.  And if u were to not change at all, then it’d be called a marginal parameter.  Now it is possible that under renormalization, r, j, and u do not change at all.  Values (r</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j</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where this happens are called </a:t>
            </a:r>
            <a:r>
              <a:rPr lang="en-US" sz="1400" i="1">
                <a:effectLst/>
                <a:latin typeface="Calibri" panose="020F0502020204030204" pitchFamily="34" charset="0"/>
                <a:ea typeface="Times New Roman" panose="02020603050405020304" pitchFamily="18" charset="0"/>
              </a:rPr>
              <a:t>fixed</a:t>
            </a:r>
            <a:r>
              <a:rPr lang="en-US" sz="1400">
                <a:effectLst/>
                <a:latin typeface="Calibri" panose="020F0502020204030204" pitchFamily="34" charset="0"/>
                <a:ea typeface="Times New Roman" panose="02020603050405020304" pitchFamily="18" charset="0"/>
              </a:rPr>
              <a:t> points.  </a:t>
            </a:r>
            <a:endParaRPr lang="en-US" sz="1400">
              <a:effectLst/>
              <a:latin typeface="Times New Roman" panose="02020603050405020304" pitchFamily="18" charset="0"/>
              <a:ea typeface="Times New Roman" panose="02020603050405020304" pitchFamily="18" charset="0"/>
            </a:endParaRPr>
          </a:p>
        </p:txBody>
      </p:sp>
      <p:graphicFrame>
        <p:nvGraphicFramePr>
          <p:cNvPr id="13" name="Object 12">
            <a:extLst>
              <a:ext uri="{FF2B5EF4-FFF2-40B4-BE49-F238E27FC236}">
                <a16:creationId xmlns:a16="http://schemas.microsoft.com/office/drawing/2014/main" id="{C990EDC5-C486-6E10-C738-6FD71F298C9E}"/>
              </a:ext>
            </a:extLst>
          </p:cNvPr>
          <p:cNvGraphicFramePr>
            <a:graphicFrameLocks noChangeAspect="1"/>
          </p:cNvGraphicFramePr>
          <p:nvPr>
            <p:extLst>
              <p:ext uri="{D42A27DB-BD31-4B8C-83A1-F6EECF244321}">
                <p14:modId xmlns:p14="http://schemas.microsoft.com/office/powerpoint/2010/main" val="35348076"/>
              </p:ext>
            </p:extLst>
          </p:nvPr>
        </p:nvGraphicFramePr>
        <p:xfrm>
          <a:off x="3982719" y="4908165"/>
          <a:ext cx="2762250" cy="1674813"/>
        </p:xfrm>
        <a:graphic>
          <a:graphicData uri="http://schemas.openxmlformats.org/presentationml/2006/ole">
            <mc:AlternateContent xmlns:mc="http://schemas.openxmlformats.org/markup-compatibility/2006">
              <mc:Choice xmlns:v="urn:schemas-microsoft-com:vml" Requires="v">
                <p:oleObj name="Equation" r:id="rId2" imgW="2222280" imgH="1346040" progId="Equation.DSMT4">
                  <p:embed/>
                </p:oleObj>
              </mc:Choice>
              <mc:Fallback>
                <p:oleObj name="Equation" r:id="rId2" imgW="2222280" imgH="1346040" progId="Equation.DSMT4">
                  <p:embed/>
                  <p:pic>
                    <p:nvPicPr>
                      <p:cNvPr id="13" name="Object 12">
                        <a:extLst>
                          <a:ext uri="{FF2B5EF4-FFF2-40B4-BE49-F238E27FC236}">
                            <a16:creationId xmlns:a16="http://schemas.microsoft.com/office/drawing/2014/main" id="{C990EDC5-C486-6E10-C738-6FD71F298C9E}"/>
                          </a:ext>
                        </a:extLst>
                      </p:cNvPr>
                      <p:cNvPicPr/>
                      <p:nvPr/>
                    </p:nvPicPr>
                    <p:blipFill>
                      <a:blip r:embed="rId3"/>
                      <a:stretch>
                        <a:fillRect/>
                      </a:stretch>
                    </p:blipFill>
                    <p:spPr>
                      <a:xfrm>
                        <a:off x="3982719" y="4908165"/>
                        <a:ext cx="2762250" cy="1674813"/>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76BC2CE6-E26B-F296-0485-5387C7ECF96B}"/>
              </a:ext>
            </a:extLst>
          </p:cNvPr>
          <p:cNvSpPr txBox="1"/>
          <p:nvPr/>
        </p:nvSpPr>
        <p:spPr>
          <a:xfrm>
            <a:off x="469781" y="4501101"/>
            <a:ext cx="3217316" cy="307777"/>
          </a:xfrm>
          <a:prstGeom prst="rect">
            <a:avLst/>
          </a:prstGeom>
          <a:noFill/>
        </p:spPr>
        <p:txBody>
          <a:bodyPr wrap="square" rtlCol="0">
            <a:spAutoFit/>
          </a:bodyPr>
          <a:lstStyle/>
          <a:p>
            <a:r>
              <a:rPr lang="en-US" sz="1400">
                <a:effectLst/>
                <a:latin typeface="Calibri" panose="020F0502020204030204" pitchFamily="34" charset="0"/>
                <a:ea typeface="Times New Roman" panose="02020603050405020304" pitchFamily="18" charset="0"/>
              </a:rPr>
              <a:t>Such a point would be characterized by:</a:t>
            </a:r>
            <a:endParaRPr lang="en-US" sz="1400"/>
          </a:p>
        </p:txBody>
      </p:sp>
      <p:graphicFrame>
        <p:nvGraphicFramePr>
          <p:cNvPr id="15" name="Object 14">
            <a:extLst>
              <a:ext uri="{FF2B5EF4-FFF2-40B4-BE49-F238E27FC236}">
                <a16:creationId xmlns:a16="http://schemas.microsoft.com/office/drawing/2014/main" id="{6D6F1517-9435-A9D2-39FA-75A211A95CCE}"/>
              </a:ext>
            </a:extLst>
          </p:cNvPr>
          <p:cNvGraphicFramePr>
            <a:graphicFrameLocks noChangeAspect="1"/>
          </p:cNvGraphicFramePr>
          <p:nvPr>
            <p:extLst>
              <p:ext uri="{D42A27DB-BD31-4B8C-83A1-F6EECF244321}">
                <p14:modId xmlns:p14="http://schemas.microsoft.com/office/powerpoint/2010/main" val="1519398193"/>
              </p:ext>
            </p:extLst>
          </p:nvPr>
        </p:nvGraphicFramePr>
        <p:xfrm>
          <a:off x="557915" y="4950503"/>
          <a:ext cx="1619613" cy="1054363"/>
        </p:xfrm>
        <a:graphic>
          <a:graphicData uri="http://schemas.openxmlformats.org/presentationml/2006/ole">
            <mc:AlternateContent xmlns:mc="http://schemas.openxmlformats.org/markup-compatibility/2006">
              <mc:Choice xmlns:v="urn:schemas-microsoft-com:vml" Requires="v">
                <p:oleObj name="Equation" r:id="rId4" imgW="1114044" imgH="724998" progId="Equation.DSMT4">
                  <p:embed/>
                </p:oleObj>
              </mc:Choice>
              <mc:Fallback>
                <p:oleObj name="Equation" r:id="rId4" imgW="1114044" imgH="724998" progId="Equation.DSMT4">
                  <p:embed/>
                  <p:pic>
                    <p:nvPicPr>
                      <p:cNvPr id="15" name="Object 14">
                        <a:extLst>
                          <a:ext uri="{FF2B5EF4-FFF2-40B4-BE49-F238E27FC236}">
                            <a16:creationId xmlns:a16="http://schemas.microsoft.com/office/drawing/2014/main" id="{6D6F1517-9435-A9D2-39FA-75A211A95CCE}"/>
                          </a:ext>
                        </a:extLst>
                      </p:cNvPr>
                      <p:cNvPicPr/>
                      <p:nvPr/>
                    </p:nvPicPr>
                    <p:blipFill>
                      <a:blip r:embed="rId5"/>
                      <a:stretch>
                        <a:fillRect/>
                      </a:stretch>
                    </p:blipFill>
                    <p:spPr>
                      <a:xfrm>
                        <a:off x="557915" y="4950503"/>
                        <a:ext cx="1619613" cy="1054363"/>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636F5318-3E77-4C67-8CDB-49DF4618F019}"/>
              </a:ext>
            </a:extLst>
          </p:cNvPr>
          <p:cNvSpPr txBox="1"/>
          <p:nvPr/>
        </p:nvSpPr>
        <p:spPr>
          <a:xfrm>
            <a:off x="3876170" y="4501100"/>
            <a:ext cx="3507855" cy="307777"/>
          </a:xfrm>
          <a:prstGeom prst="rect">
            <a:avLst/>
          </a:prstGeom>
          <a:noFill/>
        </p:spPr>
        <p:txBody>
          <a:bodyPr wrap="square" rtlCol="0">
            <a:spAutoFit/>
          </a:bodyPr>
          <a:lstStyle/>
          <a:p>
            <a:r>
              <a:rPr lang="en-US" sz="1400"/>
              <a:t>linearizing around the fixed point, we’d have:</a:t>
            </a:r>
          </a:p>
        </p:txBody>
      </p:sp>
      <p:graphicFrame>
        <p:nvGraphicFramePr>
          <p:cNvPr id="4" name="Object 3">
            <a:extLst>
              <a:ext uri="{FF2B5EF4-FFF2-40B4-BE49-F238E27FC236}">
                <a16:creationId xmlns:a16="http://schemas.microsoft.com/office/drawing/2014/main" id="{8D44CC34-FB24-63CF-A624-2054650397EF}"/>
              </a:ext>
            </a:extLst>
          </p:cNvPr>
          <p:cNvGraphicFramePr>
            <a:graphicFrameLocks noChangeAspect="1"/>
          </p:cNvGraphicFramePr>
          <p:nvPr>
            <p:extLst>
              <p:ext uri="{D42A27DB-BD31-4B8C-83A1-F6EECF244321}">
                <p14:modId xmlns:p14="http://schemas.microsoft.com/office/powerpoint/2010/main" val="1466338238"/>
              </p:ext>
            </p:extLst>
          </p:nvPr>
        </p:nvGraphicFramePr>
        <p:xfrm>
          <a:off x="8021670" y="4908165"/>
          <a:ext cx="1666597" cy="529694"/>
        </p:xfrm>
        <a:graphic>
          <a:graphicData uri="http://schemas.openxmlformats.org/presentationml/2006/ole">
            <mc:AlternateContent xmlns:mc="http://schemas.openxmlformats.org/markup-compatibility/2006">
              <mc:Choice xmlns:v="urn:schemas-microsoft-com:vml" Requires="v">
                <p:oleObj name="Equation" r:id="rId6" imgW="1228111" imgH="391160" progId="Equation.DSMT4">
                  <p:embed/>
                </p:oleObj>
              </mc:Choice>
              <mc:Fallback>
                <p:oleObj name="Equation" r:id="rId6" imgW="1228111" imgH="391160" progId="Equation.DSMT4">
                  <p:embed/>
                  <p:pic>
                    <p:nvPicPr>
                      <p:cNvPr id="0" name=""/>
                      <p:cNvPicPr/>
                      <p:nvPr/>
                    </p:nvPicPr>
                    <p:blipFill>
                      <a:blip r:embed="rId7"/>
                      <a:stretch>
                        <a:fillRect/>
                      </a:stretch>
                    </p:blipFill>
                    <p:spPr>
                      <a:xfrm>
                        <a:off x="8021670" y="4908165"/>
                        <a:ext cx="1666597" cy="52969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CF3C8E1F-96A5-D0D8-89F7-A9C53EBDE76F}"/>
              </a:ext>
            </a:extLst>
          </p:cNvPr>
          <p:cNvSpPr txBox="1"/>
          <p:nvPr/>
        </p:nvSpPr>
        <p:spPr>
          <a:xfrm>
            <a:off x="7944465" y="4501099"/>
            <a:ext cx="1802793" cy="307777"/>
          </a:xfrm>
          <a:prstGeom prst="rect">
            <a:avLst/>
          </a:prstGeom>
          <a:noFill/>
        </p:spPr>
        <p:txBody>
          <a:bodyPr wrap="square" rtlCol="0">
            <a:spAutoFit/>
          </a:bodyPr>
          <a:lstStyle/>
          <a:p>
            <a:r>
              <a:rPr lang="en-US" sz="1400"/>
              <a:t>or as matrix equation:</a:t>
            </a:r>
          </a:p>
        </p:txBody>
      </p:sp>
      <p:graphicFrame>
        <p:nvGraphicFramePr>
          <p:cNvPr id="6" name="Object 5">
            <a:extLst>
              <a:ext uri="{FF2B5EF4-FFF2-40B4-BE49-F238E27FC236}">
                <a16:creationId xmlns:a16="http://schemas.microsoft.com/office/drawing/2014/main" id="{6570ACF9-900F-BE0C-EDD6-DE4D83748705}"/>
              </a:ext>
            </a:extLst>
          </p:cNvPr>
          <p:cNvGraphicFramePr>
            <a:graphicFrameLocks noChangeAspect="1"/>
          </p:cNvGraphicFramePr>
          <p:nvPr>
            <p:extLst>
              <p:ext uri="{D42A27DB-BD31-4B8C-83A1-F6EECF244321}">
                <p14:modId xmlns:p14="http://schemas.microsoft.com/office/powerpoint/2010/main" val="1186914848"/>
              </p:ext>
            </p:extLst>
          </p:nvPr>
        </p:nvGraphicFramePr>
        <p:xfrm>
          <a:off x="8021670" y="6190870"/>
          <a:ext cx="2567673" cy="487617"/>
        </p:xfrm>
        <a:graphic>
          <a:graphicData uri="http://schemas.openxmlformats.org/presentationml/2006/ole">
            <mc:AlternateContent xmlns:mc="http://schemas.openxmlformats.org/markup-compatibility/2006">
              <mc:Choice xmlns:v="urn:schemas-microsoft-com:vml" Requires="v">
                <p:oleObj name="Equation" r:id="rId8" imgW="1856380" imgH="352945" progId="Equation.DSMT4">
                  <p:embed/>
                </p:oleObj>
              </mc:Choice>
              <mc:Fallback>
                <p:oleObj name="Equation" r:id="rId8" imgW="1856380" imgH="352945" progId="Equation.DSMT4">
                  <p:embed/>
                  <p:pic>
                    <p:nvPicPr>
                      <p:cNvPr id="0" name=""/>
                      <p:cNvPicPr/>
                      <p:nvPr/>
                    </p:nvPicPr>
                    <p:blipFill>
                      <a:blip r:embed="rId9"/>
                      <a:stretch>
                        <a:fillRect/>
                      </a:stretch>
                    </p:blipFill>
                    <p:spPr>
                      <a:xfrm>
                        <a:off x="8021670" y="6190870"/>
                        <a:ext cx="2567673" cy="48761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572741E6-087D-5CCD-624E-B05A1B99554F}"/>
              </a:ext>
            </a:extLst>
          </p:cNvPr>
          <p:cNvSpPr txBox="1"/>
          <p:nvPr/>
        </p:nvSpPr>
        <p:spPr>
          <a:xfrm>
            <a:off x="7953571" y="5611640"/>
            <a:ext cx="3621522" cy="523220"/>
          </a:xfrm>
          <a:prstGeom prst="rect">
            <a:avLst/>
          </a:prstGeom>
          <a:noFill/>
        </p:spPr>
        <p:txBody>
          <a:bodyPr wrap="square" rtlCol="0">
            <a:spAutoFit/>
          </a:bodyPr>
          <a:lstStyle/>
          <a:p>
            <a:r>
              <a:rPr lang="en-US" sz="1400"/>
              <a:t>diagonalizing the beta-matrix, we have the following generic solution,</a:t>
            </a:r>
          </a:p>
        </p:txBody>
      </p:sp>
    </p:spTree>
    <p:extLst>
      <p:ext uri="{BB962C8B-B14F-4D97-AF65-F5344CB8AC3E}">
        <p14:creationId xmlns:p14="http://schemas.microsoft.com/office/powerpoint/2010/main" val="29096646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TextBox 2">
            <a:extLst>
              <a:ext uri="{FF2B5EF4-FFF2-40B4-BE49-F238E27FC236}">
                <a16:creationId xmlns:a16="http://schemas.microsoft.com/office/drawing/2014/main" id="{F94CACA1-4BCD-4573-BE25-844F17C18E60}"/>
              </a:ext>
            </a:extLst>
          </p:cNvPr>
          <p:cNvSpPr txBox="1"/>
          <p:nvPr/>
        </p:nvSpPr>
        <p:spPr>
          <a:xfrm>
            <a:off x="290676" y="984387"/>
            <a:ext cx="7387117" cy="1815882"/>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 rough depiction of the trajectories is shown to right.  The (red) arrows along the r-axis is the |r&gt; eigenvector, those (the dot) along the j-axis is the |j&gt; eigenvector, and the diagonal one is the |u&gt; eigenvector.   The directions of the arrows are indications of whether the associated eigenvalues are positive (outwards) or negative (inwards).  The critical hypersurface (dotted line in this case) consists of the critical points for each different u.  Equivalently, it is the set of points with infinite correlation length.  It will therefore consist of all the points that flow into the fixed point, because the fixed point has infinite correlation length, and correlation length always decreases along a flow.   It will therefore lie along the |u&gt; eigenvector, assuming it has negative eigenvalue.  </a:t>
            </a:r>
          </a:p>
        </p:txBody>
      </p:sp>
      <p:pic>
        <p:nvPicPr>
          <p:cNvPr id="19" name="Picture 18" descr="Diagram&#10;&#10;Description automatically generated">
            <a:extLst>
              <a:ext uri="{FF2B5EF4-FFF2-40B4-BE49-F238E27FC236}">
                <a16:creationId xmlns:a16="http://schemas.microsoft.com/office/drawing/2014/main" id="{81863657-363D-F705-DF51-6248A2D90A7D}"/>
              </a:ext>
            </a:extLst>
          </p:cNvPr>
          <p:cNvPicPr>
            <a:picLocks noChangeAspect="1"/>
          </p:cNvPicPr>
          <p:nvPr/>
        </p:nvPicPr>
        <p:blipFill rotWithShape="1">
          <a:blip r:embed="rId2"/>
          <a:srcRect l="3606" t="582" r="2511" b="4429"/>
          <a:stretch/>
        </p:blipFill>
        <p:spPr bwMode="auto">
          <a:xfrm>
            <a:off x="8509617" y="621276"/>
            <a:ext cx="3411375" cy="2373131"/>
          </a:xfrm>
          <a:prstGeom prst="rect">
            <a:avLst/>
          </a:prstGeom>
          <a:ln>
            <a:noFill/>
          </a:ln>
          <a:extLst>
            <a:ext uri="{53640926-AAD7-44D8-BBD7-CCE9431645EC}">
              <a14:shadowObscured xmlns:a14="http://schemas.microsoft.com/office/drawing/2010/main"/>
            </a:ext>
          </a:extLst>
        </p:spPr>
      </p:pic>
      <p:pic>
        <p:nvPicPr>
          <p:cNvPr id="20" name="Picture 19" descr="Diagram&#10;&#10;Description automatically generated">
            <a:extLst>
              <a:ext uri="{FF2B5EF4-FFF2-40B4-BE49-F238E27FC236}">
                <a16:creationId xmlns:a16="http://schemas.microsoft.com/office/drawing/2014/main" id="{7147CFC4-968B-DBE6-063E-FA76A5271B91}"/>
              </a:ext>
            </a:extLst>
          </p:cNvPr>
          <p:cNvPicPr>
            <a:picLocks noChangeAspect="1"/>
          </p:cNvPicPr>
          <p:nvPr/>
        </p:nvPicPr>
        <p:blipFill>
          <a:blip r:embed="rId3"/>
          <a:stretch>
            <a:fillRect/>
          </a:stretch>
        </p:blipFill>
        <p:spPr>
          <a:xfrm>
            <a:off x="8430973" y="3896235"/>
            <a:ext cx="3137706" cy="2275699"/>
          </a:xfrm>
          <a:prstGeom prst="rect">
            <a:avLst/>
          </a:prstGeom>
        </p:spPr>
      </p:pic>
      <p:sp>
        <p:nvSpPr>
          <p:cNvPr id="29" name="TextBox 28">
            <a:extLst>
              <a:ext uri="{FF2B5EF4-FFF2-40B4-BE49-F238E27FC236}">
                <a16:creationId xmlns:a16="http://schemas.microsoft.com/office/drawing/2014/main" id="{B49B80BE-AC5F-A1E8-5E60-13139CCF4579}"/>
              </a:ext>
            </a:extLst>
          </p:cNvPr>
          <p:cNvSpPr txBox="1"/>
          <p:nvPr/>
        </p:nvSpPr>
        <p:spPr>
          <a:xfrm>
            <a:off x="290676" y="2944003"/>
            <a:ext cx="8666514"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We can generate a rough solution.  We’re most interested in initial conditions close to the critical point.  We have:  </a:t>
            </a:r>
          </a:p>
        </p:txBody>
      </p:sp>
      <p:graphicFrame>
        <p:nvGraphicFramePr>
          <p:cNvPr id="30" name="Object 29">
            <a:extLst>
              <a:ext uri="{FF2B5EF4-FFF2-40B4-BE49-F238E27FC236}">
                <a16:creationId xmlns:a16="http://schemas.microsoft.com/office/drawing/2014/main" id="{DFFBFE30-85C3-B9E8-E893-C8A6F56A75A4}"/>
              </a:ext>
            </a:extLst>
          </p:cNvPr>
          <p:cNvGraphicFramePr>
            <a:graphicFrameLocks noChangeAspect="1"/>
          </p:cNvGraphicFramePr>
          <p:nvPr>
            <p:extLst>
              <p:ext uri="{D42A27DB-BD31-4B8C-83A1-F6EECF244321}">
                <p14:modId xmlns:p14="http://schemas.microsoft.com/office/powerpoint/2010/main" val="3936824353"/>
              </p:ext>
            </p:extLst>
          </p:nvPr>
        </p:nvGraphicFramePr>
        <p:xfrm>
          <a:off x="387350" y="3379788"/>
          <a:ext cx="5849938" cy="768350"/>
        </p:xfrm>
        <a:graphic>
          <a:graphicData uri="http://schemas.openxmlformats.org/presentationml/2006/ole">
            <mc:AlternateContent xmlns:mc="http://schemas.openxmlformats.org/markup-compatibility/2006">
              <mc:Choice xmlns:v="urn:schemas-microsoft-com:vml" Requires="v">
                <p:oleObj name="Equation" r:id="rId4" imgW="4444920" imgH="583920" progId="Equation.DSMT4">
                  <p:embed/>
                </p:oleObj>
              </mc:Choice>
              <mc:Fallback>
                <p:oleObj name="Equation" r:id="rId4" imgW="4444920" imgH="583920" progId="Equation.DSMT4">
                  <p:embed/>
                  <p:pic>
                    <p:nvPicPr>
                      <p:cNvPr id="22" name="Object 21">
                        <a:extLst>
                          <a:ext uri="{FF2B5EF4-FFF2-40B4-BE49-F238E27FC236}">
                            <a16:creationId xmlns:a16="http://schemas.microsoft.com/office/drawing/2014/main" id="{C96959EC-2F03-9029-FAE7-4FAC6EA6408C}"/>
                          </a:ext>
                        </a:extLst>
                      </p:cNvPr>
                      <p:cNvPicPr/>
                      <p:nvPr/>
                    </p:nvPicPr>
                    <p:blipFill>
                      <a:blip r:embed="rId5"/>
                      <a:stretch>
                        <a:fillRect/>
                      </a:stretch>
                    </p:blipFill>
                    <p:spPr>
                      <a:xfrm>
                        <a:off x="387350" y="3379788"/>
                        <a:ext cx="5849938" cy="76835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61270DBC-ED01-8488-EC59-AD321FF1411F}"/>
              </a:ext>
            </a:extLst>
          </p:cNvPr>
          <p:cNvGraphicFramePr>
            <a:graphicFrameLocks noChangeAspect="1"/>
          </p:cNvGraphicFramePr>
          <p:nvPr>
            <p:extLst>
              <p:ext uri="{D42A27DB-BD31-4B8C-83A1-F6EECF244321}">
                <p14:modId xmlns:p14="http://schemas.microsoft.com/office/powerpoint/2010/main" val="3984936821"/>
              </p:ext>
            </p:extLst>
          </p:nvPr>
        </p:nvGraphicFramePr>
        <p:xfrm>
          <a:off x="387353" y="4752455"/>
          <a:ext cx="7066024" cy="351082"/>
        </p:xfrm>
        <a:graphic>
          <a:graphicData uri="http://schemas.openxmlformats.org/presentationml/2006/ole">
            <mc:AlternateContent xmlns:mc="http://schemas.openxmlformats.org/markup-compatibility/2006">
              <mc:Choice xmlns:v="urn:schemas-microsoft-com:vml" Requires="v">
                <p:oleObj name="Equation" r:id="rId6" imgW="5560145" imgH="276516" progId="Equation.DSMT4">
                  <p:embed/>
                </p:oleObj>
              </mc:Choice>
              <mc:Fallback>
                <p:oleObj name="Equation" r:id="rId6" imgW="5560145" imgH="276516" progId="Equation.DSMT4">
                  <p:embed/>
                  <p:pic>
                    <p:nvPicPr>
                      <p:cNvPr id="23" name="Object 22">
                        <a:extLst>
                          <a:ext uri="{FF2B5EF4-FFF2-40B4-BE49-F238E27FC236}">
                            <a16:creationId xmlns:a16="http://schemas.microsoft.com/office/drawing/2014/main" id="{01970661-9402-1B4E-2819-29654AA54CD9}"/>
                          </a:ext>
                        </a:extLst>
                      </p:cNvPr>
                      <p:cNvPicPr/>
                      <p:nvPr/>
                    </p:nvPicPr>
                    <p:blipFill>
                      <a:blip r:embed="rId7"/>
                      <a:stretch>
                        <a:fillRect/>
                      </a:stretch>
                    </p:blipFill>
                    <p:spPr>
                      <a:xfrm>
                        <a:off x="387353" y="4752455"/>
                        <a:ext cx="7066024" cy="351082"/>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2EC7D437-C264-5804-0670-7D5AAEF402AD}"/>
              </a:ext>
            </a:extLst>
          </p:cNvPr>
          <p:cNvGraphicFramePr>
            <a:graphicFrameLocks noChangeAspect="1"/>
          </p:cNvGraphicFramePr>
          <p:nvPr>
            <p:extLst>
              <p:ext uri="{D42A27DB-BD31-4B8C-83A1-F6EECF244321}">
                <p14:modId xmlns:p14="http://schemas.microsoft.com/office/powerpoint/2010/main" val="1709993717"/>
              </p:ext>
            </p:extLst>
          </p:nvPr>
        </p:nvGraphicFramePr>
        <p:xfrm>
          <a:off x="6233989" y="5617091"/>
          <a:ext cx="1824140" cy="974075"/>
        </p:xfrm>
        <a:graphic>
          <a:graphicData uri="http://schemas.openxmlformats.org/presentationml/2006/ole">
            <mc:AlternateContent xmlns:mc="http://schemas.openxmlformats.org/markup-compatibility/2006">
              <mc:Choice xmlns:v="urn:schemas-microsoft-com:vml" Requires="v">
                <p:oleObj name="Equation" r:id="rId8" imgW="1447250" imgH="772586" progId="Equation.DSMT4">
                  <p:embed/>
                </p:oleObj>
              </mc:Choice>
              <mc:Fallback>
                <p:oleObj name="Equation" r:id="rId8" imgW="1447250" imgH="772586" progId="Equation.DSMT4">
                  <p:embed/>
                  <p:pic>
                    <p:nvPicPr>
                      <p:cNvPr id="24" name="Object 23">
                        <a:extLst>
                          <a:ext uri="{FF2B5EF4-FFF2-40B4-BE49-F238E27FC236}">
                            <a16:creationId xmlns:a16="http://schemas.microsoft.com/office/drawing/2014/main" id="{00A86701-E525-C7A1-4DB8-FE06CCE4C12F}"/>
                          </a:ext>
                        </a:extLst>
                      </p:cNvPr>
                      <p:cNvPicPr/>
                      <p:nvPr/>
                    </p:nvPicPr>
                    <p:blipFill>
                      <a:blip r:embed="rId9"/>
                      <a:stretch>
                        <a:fillRect/>
                      </a:stretch>
                    </p:blipFill>
                    <p:spPr>
                      <a:xfrm>
                        <a:off x="6233989" y="5617091"/>
                        <a:ext cx="1824140" cy="974075"/>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48ECECA4-555A-08E7-26DB-5D4C20091F63}"/>
              </a:ext>
            </a:extLst>
          </p:cNvPr>
          <p:cNvSpPr txBox="1"/>
          <p:nvPr/>
        </p:nvSpPr>
        <p:spPr>
          <a:xfrm>
            <a:off x="290676" y="4285401"/>
            <a:ext cx="4169069"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Taylor expanding for r</a:t>
            </a:r>
            <a:r>
              <a:rPr lang="en-US" sz="1400" baseline="-25000">
                <a:effectLst/>
                <a:ea typeface="Times New Roman" panose="02020603050405020304" pitchFamily="18" charset="0"/>
              </a:rPr>
              <a:t>1</a:t>
            </a:r>
            <a:r>
              <a:rPr lang="en-US" sz="1400">
                <a:effectLst/>
                <a:ea typeface="Times New Roman" panose="02020603050405020304" pitchFamily="18" charset="0"/>
              </a:rPr>
              <a:t>, j</a:t>
            </a:r>
            <a:r>
              <a:rPr lang="en-US" sz="1400" baseline="-25000">
                <a:effectLst/>
                <a:ea typeface="Times New Roman" panose="02020603050405020304" pitchFamily="18" charset="0"/>
              </a:rPr>
              <a:t>1</a:t>
            </a:r>
            <a:r>
              <a:rPr lang="en-US" sz="1400">
                <a:effectLst/>
                <a:ea typeface="Times New Roman" panose="02020603050405020304" pitchFamily="18" charset="0"/>
              </a:rPr>
              <a:t> close to r</a:t>
            </a:r>
            <a:r>
              <a:rPr lang="en-US" sz="1400" baseline="-25000">
                <a:effectLst/>
                <a:ea typeface="Times New Roman" panose="02020603050405020304" pitchFamily="18" charset="0"/>
              </a:rPr>
              <a:t>c</a:t>
            </a:r>
            <a:r>
              <a:rPr lang="en-US" sz="1400">
                <a:effectLst/>
                <a:ea typeface="Times New Roman" panose="02020603050405020304" pitchFamily="18" charset="0"/>
              </a:rPr>
              <a:t>, j</a:t>
            </a:r>
            <a:r>
              <a:rPr lang="en-US" sz="1400" baseline="-25000">
                <a:effectLst/>
                <a:ea typeface="Times New Roman" panose="02020603050405020304" pitchFamily="18" charset="0"/>
              </a:rPr>
              <a:t>c</a:t>
            </a:r>
            <a:r>
              <a:rPr lang="en-US" sz="1400">
                <a:effectLst/>
                <a:ea typeface="Times New Roman" panose="02020603050405020304" pitchFamily="18" charset="0"/>
              </a:rPr>
              <a:t>, we have:</a:t>
            </a:r>
          </a:p>
        </p:txBody>
      </p:sp>
      <p:sp>
        <p:nvSpPr>
          <p:cNvPr id="34" name="TextBox 33">
            <a:extLst>
              <a:ext uri="{FF2B5EF4-FFF2-40B4-BE49-F238E27FC236}">
                <a16:creationId xmlns:a16="http://schemas.microsoft.com/office/drawing/2014/main" id="{AC85BC74-DA06-6679-6A97-F2FF5AA53E2F}"/>
              </a:ext>
            </a:extLst>
          </p:cNvPr>
          <p:cNvSpPr txBox="1"/>
          <p:nvPr/>
        </p:nvSpPr>
        <p:spPr>
          <a:xfrm>
            <a:off x="300246" y="5306248"/>
            <a:ext cx="4869041" cy="523220"/>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Then seems we typically assume that |r&gt; and |j&gt; point along the eponymous axes, and that this further simplifies into,</a:t>
            </a:r>
          </a:p>
        </p:txBody>
      </p:sp>
      <p:sp>
        <p:nvSpPr>
          <p:cNvPr id="35" name="TextBox 34">
            <a:extLst>
              <a:ext uri="{FF2B5EF4-FFF2-40B4-BE49-F238E27FC236}">
                <a16:creationId xmlns:a16="http://schemas.microsoft.com/office/drawing/2014/main" id="{30AFBE09-F875-1E77-C025-7B47BA909698}"/>
              </a:ext>
            </a:extLst>
          </p:cNvPr>
          <p:cNvSpPr txBox="1"/>
          <p:nvPr/>
        </p:nvSpPr>
        <p:spPr>
          <a:xfrm>
            <a:off x="6177896" y="5310201"/>
            <a:ext cx="979953" cy="307777"/>
          </a:xfrm>
          <a:prstGeom prst="rect">
            <a:avLst/>
          </a:prstGeom>
          <a:noFill/>
        </p:spPr>
        <p:txBody>
          <a:bodyPr wrap="square" rtlCol="0">
            <a:spAutoFit/>
          </a:bodyPr>
          <a:lstStyle/>
          <a:p>
            <a:pPr marL="0" marR="0">
              <a:spcBef>
                <a:spcPts val="0"/>
              </a:spcBef>
              <a:spcAft>
                <a:spcPts val="0"/>
              </a:spcAft>
            </a:pPr>
            <a:r>
              <a:rPr lang="en-US" sz="1400">
                <a:effectLst/>
                <a:ea typeface="Times New Roman" panose="02020603050405020304" pitchFamily="18" charset="0"/>
              </a:rPr>
              <a:t>and so,</a:t>
            </a:r>
          </a:p>
        </p:txBody>
      </p:sp>
      <p:graphicFrame>
        <p:nvGraphicFramePr>
          <p:cNvPr id="36" name="Object 35">
            <a:extLst>
              <a:ext uri="{FF2B5EF4-FFF2-40B4-BE49-F238E27FC236}">
                <a16:creationId xmlns:a16="http://schemas.microsoft.com/office/drawing/2014/main" id="{85C3D669-0D3A-7264-FCAC-0B4976EFCDC3}"/>
              </a:ext>
            </a:extLst>
          </p:cNvPr>
          <p:cNvGraphicFramePr>
            <a:graphicFrameLocks noChangeAspect="1"/>
          </p:cNvGraphicFramePr>
          <p:nvPr>
            <p:extLst>
              <p:ext uri="{D42A27DB-BD31-4B8C-83A1-F6EECF244321}">
                <p14:modId xmlns:p14="http://schemas.microsoft.com/office/powerpoint/2010/main" val="652580262"/>
              </p:ext>
            </p:extLst>
          </p:nvPr>
        </p:nvGraphicFramePr>
        <p:xfrm>
          <a:off x="387353" y="6051841"/>
          <a:ext cx="4869040" cy="338984"/>
        </p:xfrm>
        <a:graphic>
          <a:graphicData uri="http://schemas.openxmlformats.org/presentationml/2006/ole">
            <mc:AlternateContent xmlns:mc="http://schemas.openxmlformats.org/markup-compatibility/2006">
              <mc:Choice xmlns:v="urn:schemas-microsoft-com:vml" Requires="v">
                <p:oleObj name="Equation" r:id="rId10" imgW="4012920" imgH="279360" progId="Equation.DSMT4">
                  <p:embed/>
                </p:oleObj>
              </mc:Choice>
              <mc:Fallback>
                <p:oleObj name="Equation" r:id="rId10" imgW="4012920" imgH="279360" progId="Equation.DSMT4">
                  <p:embed/>
                  <p:pic>
                    <p:nvPicPr>
                      <p:cNvPr id="28" name="Object 27">
                        <a:extLst>
                          <a:ext uri="{FF2B5EF4-FFF2-40B4-BE49-F238E27FC236}">
                            <a16:creationId xmlns:a16="http://schemas.microsoft.com/office/drawing/2014/main" id="{9CB1030E-EE4B-A9BA-19CA-9067237FB2CF}"/>
                          </a:ext>
                        </a:extLst>
                      </p:cNvPr>
                      <p:cNvPicPr/>
                      <p:nvPr/>
                    </p:nvPicPr>
                    <p:blipFill>
                      <a:blip r:embed="rId11"/>
                      <a:stretch>
                        <a:fillRect/>
                      </a:stretch>
                    </p:blipFill>
                    <p:spPr>
                      <a:xfrm>
                        <a:off x="387353" y="6051841"/>
                        <a:ext cx="4869040" cy="338984"/>
                      </a:xfrm>
                      <a:prstGeom prst="rect">
                        <a:avLst/>
                      </a:prstGeom>
                    </p:spPr>
                  </p:pic>
                </p:oleObj>
              </mc:Fallback>
            </mc:AlternateContent>
          </a:graphicData>
        </a:graphic>
      </p:graphicFrame>
    </p:spTree>
    <p:extLst>
      <p:ext uri="{BB962C8B-B14F-4D97-AF65-F5344CB8AC3E}">
        <p14:creationId xmlns:p14="http://schemas.microsoft.com/office/powerpoint/2010/main" val="23984249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40284" y="919547"/>
            <a:ext cx="11115760" cy="1169551"/>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So consider a model of some system, with lattice spacing </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  We can calculate its free energy density.  Let F(t,j,u) be its free energy per unit cell.  Then we could say the free energy </a:t>
            </a:r>
            <a:r>
              <a:rPr lang="en-US" sz="1400" i="1">
                <a:effectLst/>
                <a:latin typeface="Calibri" panose="020F0502020204030204" pitchFamily="34" charset="0"/>
                <a:ea typeface="Times New Roman" panose="02020603050405020304" pitchFamily="18" charset="0"/>
              </a:rPr>
              <a:t>density</a:t>
            </a:r>
            <a:r>
              <a:rPr lang="en-US" sz="1400">
                <a:effectLst/>
                <a:latin typeface="Calibri" panose="020F0502020204030204" pitchFamily="34" charset="0"/>
                <a:ea typeface="Times New Roman" panose="02020603050405020304" pitchFamily="18" charset="0"/>
              </a:rPr>
              <a:t> (times β) would be f(t,j) = β(t)F(t,j,u)/a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we’ll synonymously refer to t,j,u as t</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1</a:t>
            </a:r>
            <a:r>
              <a:rPr lang="en-US" sz="1400">
                <a:effectLst/>
                <a:latin typeface="Calibri" panose="020F0502020204030204" pitchFamily="34" charset="0"/>
                <a:ea typeface="Times New Roman" panose="02020603050405020304" pitchFamily="18" charset="0"/>
              </a:rPr>
              <a:t>).  Actually, I’ll just say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F(t,j,u)/a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since we’ll be interested in the T → T</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 limit.  And then we can do the partition function sum over volume (b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and we should get some new free energy formula in terms of renormalized coupling constants.  Now the free energy over the same unit cell volume. a</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would be f(t,j) = β</a:t>
            </a:r>
            <a:r>
              <a:rPr lang="en-US" sz="1400" baseline="-25000">
                <a:effectLst/>
                <a:latin typeface="Calibri" panose="020F0502020204030204" pitchFamily="34" charset="0"/>
                <a:ea typeface="Times New Roman" panose="02020603050405020304" pitchFamily="18" charset="0"/>
              </a:rPr>
              <a:t>c</a:t>
            </a:r>
            <a:r>
              <a:rPr lang="en-US" sz="1400">
                <a:effectLst/>
                <a:latin typeface="Calibri" panose="020F0502020204030204" pitchFamily="34" charset="0"/>
                <a:ea typeface="Times New Roman" panose="02020603050405020304" pitchFamily="18" charset="0"/>
              </a:rPr>
              <a:t>F(t</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,j</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,u</a:t>
            </a:r>
            <a:r>
              <a:rPr lang="en-US" sz="1400" baseline="-25000">
                <a:effectLst/>
                <a:latin typeface="Calibri" panose="020F0502020204030204" pitchFamily="34" charset="0"/>
                <a:ea typeface="Times New Roman" panose="02020603050405020304" pitchFamily="18" charset="0"/>
              </a:rPr>
              <a:t>b</a:t>
            </a:r>
            <a:r>
              <a:rPr lang="en-US" sz="1400">
                <a:effectLst/>
                <a:latin typeface="Calibri" panose="020F0502020204030204" pitchFamily="34" charset="0"/>
                <a:ea typeface="Times New Roman" panose="02020603050405020304" pitchFamily="18" charset="0"/>
              </a:rPr>
              <a:t>)/(b</a:t>
            </a:r>
            <a:r>
              <a:rPr lang="en-US" sz="1400" i="1">
                <a:effectLst/>
                <a:latin typeface="Calibri" panose="020F0502020204030204" pitchFamily="34" charset="0"/>
                <a:ea typeface="Times New Roman" panose="02020603050405020304" pitchFamily="18" charset="0"/>
              </a:rPr>
              <a:t>a</a:t>
            </a:r>
            <a:r>
              <a:rPr lang="en-US" sz="1400">
                <a:effectLst/>
                <a:latin typeface="Calibri" panose="020F0502020204030204" pitchFamily="34" charset="0"/>
                <a:ea typeface="Times New Roman" panose="02020603050405020304" pitchFamily="18" charset="0"/>
              </a:rPr>
              <a:t>)</a:t>
            </a:r>
            <a:r>
              <a:rPr lang="en-US" sz="1400" baseline="30000">
                <a:effectLst/>
                <a:latin typeface="Calibri" panose="020F0502020204030204" pitchFamily="34" charset="0"/>
                <a:ea typeface="Times New Roman" panose="02020603050405020304" pitchFamily="18" charset="0"/>
              </a:rPr>
              <a:t>d</a:t>
            </a:r>
            <a:r>
              <a:rPr lang="en-US" sz="1400">
                <a:effectLst/>
                <a:latin typeface="Calibri" panose="020F0502020204030204" pitchFamily="34" charset="0"/>
                <a:ea typeface="Times New Roman" panose="02020603050405020304" pitchFamily="18" charset="0"/>
              </a:rPr>
              <a:t>.  So we should have: </a:t>
            </a:r>
            <a:endParaRPr lang="en-US" sz="1400">
              <a:effectLst/>
              <a:latin typeface="Times New Roman" panose="02020603050405020304" pitchFamily="18" charset="0"/>
              <a:ea typeface="Times New Roman" panose="02020603050405020304" pitchFamily="18" charset="0"/>
            </a:endParaRPr>
          </a:p>
        </p:txBody>
      </p:sp>
      <p:graphicFrame>
        <p:nvGraphicFramePr>
          <p:cNvPr id="6" name="Object 5">
            <a:extLst>
              <a:ext uri="{FF2B5EF4-FFF2-40B4-BE49-F238E27FC236}">
                <a16:creationId xmlns:a16="http://schemas.microsoft.com/office/drawing/2014/main" id="{EBBB4571-8FFB-175B-B4F5-0FF301884F00}"/>
              </a:ext>
            </a:extLst>
          </p:cNvPr>
          <p:cNvGraphicFramePr>
            <a:graphicFrameLocks noChangeAspect="1"/>
          </p:cNvGraphicFramePr>
          <p:nvPr>
            <p:extLst>
              <p:ext uri="{D42A27DB-BD31-4B8C-83A1-F6EECF244321}">
                <p14:modId xmlns:p14="http://schemas.microsoft.com/office/powerpoint/2010/main" val="576559282"/>
              </p:ext>
            </p:extLst>
          </p:nvPr>
        </p:nvGraphicFramePr>
        <p:xfrm>
          <a:off x="540775" y="2133981"/>
          <a:ext cx="2536722" cy="634732"/>
        </p:xfrm>
        <a:graphic>
          <a:graphicData uri="http://schemas.openxmlformats.org/presentationml/2006/ole">
            <mc:AlternateContent xmlns:mc="http://schemas.openxmlformats.org/markup-compatibility/2006">
              <mc:Choice xmlns:v="urn:schemas-microsoft-com:vml" Requires="v">
                <p:oleObj name="Equation" r:id="rId2" imgW="1827953" imgH="457855" progId="Equation.DSMT4">
                  <p:embed/>
                </p:oleObj>
              </mc:Choice>
              <mc:Fallback>
                <p:oleObj name="Equation" r:id="rId2" imgW="1827953" imgH="457855" progId="Equation.DSMT4">
                  <p:embed/>
                  <p:pic>
                    <p:nvPicPr>
                      <p:cNvPr id="0" name=""/>
                      <p:cNvPicPr/>
                      <p:nvPr/>
                    </p:nvPicPr>
                    <p:blipFill>
                      <a:blip r:embed="rId3"/>
                      <a:stretch>
                        <a:fillRect/>
                      </a:stretch>
                    </p:blipFill>
                    <p:spPr>
                      <a:xfrm>
                        <a:off x="540775" y="2133981"/>
                        <a:ext cx="2536722" cy="634732"/>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24FF9C25-F4F3-1447-BD99-CF7653B040D8}"/>
              </a:ext>
            </a:extLst>
          </p:cNvPr>
          <p:cNvGraphicFramePr>
            <a:graphicFrameLocks noChangeAspect="1"/>
          </p:cNvGraphicFramePr>
          <p:nvPr>
            <p:extLst>
              <p:ext uri="{D42A27DB-BD31-4B8C-83A1-F6EECF244321}">
                <p14:modId xmlns:p14="http://schemas.microsoft.com/office/powerpoint/2010/main" val="783529988"/>
              </p:ext>
            </p:extLst>
          </p:nvPr>
        </p:nvGraphicFramePr>
        <p:xfrm>
          <a:off x="4722865" y="2317119"/>
          <a:ext cx="2239940" cy="319991"/>
        </p:xfrm>
        <a:graphic>
          <a:graphicData uri="http://schemas.openxmlformats.org/presentationml/2006/ole">
            <mc:AlternateContent xmlns:mc="http://schemas.openxmlformats.org/markup-compatibility/2006">
              <mc:Choice xmlns:v="urn:schemas-microsoft-com:vml" Requires="v">
                <p:oleObj name="Equation" r:id="rId4" imgW="1599459" imgH="228928" progId="Equation.DSMT4">
                  <p:embed/>
                </p:oleObj>
              </mc:Choice>
              <mc:Fallback>
                <p:oleObj name="Equation" r:id="rId4" imgW="1599459" imgH="228928" progId="Equation.DSMT4">
                  <p:embed/>
                  <p:pic>
                    <p:nvPicPr>
                      <p:cNvPr id="0" name=""/>
                      <p:cNvPicPr/>
                      <p:nvPr/>
                    </p:nvPicPr>
                    <p:blipFill>
                      <a:blip r:embed="rId5"/>
                      <a:stretch>
                        <a:fillRect/>
                      </a:stretch>
                    </p:blipFill>
                    <p:spPr>
                      <a:xfrm>
                        <a:off x="4722865" y="2317119"/>
                        <a:ext cx="2239940" cy="31999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827149B-154A-B564-F78A-D0FD49E66560}"/>
              </a:ext>
            </a:extLst>
          </p:cNvPr>
          <p:cNvSpPr txBox="1"/>
          <p:nvPr/>
        </p:nvSpPr>
        <p:spPr>
          <a:xfrm>
            <a:off x="3609668" y="2295414"/>
            <a:ext cx="845574" cy="338554"/>
          </a:xfrm>
          <a:prstGeom prst="rect">
            <a:avLst/>
          </a:prstGeom>
          <a:noFill/>
        </p:spPr>
        <p:txBody>
          <a:bodyPr wrap="square" rtlCol="0">
            <a:spAutoFit/>
          </a:bodyPr>
          <a:lstStyle/>
          <a:p>
            <a:r>
              <a:rPr lang="en-US" sz="1600"/>
              <a:t>where</a:t>
            </a:r>
          </a:p>
        </p:txBody>
      </p:sp>
      <p:graphicFrame>
        <p:nvGraphicFramePr>
          <p:cNvPr id="9" name="Object 8">
            <a:extLst>
              <a:ext uri="{FF2B5EF4-FFF2-40B4-BE49-F238E27FC236}">
                <a16:creationId xmlns:a16="http://schemas.microsoft.com/office/drawing/2014/main" id="{8661F631-E7A2-C300-C661-07E271C45A9D}"/>
              </a:ext>
            </a:extLst>
          </p:cNvPr>
          <p:cNvGraphicFramePr>
            <a:graphicFrameLocks noChangeAspect="1"/>
          </p:cNvGraphicFramePr>
          <p:nvPr>
            <p:extLst>
              <p:ext uri="{D42A27DB-BD31-4B8C-83A1-F6EECF244321}">
                <p14:modId xmlns:p14="http://schemas.microsoft.com/office/powerpoint/2010/main" val="2016432696"/>
              </p:ext>
            </p:extLst>
          </p:nvPr>
        </p:nvGraphicFramePr>
        <p:xfrm>
          <a:off x="540775" y="3236856"/>
          <a:ext cx="6569075" cy="1244600"/>
        </p:xfrm>
        <a:graphic>
          <a:graphicData uri="http://schemas.openxmlformats.org/presentationml/2006/ole">
            <mc:AlternateContent xmlns:mc="http://schemas.openxmlformats.org/markup-compatibility/2006">
              <mc:Choice xmlns:v="urn:schemas-microsoft-com:vml" Requires="v">
                <p:oleObj name="Equation" r:id="rId6" imgW="4559040" imgH="863280" progId="Equation.DSMT4">
                  <p:embed/>
                </p:oleObj>
              </mc:Choice>
              <mc:Fallback>
                <p:oleObj name="Equation" r:id="rId6" imgW="4559040" imgH="863280" progId="Equation.DSMT4">
                  <p:embed/>
                  <p:pic>
                    <p:nvPicPr>
                      <p:cNvPr id="0" name=""/>
                      <p:cNvPicPr/>
                      <p:nvPr/>
                    </p:nvPicPr>
                    <p:blipFill>
                      <a:blip r:embed="rId7"/>
                      <a:stretch>
                        <a:fillRect/>
                      </a:stretch>
                    </p:blipFill>
                    <p:spPr>
                      <a:xfrm>
                        <a:off x="540775" y="3236856"/>
                        <a:ext cx="6569075" cy="1244600"/>
                      </a:xfrm>
                      <a:prstGeom prst="rect">
                        <a:avLst/>
                      </a:prstGeom>
                    </p:spPr>
                  </p:pic>
                </p:oleObj>
              </mc:Fallback>
            </mc:AlternateContent>
          </a:graphicData>
        </a:graphic>
      </p:graphicFrame>
      <p:sp>
        <p:nvSpPr>
          <p:cNvPr id="10" name="Rectangle 9">
            <a:extLst>
              <a:ext uri="{FF2B5EF4-FFF2-40B4-BE49-F238E27FC236}">
                <a16:creationId xmlns:a16="http://schemas.microsoft.com/office/drawing/2014/main" id="{56D14478-CB77-B814-E5A2-8C8D83778E32}"/>
              </a:ext>
            </a:extLst>
          </p:cNvPr>
          <p:cNvSpPr/>
          <p:nvPr/>
        </p:nvSpPr>
        <p:spPr>
          <a:xfrm>
            <a:off x="496137" y="2848896"/>
            <a:ext cx="5127915" cy="307777"/>
          </a:xfrm>
          <a:prstGeom prst="rect">
            <a:avLst/>
          </a:prstGeom>
        </p:spPr>
        <p:txBody>
          <a:bodyPr wrap="square">
            <a:spAutoFit/>
          </a:bodyPr>
          <a:lstStyle/>
          <a:p>
            <a:pPr marL="0" marR="0">
              <a:spcBef>
                <a:spcPts val="0"/>
              </a:spcBef>
              <a:spcAft>
                <a:spcPts val="0"/>
              </a:spcAft>
            </a:pPr>
            <a:r>
              <a:rPr lang="en-US" sz="1400">
                <a:effectLst/>
                <a:latin typeface="Calibri" panose="020F0502020204030204" pitchFamily="34" charset="0"/>
                <a:ea typeface="Times New Roman" panose="02020603050405020304" pitchFamily="18" charset="0"/>
              </a:rPr>
              <a:t>Filling in our formula for the coupling constants, we have: </a:t>
            </a:r>
            <a:endParaRPr lang="en-US" sz="1400">
              <a:effectLst/>
              <a:latin typeface="Times New Roman" panose="02020603050405020304" pitchFamily="18" charset="0"/>
              <a:ea typeface="Times New Roman" panose="02020603050405020304" pitchFamily="18" charset="0"/>
            </a:endParaRPr>
          </a:p>
        </p:txBody>
      </p:sp>
      <p:sp>
        <p:nvSpPr>
          <p:cNvPr id="12" name="TextBox 11">
            <a:extLst>
              <a:ext uri="{FF2B5EF4-FFF2-40B4-BE49-F238E27FC236}">
                <a16:creationId xmlns:a16="http://schemas.microsoft.com/office/drawing/2014/main" id="{352DD423-2AD4-C645-88F9-6E6971098196}"/>
              </a:ext>
            </a:extLst>
          </p:cNvPr>
          <p:cNvSpPr txBox="1"/>
          <p:nvPr/>
        </p:nvSpPr>
        <p:spPr>
          <a:xfrm>
            <a:off x="7629832" y="3246244"/>
            <a:ext cx="3903406" cy="738664"/>
          </a:xfrm>
          <a:prstGeom prst="rect">
            <a:avLst/>
          </a:prstGeom>
          <a:noFill/>
        </p:spPr>
        <p:txBody>
          <a:bodyPr wrap="square" rtlCol="0">
            <a:spAutoFit/>
          </a:bodyPr>
          <a:lstStyle/>
          <a:p>
            <a:r>
              <a:rPr lang="en-US" sz="1400"/>
              <a:t>Going to large b limit, using fact that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r</a:t>
            </a:r>
            <a:r>
              <a:rPr lang="en-US" sz="1400">
                <a:latin typeface="Calibri" panose="020F0502020204030204" pitchFamily="34" charset="0"/>
                <a:cs typeface="Calibri" panose="020F0502020204030204" pitchFamily="34" charset="0"/>
              </a:rPr>
              <a:t>,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j</a:t>
            </a:r>
            <a:r>
              <a:rPr lang="en-US" sz="1400">
                <a:latin typeface="Calibri" panose="020F0502020204030204" pitchFamily="34" charset="0"/>
                <a:cs typeface="Calibri" panose="020F0502020204030204" pitchFamily="34" charset="0"/>
              </a:rPr>
              <a:t> are positive,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latin typeface="Calibri" panose="020F0502020204030204" pitchFamily="34" charset="0"/>
                <a:cs typeface="Calibri" panose="020F0502020204030204" pitchFamily="34" charset="0"/>
              </a:rPr>
              <a:t>, negative, and a</a:t>
            </a:r>
            <a:r>
              <a:rPr lang="en-US" sz="1400"/>
              <a:t>bsorbing constants into F, oh and along with this,</a:t>
            </a:r>
          </a:p>
        </p:txBody>
      </p:sp>
      <p:graphicFrame>
        <p:nvGraphicFramePr>
          <p:cNvPr id="13" name="Object 12">
            <a:extLst>
              <a:ext uri="{FF2B5EF4-FFF2-40B4-BE49-F238E27FC236}">
                <a16:creationId xmlns:a16="http://schemas.microsoft.com/office/drawing/2014/main" id="{A49011E3-C515-EBAA-FB36-261E6694E28E}"/>
              </a:ext>
            </a:extLst>
          </p:cNvPr>
          <p:cNvGraphicFramePr>
            <a:graphicFrameLocks noChangeAspect="1"/>
          </p:cNvGraphicFramePr>
          <p:nvPr>
            <p:extLst>
              <p:ext uri="{D42A27DB-BD31-4B8C-83A1-F6EECF244321}">
                <p14:modId xmlns:p14="http://schemas.microsoft.com/office/powerpoint/2010/main" val="1591785469"/>
              </p:ext>
            </p:extLst>
          </p:nvPr>
        </p:nvGraphicFramePr>
        <p:xfrm>
          <a:off x="2910348" y="6298998"/>
          <a:ext cx="2244214" cy="354349"/>
        </p:xfrm>
        <a:graphic>
          <a:graphicData uri="http://schemas.openxmlformats.org/presentationml/2006/ole">
            <mc:AlternateContent xmlns:mc="http://schemas.openxmlformats.org/markup-compatibility/2006">
              <mc:Choice xmlns:v="urn:schemas-microsoft-com:vml" Requires="v">
                <p:oleObj name="Equation" r:id="rId8" imgW="1447250" imgH="228928" progId="Equation.DSMT4">
                  <p:embed/>
                </p:oleObj>
              </mc:Choice>
              <mc:Fallback>
                <p:oleObj name="Equation" r:id="rId8" imgW="1447250" imgH="228928" progId="Equation.DSMT4">
                  <p:embed/>
                  <p:pic>
                    <p:nvPicPr>
                      <p:cNvPr id="0" name=""/>
                      <p:cNvPicPr/>
                      <p:nvPr/>
                    </p:nvPicPr>
                    <p:blipFill>
                      <a:blip r:embed="rId9"/>
                      <a:stretch>
                        <a:fillRect/>
                      </a:stretch>
                    </p:blipFill>
                    <p:spPr>
                      <a:xfrm>
                        <a:off x="2910348" y="6298998"/>
                        <a:ext cx="2244214" cy="354349"/>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1040B7E4-C0D6-A051-C42D-501B39F7D129}"/>
              </a:ext>
            </a:extLst>
          </p:cNvPr>
          <p:cNvGraphicFramePr>
            <a:graphicFrameLocks noChangeAspect="1"/>
          </p:cNvGraphicFramePr>
          <p:nvPr>
            <p:extLst>
              <p:ext uri="{D42A27DB-BD31-4B8C-83A1-F6EECF244321}">
                <p14:modId xmlns:p14="http://schemas.microsoft.com/office/powerpoint/2010/main" val="803106426"/>
              </p:ext>
            </p:extLst>
          </p:nvPr>
        </p:nvGraphicFramePr>
        <p:xfrm>
          <a:off x="671469" y="5230053"/>
          <a:ext cx="4777249" cy="706232"/>
        </p:xfrm>
        <a:graphic>
          <a:graphicData uri="http://schemas.openxmlformats.org/presentationml/2006/ole">
            <mc:AlternateContent xmlns:mc="http://schemas.openxmlformats.org/markup-compatibility/2006">
              <mc:Choice xmlns:v="urn:schemas-microsoft-com:vml" Requires="v">
                <p:oleObj name="Equation" r:id="rId10" imgW="3784320" imgH="558720" progId="Equation.DSMT4">
                  <p:embed/>
                </p:oleObj>
              </mc:Choice>
              <mc:Fallback>
                <p:oleObj name="Equation" r:id="rId10" imgW="3784320" imgH="558720" progId="Equation.DSMT4">
                  <p:embed/>
                  <p:pic>
                    <p:nvPicPr>
                      <p:cNvPr id="0" name=""/>
                      <p:cNvPicPr/>
                      <p:nvPr/>
                    </p:nvPicPr>
                    <p:blipFill>
                      <a:blip r:embed="rId11"/>
                      <a:stretch>
                        <a:fillRect/>
                      </a:stretch>
                    </p:blipFill>
                    <p:spPr>
                      <a:xfrm>
                        <a:off x="671469" y="5230053"/>
                        <a:ext cx="4777249" cy="706232"/>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F1434F85-E250-273D-53B8-85C4BB5727D6}"/>
              </a:ext>
            </a:extLst>
          </p:cNvPr>
          <p:cNvGraphicFramePr>
            <a:graphicFrameLocks noChangeAspect="1"/>
          </p:cNvGraphicFramePr>
          <p:nvPr>
            <p:extLst>
              <p:ext uri="{D42A27DB-BD31-4B8C-83A1-F6EECF244321}">
                <p14:modId xmlns:p14="http://schemas.microsoft.com/office/powerpoint/2010/main" val="3445332499"/>
              </p:ext>
            </p:extLst>
          </p:nvPr>
        </p:nvGraphicFramePr>
        <p:xfrm>
          <a:off x="8617590" y="6017010"/>
          <a:ext cx="1927890" cy="636337"/>
        </p:xfrm>
        <a:graphic>
          <a:graphicData uri="http://schemas.openxmlformats.org/presentationml/2006/ole">
            <mc:AlternateContent xmlns:mc="http://schemas.openxmlformats.org/markup-compatibility/2006">
              <mc:Choice xmlns:v="urn:schemas-microsoft-com:vml" Requires="v">
                <p:oleObj name="Equation" r:id="rId12" imgW="1384200" imgH="457200" progId="Equation.DSMT4">
                  <p:embed/>
                </p:oleObj>
              </mc:Choice>
              <mc:Fallback>
                <p:oleObj name="Equation" r:id="rId12" imgW="1384200" imgH="457200" progId="Equation.DSMT4">
                  <p:embed/>
                  <p:pic>
                    <p:nvPicPr>
                      <p:cNvPr id="0" name=""/>
                      <p:cNvPicPr/>
                      <p:nvPr/>
                    </p:nvPicPr>
                    <p:blipFill>
                      <a:blip r:embed="rId13"/>
                      <a:stretch>
                        <a:fillRect/>
                      </a:stretch>
                    </p:blipFill>
                    <p:spPr>
                      <a:xfrm>
                        <a:off x="8617590" y="6017010"/>
                        <a:ext cx="1927890" cy="636337"/>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EF0372FF-A0AE-6272-A708-B34963F81F45}"/>
              </a:ext>
            </a:extLst>
          </p:cNvPr>
          <p:cNvGraphicFramePr>
            <a:graphicFrameLocks noChangeAspect="1"/>
          </p:cNvGraphicFramePr>
          <p:nvPr>
            <p:extLst>
              <p:ext uri="{D42A27DB-BD31-4B8C-83A1-F6EECF244321}">
                <p14:modId xmlns:p14="http://schemas.microsoft.com/office/powerpoint/2010/main" val="804128768"/>
              </p:ext>
            </p:extLst>
          </p:nvPr>
        </p:nvGraphicFramePr>
        <p:xfrm>
          <a:off x="7747437" y="4050795"/>
          <a:ext cx="2536721" cy="573782"/>
        </p:xfrm>
        <a:graphic>
          <a:graphicData uri="http://schemas.openxmlformats.org/presentationml/2006/ole">
            <mc:AlternateContent xmlns:mc="http://schemas.openxmlformats.org/markup-compatibility/2006">
              <mc:Choice xmlns:v="urn:schemas-microsoft-com:vml" Requires="v">
                <p:oleObj name="Equation" r:id="rId14" imgW="2133360" imgH="482400" progId="Equation.DSMT4">
                  <p:embed/>
                </p:oleObj>
              </mc:Choice>
              <mc:Fallback>
                <p:oleObj name="Equation" r:id="rId14" imgW="2133360" imgH="482400" progId="Equation.DSMT4">
                  <p:embed/>
                  <p:pic>
                    <p:nvPicPr>
                      <p:cNvPr id="0" name=""/>
                      <p:cNvPicPr/>
                      <p:nvPr/>
                    </p:nvPicPr>
                    <p:blipFill>
                      <a:blip r:embed="rId15"/>
                      <a:stretch>
                        <a:fillRect/>
                      </a:stretch>
                    </p:blipFill>
                    <p:spPr>
                      <a:xfrm>
                        <a:off x="7747437" y="4050795"/>
                        <a:ext cx="2536721" cy="573782"/>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EACE56B-F347-40DE-7C02-8E0AF675C854}"/>
              </a:ext>
            </a:extLst>
          </p:cNvPr>
          <p:cNvSpPr txBox="1"/>
          <p:nvPr/>
        </p:nvSpPr>
        <p:spPr>
          <a:xfrm>
            <a:off x="527851" y="4589470"/>
            <a:ext cx="7089057" cy="523220"/>
          </a:xfrm>
          <a:prstGeom prst="rect">
            <a:avLst/>
          </a:prstGeom>
          <a:noFill/>
        </p:spPr>
        <p:txBody>
          <a:bodyPr wrap="square" rtlCol="0">
            <a:spAutoFit/>
          </a:bodyPr>
          <a:lstStyle/>
          <a:p>
            <a:r>
              <a:rPr lang="en-US" sz="1400"/>
              <a:t>Now with propitious choice of b, we can put in form reminiscent of Widom’s scaling hypothesis (coincidentally justifying his hypothesis via these microscopic considerations)</a:t>
            </a:r>
          </a:p>
        </p:txBody>
      </p:sp>
      <p:sp>
        <p:nvSpPr>
          <p:cNvPr id="20" name="TextBox 19">
            <a:extLst>
              <a:ext uri="{FF2B5EF4-FFF2-40B4-BE49-F238E27FC236}">
                <a16:creationId xmlns:a16="http://schemas.microsoft.com/office/drawing/2014/main" id="{A6F524F9-2988-A917-A07A-E9F32E645811}"/>
              </a:ext>
            </a:extLst>
          </p:cNvPr>
          <p:cNvSpPr txBox="1"/>
          <p:nvPr/>
        </p:nvSpPr>
        <p:spPr>
          <a:xfrm>
            <a:off x="540775" y="6298998"/>
            <a:ext cx="2342245" cy="307777"/>
          </a:xfrm>
          <a:prstGeom prst="rect">
            <a:avLst/>
          </a:prstGeom>
          <a:noFill/>
        </p:spPr>
        <p:txBody>
          <a:bodyPr wrap="square" rtlCol="0">
            <a:spAutoFit/>
          </a:bodyPr>
          <a:lstStyle/>
          <a:p>
            <a:r>
              <a:rPr lang="en-US" sz="1400"/>
              <a:t>Then comparing to his form,</a:t>
            </a:r>
          </a:p>
        </p:txBody>
      </p:sp>
      <p:sp>
        <p:nvSpPr>
          <p:cNvPr id="21" name="TextBox 20">
            <a:extLst>
              <a:ext uri="{FF2B5EF4-FFF2-40B4-BE49-F238E27FC236}">
                <a16:creationId xmlns:a16="http://schemas.microsoft.com/office/drawing/2014/main" id="{E7E90BDE-4A4F-77DD-626D-C36DF62D94C2}"/>
              </a:ext>
            </a:extLst>
          </p:cNvPr>
          <p:cNvSpPr txBox="1"/>
          <p:nvPr/>
        </p:nvSpPr>
        <p:spPr>
          <a:xfrm>
            <a:off x="5287587" y="6298997"/>
            <a:ext cx="3020671" cy="307777"/>
          </a:xfrm>
          <a:prstGeom prst="rect">
            <a:avLst/>
          </a:prstGeom>
          <a:noFill/>
        </p:spPr>
        <p:txBody>
          <a:bodyPr wrap="square" rtlCol="0">
            <a:spAutoFit/>
          </a:bodyPr>
          <a:lstStyle/>
          <a:p>
            <a:r>
              <a:rPr lang="en-US" sz="1400"/>
              <a:t>we can read off the scaling exponents,</a:t>
            </a:r>
          </a:p>
        </p:txBody>
      </p:sp>
    </p:spTree>
    <p:extLst>
      <p:ext uri="{BB962C8B-B14F-4D97-AF65-F5344CB8AC3E}">
        <p14:creationId xmlns:p14="http://schemas.microsoft.com/office/powerpoint/2010/main" val="11314532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5" name="Rectangle 4">
            <a:extLst>
              <a:ext uri="{FF2B5EF4-FFF2-40B4-BE49-F238E27FC236}">
                <a16:creationId xmlns:a16="http://schemas.microsoft.com/office/drawing/2014/main" id="{5DA0795B-F0CE-443A-B89E-32EBCE0B5BE4}"/>
              </a:ext>
            </a:extLst>
          </p:cNvPr>
          <p:cNvSpPr/>
          <p:nvPr/>
        </p:nvSpPr>
        <p:spPr>
          <a:xfrm>
            <a:off x="400955" y="1092220"/>
            <a:ext cx="11115760" cy="523220"/>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Can do similarly for the correlation length.  We can say the correlation length per unit cell is given by some function X(r,j,u).  Then, making the same manipulations we did on f,</a:t>
            </a:r>
            <a:endParaRPr lang="en-US" sz="1400">
              <a:effectLst/>
              <a:latin typeface="Times New Roman" panose="02020603050405020304" pitchFamily="18" charset="0"/>
              <a:ea typeface="Times New Roman" panose="02020603050405020304" pitchFamily="18" charset="0"/>
            </a:endParaRPr>
          </a:p>
        </p:txBody>
      </p:sp>
      <p:graphicFrame>
        <p:nvGraphicFramePr>
          <p:cNvPr id="4" name="Object 3">
            <a:extLst>
              <a:ext uri="{FF2B5EF4-FFF2-40B4-BE49-F238E27FC236}">
                <a16:creationId xmlns:a16="http://schemas.microsoft.com/office/drawing/2014/main" id="{47BAC2B7-D0D0-034C-8BBF-A2C34CD8DF12}"/>
              </a:ext>
            </a:extLst>
          </p:cNvPr>
          <p:cNvGraphicFramePr>
            <a:graphicFrameLocks noChangeAspect="1"/>
          </p:cNvGraphicFramePr>
          <p:nvPr>
            <p:extLst>
              <p:ext uri="{D42A27DB-BD31-4B8C-83A1-F6EECF244321}">
                <p14:modId xmlns:p14="http://schemas.microsoft.com/office/powerpoint/2010/main" val="3036154380"/>
              </p:ext>
            </p:extLst>
          </p:nvPr>
        </p:nvGraphicFramePr>
        <p:xfrm>
          <a:off x="472461" y="1699597"/>
          <a:ext cx="6026150" cy="1390650"/>
        </p:xfrm>
        <a:graphic>
          <a:graphicData uri="http://schemas.openxmlformats.org/presentationml/2006/ole">
            <mc:AlternateContent xmlns:mc="http://schemas.openxmlformats.org/markup-compatibility/2006">
              <mc:Choice xmlns:v="urn:schemas-microsoft-com:vml" Requires="v">
                <p:oleObj name="Equation" r:id="rId2" imgW="4292280" imgH="990360" progId="Equation.DSMT4">
                  <p:embed/>
                </p:oleObj>
              </mc:Choice>
              <mc:Fallback>
                <p:oleObj name="Equation" r:id="rId2" imgW="4292280" imgH="990360" progId="Equation.DSMT4">
                  <p:embed/>
                  <p:pic>
                    <p:nvPicPr>
                      <p:cNvPr id="0" name=""/>
                      <p:cNvPicPr/>
                      <p:nvPr/>
                    </p:nvPicPr>
                    <p:blipFill>
                      <a:blip r:embed="rId3"/>
                      <a:stretch>
                        <a:fillRect/>
                      </a:stretch>
                    </p:blipFill>
                    <p:spPr>
                      <a:xfrm>
                        <a:off x="472461" y="1699597"/>
                        <a:ext cx="6026150" cy="139065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524917A1-2BD7-3A4E-62F0-5F72C0FD1D14}"/>
              </a:ext>
            </a:extLst>
          </p:cNvPr>
          <p:cNvGraphicFramePr>
            <a:graphicFrameLocks noChangeAspect="1"/>
          </p:cNvGraphicFramePr>
          <p:nvPr>
            <p:extLst>
              <p:ext uri="{D42A27DB-BD31-4B8C-83A1-F6EECF244321}">
                <p14:modId xmlns:p14="http://schemas.microsoft.com/office/powerpoint/2010/main" val="2887119068"/>
              </p:ext>
            </p:extLst>
          </p:nvPr>
        </p:nvGraphicFramePr>
        <p:xfrm>
          <a:off x="491067" y="3628672"/>
          <a:ext cx="4946171" cy="703612"/>
        </p:xfrm>
        <a:graphic>
          <a:graphicData uri="http://schemas.openxmlformats.org/presentationml/2006/ole">
            <mc:AlternateContent xmlns:mc="http://schemas.openxmlformats.org/markup-compatibility/2006">
              <mc:Choice xmlns:v="urn:schemas-microsoft-com:vml" Requires="v">
                <p:oleObj name="Equation" r:id="rId4" imgW="3760618" imgH="534285" progId="Equation.DSMT4">
                  <p:embed/>
                </p:oleObj>
              </mc:Choice>
              <mc:Fallback>
                <p:oleObj name="Equation" r:id="rId4" imgW="3760618" imgH="534285" progId="Equation.DSMT4">
                  <p:embed/>
                  <p:pic>
                    <p:nvPicPr>
                      <p:cNvPr id="0" name=""/>
                      <p:cNvPicPr/>
                      <p:nvPr/>
                    </p:nvPicPr>
                    <p:blipFill>
                      <a:blip r:embed="rId5"/>
                      <a:stretch>
                        <a:fillRect/>
                      </a:stretch>
                    </p:blipFill>
                    <p:spPr>
                      <a:xfrm>
                        <a:off x="491067" y="3628672"/>
                        <a:ext cx="4946171" cy="703612"/>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2A82C386-C4B4-9D51-5D44-A326839BB1D7}"/>
              </a:ext>
            </a:extLst>
          </p:cNvPr>
          <p:cNvSpPr/>
          <p:nvPr/>
        </p:nvSpPr>
        <p:spPr>
          <a:xfrm>
            <a:off x="400954" y="3205571"/>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making choice for b, we have:</a:t>
            </a:r>
            <a:endParaRPr lang="en-US" sz="1400">
              <a:effectLst/>
              <a:latin typeface="Times New Roman" panose="02020603050405020304" pitchFamily="18" charset="0"/>
              <a:ea typeface="Times New Roman" panose="02020603050405020304" pitchFamily="18" charset="0"/>
            </a:endParaRPr>
          </a:p>
        </p:txBody>
      </p:sp>
      <p:sp>
        <p:nvSpPr>
          <p:cNvPr id="19" name="Rectangle 18">
            <a:extLst>
              <a:ext uri="{FF2B5EF4-FFF2-40B4-BE49-F238E27FC236}">
                <a16:creationId xmlns:a16="http://schemas.microsoft.com/office/drawing/2014/main" id="{A0D840D4-B41D-438A-780B-5F152485A335}"/>
              </a:ext>
            </a:extLst>
          </p:cNvPr>
          <p:cNvSpPr/>
          <p:nvPr/>
        </p:nvSpPr>
        <p:spPr>
          <a:xfrm>
            <a:off x="400954" y="4447608"/>
            <a:ext cx="2588051" cy="307777"/>
          </a:xfrm>
          <a:prstGeom prst="rect">
            <a:avLst/>
          </a:prstGeom>
        </p:spPr>
        <p:txBody>
          <a:bodyPr wrap="square">
            <a:spAutoFit/>
          </a:bodyPr>
          <a:lstStyle/>
          <a:p>
            <a:r>
              <a:rPr lang="en-US" sz="1400">
                <a:effectLst/>
                <a:latin typeface="Calibri" panose="020F0502020204030204" pitchFamily="34" charset="0"/>
                <a:ea typeface="Times New Roman" panose="02020603050405020304" pitchFamily="18" charset="0"/>
              </a:rPr>
              <a:t>and comparing to Widom,</a:t>
            </a:r>
            <a:endParaRPr lang="en-US" sz="1400">
              <a:effectLst/>
              <a:latin typeface="Times New Roman" panose="02020603050405020304" pitchFamily="18" charset="0"/>
              <a:ea typeface="Times New Roman" panose="02020603050405020304" pitchFamily="18" charset="0"/>
            </a:endParaRPr>
          </a:p>
        </p:txBody>
      </p:sp>
      <p:graphicFrame>
        <p:nvGraphicFramePr>
          <p:cNvPr id="22" name="Object 21">
            <a:extLst>
              <a:ext uri="{FF2B5EF4-FFF2-40B4-BE49-F238E27FC236}">
                <a16:creationId xmlns:a16="http://schemas.microsoft.com/office/drawing/2014/main" id="{9C14EABC-08BB-A615-4143-DA82FCF1BD11}"/>
              </a:ext>
            </a:extLst>
          </p:cNvPr>
          <p:cNvGraphicFramePr>
            <a:graphicFrameLocks noChangeAspect="1"/>
          </p:cNvGraphicFramePr>
          <p:nvPr>
            <p:extLst>
              <p:ext uri="{D42A27DB-BD31-4B8C-83A1-F6EECF244321}">
                <p14:modId xmlns:p14="http://schemas.microsoft.com/office/powerpoint/2010/main" val="3855300873"/>
              </p:ext>
            </p:extLst>
          </p:nvPr>
        </p:nvGraphicFramePr>
        <p:xfrm>
          <a:off x="476903" y="4964931"/>
          <a:ext cx="1755019" cy="351004"/>
        </p:xfrm>
        <a:graphic>
          <a:graphicData uri="http://schemas.openxmlformats.org/presentationml/2006/ole">
            <mc:AlternateContent xmlns:mc="http://schemas.openxmlformats.org/markup-compatibility/2006">
              <mc:Choice xmlns:v="urn:schemas-microsoft-com:vml" Requires="v">
                <p:oleObj name="Equation" r:id="rId6" imgW="1142471" imgH="228928" progId="Equation.DSMT4">
                  <p:embed/>
                </p:oleObj>
              </mc:Choice>
              <mc:Fallback>
                <p:oleObj name="Equation" r:id="rId6" imgW="1142471" imgH="228928" progId="Equation.DSMT4">
                  <p:embed/>
                  <p:pic>
                    <p:nvPicPr>
                      <p:cNvPr id="0" name=""/>
                      <p:cNvPicPr/>
                      <p:nvPr/>
                    </p:nvPicPr>
                    <p:blipFill>
                      <a:blip r:embed="rId7"/>
                      <a:stretch>
                        <a:fillRect/>
                      </a:stretch>
                    </p:blipFill>
                    <p:spPr>
                      <a:xfrm>
                        <a:off x="476903" y="4964931"/>
                        <a:ext cx="1755019" cy="351004"/>
                      </a:xfrm>
                      <a:prstGeom prst="rect">
                        <a:avLst/>
                      </a:prstGeom>
                    </p:spPr>
                  </p:pic>
                </p:oleObj>
              </mc:Fallback>
            </mc:AlternateContent>
          </a:graphicData>
        </a:graphic>
      </p:graphicFrame>
      <p:sp>
        <p:nvSpPr>
          <p:cNvPr id="23" name="Rectangle 22">
            <a:extLst>
              <a:ext uri="{FF2B5EF4-FFF2-40B4-BE49-F238E27FC236}">
                <a16:creationId xmlns:a16="http://schemas.microsoft.com/office/drawing/2014/main" id="{8D6BAA82-341E-A265-0804-3BB010414F8E}"/>
              </a:ext>
            </a:extLst>
          </p:cNvPr>
          <p:cNvSpPr/>
          <p:nvPr/>
        </p:nvSpPr>
        <p:spPr>
          <a:xfrm>
            <a:off x="2618129" y="4972684"/>
            <a:ext cx="901820" cy="307777"/>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we infer:</a:t>
            </a:r>
            <a:endParaRPr lang="en-US" sz="1400">
              <a:effectLst/>
              <a:latin typeface="Times New Roman" panose="02020603050405020304" pitchFamily="18" charset="0"/>
              <a:ea typeface="Times New Roman" panose="02020603050405020304" pitchFamily="18" charset="0"/>
            </a:endParaRPr>
          </a:p>
        </p:txBody>
      </p:sp>
      <p:graphicFrame>
        <p:nvGraphicFramePr>
          <p:cNvPr id="24" name="Object 23">
            <a:extLst>
              <a:ext uri="{FF2B5EF4-FFF2-40B4-BE49-F238E27FC236}">
                <a16:creationId xmlns:a16="http://schemas.microsoft.com/office/drawing/2014/main" id="{A3101F83-CDDF-87A7-4B5E-5C86B0CB7418}"/>
              </a:ext>
            </a:extLst>
          </p:cNvPr>
          <p:cNvGraphicFramePr>
            <a:graphicFrameLocks noChangeAspect="1"/>
          </p:cNvGraphicFramePr>
          <p:nvPr>
            <p:extLst>
              <p:ext uri="{D42A27DB-BD31-4B8C-83A1-F6EECF244321}">
                <p14:modId xmlns:p14="http://schemas.microsoft.com/office/powerpoint/2010/main" val="3632017825"/>
              </p:ext>
            </p:extLst>
          </p:nvPr>
        </p:nvGraphicFramePr>
        <p:xfrm>
          <a:off x="3650380" y="4832250"/>
          <a:ext cx="656149" cy="656149"/>
        </p:xfrm>
        <a:graphic>
          <a:graphicData uri="http://schemas.openxmlformats.org/presentationml/2006/ole">
            <mc:AlternateContent xmlns:mc="http://schemas.openxmlformats.org/markup-compatibility/2006">
              <mc:Choice xmlns:v="urn:schemas-microsoft-com:vml" Requires="v">
                <p:oleObj name="Equation" r:id="rId8" imgW="466344" imgH="467229" progId="Equation.DSMT4">
                  <p:embed/>
                </p:oleObj>
              </mc:Choice>
              <mc:Fallback>
                <p:oleObj name="Equation" r:id="rId8" imgW="466344" imgH="467229" progId="Equation.DSMT4">
                  <p:embed/>
                  <p:pic>
                    <p:nvPicPr>
                      <p:cNvPr id="0" name=""/>
                      <p:cNvPicPr/>
                      <p:nvPr/>
                    </p:nvPicPr>
                    <p:blipFill>
                      <a:blip r:embed="rId9"/>
                      <a:stretch>
                        <a:fillRect/>
                      </a:stretch>
                    </p:blipFill>
                    <p:spPr>
                      <a:xfrm>
                        <a:off x="3650380" y="4832250"/>
                        <a:ext cx="656149" cy="656149"/>
                      </a:xfrm>
                      <a:prstGeom prst="rect">
                        <a:avLst/>
                      </a:prstGeom>
                    </p:spPr>
                  </p:pic>
                </p:oleObj>
              </mc:Fallback>
            </mc:AlternateContent>
          </a:graphicData>
        </a:graphic>
      </p:graphicFrame>
      <p:sp>
        <p:nvSpPr>
          <p:cNvPr id="25" name="Rectangle 24">
            <a:extLst>
              <a:ext uri="{FF2B5EF4-FFF2-40B4-BE49-F238E27FC236}">
                <a16:creationId xmlns:a16="http://schemas.microsoft.com/office/drawing/2014/main" id="{D8CC7967-69B4-5E6B-6F25-32E67DBEE78F}"/>
              </a:ext>
            </a:extLst>
          </p:cNvPr>
          <p:cNvSpPr/>
          <p:nvPr/>
        </p:nvSpPr>
        <p:spPr>
          <a:xfrm>
            <a:off x="5061446" y="4749735"/>
            <a:ext cx="2774865" cy="738664"/>
          </a:xfrm>
          <a:prstGeom prst="rect">
            <a:avLst/>
          </a:prstGeom>
        </p:spPr>
        <p:txBody>
          <a:bodyPr wrap="square">
            <a:spAutoFit/>
          </a:bodyPr>
          <a:lstStyle/>
          <a:p>
            <a:r>
              <a:rPr lang="en-US" sz="1400">
                <a:latin typeface="Calibri" panose="020F0502020204030204" pitchFamily="34" charset="0"/>
                <a:ea typeface="Times New Roman" panose="02020603050405020304" pitchFamily="18" charset="0"/>
              </a:rPr>
              <a:t>Using the generic scaling relations (see Thermodynamics/Critical Exponents), we can infer the rest:</a:t>
            </a:r>
            <a:endParaRPr lang="en-US" sz="1400">
              <a:effectLst/>
              <a:latin typeface="Times New Roman" panose="02020603050405020304" pitchFamily="18" charset="0"/>
              <a:ea typeface="Times New Roman" panose="02020603050405020304" pitchFamily="18" charset="0"/>
            </a:endParaRPr>
          </a:p>
        </p:txBody>
      </p:sp>
      <p:graphicFrame>
        <p:nvGraphicFramePr>
          <p:cNvPr id="26" name="Object 25">
            <a:extLst>
              <a:ext uri="{FF2B5EF4-FFF2-40B4-BE49-F238E27FC236}">
                <a16:creationId xmlns:a16="http://schemas.microsoft.com/office/drawing/2014/main" id="{985E4210-CE11-DD04-0EDB-4E4EDC8B814B}"/>
              </a:ext>
            </a:extLst>
          </p:cNvPr>
          <p:cNvGraphicFramePr>
            <a:graphicFrameLocks noChangeAspect="1"/>
          </p:cNvGraphicFramePr>
          <p:nvPr>
            <p:extLst>
              <p:ext uri="{D42A27DB-BD31-4B8C-83A1-F6EECF244321}">
                <p14:modId xmlns:p14="http://schemas.microsoft.com/office/powerpoint/2010/main" val="1026289177"/>
              </p:ext>
            </p:extLst>
          </p:nvPr>
        </p:nvGraphicFramePr>
        <p:xfrm>
          <a:off x="8209281" y="3785420"/>
          <a:ext cx="1475493" cy="1729888"/>
        </p:xfrm>
        <a:graphic>
          <a:graphicData uri="http://schemas.openxmlformats.org/presentationml/2006/ole">
            <mc:AlternateContent xmlns:mc="http://schemas.openxmlformats.org/markup-compatibility/2006">
              <mc:Choice xmlns:v="urn:schemas-microsoft-com:vml" Requires="v">
                <p:oleObj name="Equation" r:id="rId10" imgW="1104840" imgH="1295280" progId="Equation.DSMT4">
                  <p:embed/>
                </p:oleObj>
              </mc:Choice>
              <mc:Fallback>
                <p:oleObj name="Equation" r:id="rId10" imgW="1104840" imgH="1295280" progId="Equation.DSMT4">
                  <p:embed/>
                  <p:pic>
                    <p:nvPicPr>
                      <p:cNvPr id="0" name=""/>
                      <p:cNvPicPr/>
                      <p:nvPr/>
                    </p:nvPicPr>
                    <p:blipFill>
                      <a:blip r:embed="rId11"/>
                      <a:stretch>
                        <a:fillRect/>
                      </a:stretch>
                    </p:blipFill>
                    <p:spPr>
                      <a:xfrm>
                        <a:off x="8209281" y="3785420"/>
                        <a:ext cx="1475493" cy="1729888"/>
                      </a:xfrm>
                      <a:prstGeom prst="rect">
                        <a:avLst/>
                      </a:prstGeom>
                      <a:solidFill>
                        <a:srgbClr val="CCFFCC"/>
                      </a:solidFill>
                    </p:spPr>
                  </p:pic>
                </p:oleObj>
              </mc:Fallback>
            </mc:AlternateContent>
          </a:graphicData>
        </a:graphic>
      </p:graphicFrame>
      <p:sp>
        <p:nvSpPr>
          <p:cNvPr id="27" name="Rectangle 26">
            <a:extLst>
              <a:ext uri="{FF2B5EF4-FFF2-40B4-BE49-F238E27FC236}">
                <a16:creationId xmlns:a16="http://schemas.microsoft.com/office/drawing/2014/main" id="{57EE6F98-03FA-CE94-EF7E-1F2C3E214D06}"/>
              </a:ext>
            </a:extLst>
          </p:cNvPr>
          <p:cNvSpPr/>
          <p:nvPr/>
        </p:nvSpPr>
        <p:spPr>
          <a:xfrm>
            <a:off x="400954" y="5705698"/>
            <a:ext cx="10578860" cy="954107"/>
          </a:xfrm>
          <a:prstGeom prst="rect">
            <a:avLst/>
          </a:prstGeom>
        </p:spPr>
        <p:txBody>
          <a:bodyPr wrap="square">
            <a:spAutoFit/>
          </a:bodyPr>
          <a:lstStyle/>
          <a:p>
            <a:r>
              <a:rPr lang="en-US" sz="1400" b="1">
                <a:latin typeface="Calibri" panose="020F0502020204030204" pitchFamily="34" charset="0"/>
                <a:ea typeface="Times New Roman" panose="02020603050405020304" pitchFamily="18" charset="0"/>
              </a:rPr>
              <a:t>Achtung!</a:t>
            </a:r>
          </a:p>
          <a:p>
            <a:r>
              <a:rPr lang="en-US" sz="1400">
                <a:effectLst/>
                <a:latin typeface="Calibri" panose="020F0502020204030204" pitchFamily="34" charset="0"/>
                <a:ea typeface="Times New Roman" panose="02020603050405020304" pitchFamily="18" charset="0"/>
              </a:rPr>
              <a:t>So when d &gt; d</a:t>
            </a:r>
            <a:r>
              <a:rPr lang="en-US" sz="1400" baseline="-25000">
                <a:effectLst/>
                <a:latin typeface="Calibri" panose="020F0502020204030204" pitchFamily="34" charset="0"/>
                <a:ea typeface="Times New Roman" panose="02020603050405020304" pitchFamily="18" charset="0"/>
              </a:rPr>
              <a:t>uc</a:t>
            </a:r>
            <a:r>
              <a:rPr lang="en-US" sz="1400">
                <a:effectLst/>
                <a:latin typeface="Calibri" panose="020F0502020204030204" pitchFamily="34" charset="0"/>
                <a:ea typeface="Times New Roman" panose="02020603050405020304" pitchFamily="18" charset="0"/>
              </a:rPr>
              <a:t>, looks like our implicit assumption that u</a:t>
            </a:r>
            <a:r>
              <a:rPr lang="en-US" sz="1400" baseline="30000">
                <a:effectLst/>
                <a:latin typeface="Calibri" panose="020F0502020204030204" pitchFamily="34" charset="0"/>
                <a:ea typeface="Times New Roman" panose="02020603050405020304" pitchFamily="18" charset="0"/>
              </a:rPr>
              <a:t>*</a:t>
            </a:r>
            <a:r>
              <a:rPr lang="en-US" sz="1400">
                <a:effectLst/>
                <a:latin typeface="Calibri" panose="020F0502020204030204" pitchFamily="34" charset="0"/>
                <a:ea typeface="Times New Roman" panose="02020603050405020304" pitchFamily="18" charset="0"/>
              </a:rPr>
              <a:t> </a:t>
            </a:r>
            <a:r>
              <a:rPr lang="en-US" sz="1400">
                <a:effectLst/>
                <a:latin typeface="Calibri" panose="020F0502020204030204" pitchFamily="34" charset="0"/>
                <a:ea typeface="Times New Roman" panose="02020603050405020304" pitchFamily="18" charset="0"/>
                <a:cs typeface="Calibri" panose="020F0502020204030204" pitchFamily="34" charset="0"/>
              </a:rPr>
              <a:t>≠ 0 is wrong, as u becomes </a:t>
            </a:r>
            <a:r>
              <a:rPr lang="en-US" sz="1400" i="1">
                <a:effectLst/>
                <a:latin typeface="Calibri" panose="020F0502020204030204" pitchFamily="34" charset="0"/>
                <a:ea typeface="Times New Roman" panose="02020603050405020304" pitchFamily="18" charset="0"/>
                <a:cs typeface="Calibri" panose="020F0502020204030204" pitchFamily="34" charset="0"/>
              </a:rPr>
              <a:t>dangerously</a:t>
            </a:r>
            <a:r>
              <a:rPr lang="en-US" sz="1400">
                <a:effectLst/>
                <a:latin typeface="Calibri" panose="020F0502020204030204" pitchFamily="34" charset="0"/>
                <a:ea typeface="Times New Roman" panose="02020603050405020304" pitchFamily="18" charset="0"/>
                <a:cs typeface="Calibri" panose="020F0502020204030204" pitchFamily="34" charset="0"/>
              </a:rPr>
              <a:t> irrelevant.  This changes our results for </a:t>
            </a:r>
            <a:r>
              <a:rPr lang="el-GR" sz="1400">
                <a:effectLst/>
                <a:latin typeface="Calibri" panose="020F0502020204030204" pitchFamily="34" charset="0"/>
                <a:ea typeface="Times New Roman" panose="02020603050405020304" pitchFamily="18" charset="0"/>
                <a:cs typeface="Calibri" panose="020F0502020204030204" pitchFamily="34" charset="0"/>
              </a:rPr>
              <a:t>α</a:t>
            </a:r>
            <a:r>
              <a:rPr lang="en-US" sz="1400">
                <a:effectLst/>
                <a:latin typeface="Calibri" panose="020F0502020204030204" pitchFamily="34" charset="0"/>
                <a:ea typeface="Times New Roman" panose="02020603050405020304" pitchFamily="18" charset="0"/>
                <a:cs typeface="Calibri" panose="020F0502020204030204" pitchFamily="34" charset="0"/>
              </a:rPr>
              <a:t> and </a:t>
            </a:r>
            <a:r>
              <a:rPr lang="el-GR" sz="1400">
                <a:effectLst/>
                <a:latin typeface="Calibri" panose="020F0502020204030204" pitchFamily="34" charset="0"/>
                <a:ea typeface="Times New Roman" panose="02020603050405020304" pitchFamily="18" charset="0"/>
                <a:cs typeface="Calibri" panose="020F0502020204030204" pitchFamily="34" charset="0"/>
              </a:rPr>
              <a:t>Δ</a:t>
            </a:r>
            <a:r>
              <a:rPr lang="en-US" sz="1400">
                <a:effectLst/>
                <a:latin typeface="Calibri" panose="020F0502020204030204" pitchFamily="34" charset="0"/>
                <a:ea typeface="Times New Roman" panose="02020603050405020304" pitchFamily="18" charset="0"/>
                <a:cs typeface="Calibri" panose="020F0502020204030204" pitchFamily="34" charset="0"/>
              </a:rPr>
              <a:t>, though not for </a:t>
            </a:r>
            <a:r>
              <a:rPr lang="el-GR" sz="1400">
                <a:effectLst/>
                <a:latin typeface="Calibri" panose="020F0502020204030204" pitchFamily="34" charset="0"/>
                <a:ea typeface="Times New Roman" panose="02020603050405020304" pitchFamily="18" charset="0"/>
                <a:cs typeface="Calibri" panose="020F0502020204030204" pitchFamily="34" charset="0"/>
              </a:rPr>
              <a:t>ν</a:t>
            </a:r>
            <a:r>
              <a:rPr lang="en-US" sz="1400">
                <a:effectLst/>
                <a:latin typeface="Calibri" panose="020F0502020204030204" pitchFamily="34" charset="0"/>
                <a:ea typeface="Times New Roman" panose="02020603050405020304" pitchFamily="18" charset="0"/>
                <a:cs typeface="Calibri" panose="020F0502020204030204" pitchFamily="34" charset="0"/>
              </a:rPr>
              <a:t>.  The generic scaling relationships highlighted above still hold though.  Even still for d &gt; d</a:t>
            </a:r>
            <a:r>
              <a:rPr lang="en-US" sz="1400" baseline="-25000">
                <a:effectLst/>
                <a:latin typeface="Calibri" panose="020F0502020204030204" pitchFamily="34" charset="0"/>
                <a:ea typeface="Times New Roman" panose="02020603050405020304" pitchFamily="18" charset="0"/>
                <a:cs typeface="Calibri" panose="020F0502020204030204" pitchFamily="34" charset="0"/>
              </a:rPr>
              <a:t>uc</a:t>
            </a:r>
            <a:r>
              <a:rPr lang="en-US" sz="1400">
                <a:effectLst/>
                <a:latin typeface="Calibri" panose="020F0502020204030204" pitchFamily="34" charset="0"/>
                <a:ea typeface="Times New Roman" panose="02020603050405020304" pitchFamily="18" charset="0"/>
                <a:cs typeface="Calibri" panose="020F0502020204030204" pitchFamily="34" charset="0"/>
              </a:rPr>
              <a:t>, we know that the exponents are given by their mean field values.</a:t>
            </a:r>
            <a:endParaRPr lang="en-US" sz="1400">
              <a:effectLst/>
              <a:latin typeface="Times New Roman" panose="02020603050405020304" pitchFamily="18" charset="0"/>
              <a:ea typeface="Times New Roman" panose="02020603050405020304" pitchFamily="18" charset="0"/>
            </a:endParaRPr>
          </a:p>
        </p:txBody>
      </p:sp>
      <p:graphicFrame>
        <p:nvGraphicFramePr>
          <p:cNvPr id="28" name="Object 27">
            <a:extLst>
              <a:ext uri="{FF2B5EF4-FFF2-40B4-BE49-F238E27FC236}">
                <a16:creationId xmlns:a16="http://schemas.microsoft.com/office/drawing/2014/main" id="{68A458C1-B6D0-70A3-CF4F-8D17E72493A0}"/>
              </a:ext>
            </a:extLst>
          </p:cNvPr>
          <p:cNvGraphicFramePr>
            <a:graphicFrameLocks noChangeAspect="1"/>
          </p:cNvGraphicFramePr>
          <p:nvPr>
            <p:extLst>
              <p:ext uri="{D42A27DB-BD31-4B8C-83A1-F6EECF244321}">
                <p14:modId xmlns:p14="http://schemas.microsoft.com/office/powerpoint/2010/main" val="2775270128"/>
              </p:ext>
            </p:extLst>
          </p:nvPr>
        </p:nvGraphicFramePr>
        <p:xfrm>
          <a:off x="8448675" y="2655888"/>
          <a:ext cx="1841500" cy="457200"/>
        </p:xfrm>
        <a:graphic>
          <a:graphicData uri="http://schemas.openxmlformats.org/presentationml/2006/ole">
            <mc:AlternateContent xmlns:mc="http://schemas.openxmlformats.org/markup-compatibility/2006">
              <mc:Choice xmlns:v="urn:schemas-microsoft-com:vml" Requires="v">
                <p:oleObj name="Equation" r:id="rId12" imgW="1841400" imgH="457200" progId="Equation.DSMT4">
                  <p:embed/>
                </p:oleObj>
              </mc:Choice>
              <mc:Fallback>
                <p:oleObj name="Equation" r:id="rId12" imgW="1841400" imgH="457200" progId="Equation.DSMT4">
                  <p:embed/>
                  <p:pic>
                    <p:nvPicPr>
                      <p:cNvPr id="0" name=""/>
                      <p:cNvPicPr/>
                      <p:nvPr/>
                    </p:nvPicPr>
                    <p:blipFill>
                      <a:blip r:embed="rId13"/>
                      <a:stretch>
                        <a:fillRect/>
                      </a:stretch>
                    </p:blipFill>
                    <p:spPr>
                      <a:xfrm>
                        <a:off x="8448675" y="2655888"/>
                        <a:ext cx="1841500" cy="457200"/>
                      </a:xfrm>
                      <a:prstGeom prst="rect">
                        <a:avLst/>
                      </a:prstGeom>
                    </p:spPr>
                  </p:pic>
                </p:oleObj>
              </mc:Fallback>
            </mc:AlternateContent>
          </a:graphicData>
        </a:graphic>
      </p:graphicFrame>
    </p:spTree>
    <p:extLst>
      <p:ext uri="{BB962C8B-B14F-4D97-AF65-F5344CB8AC3E}">
        <p14:creationId xmlns:p14="http://schemas.microsoft.com/office/powerpoint/2010/main" val="41652896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5493" y="808649"/>
            <a:ext cx="7341113" cy="584775"/>
          </a:xfrm>
          <a:prstGeom prst="rect">
            <a:avLst/>
          </a:prstGeom>
          <a:noFill/>
        </p:spPr>
        <p:txBody>
          <a:bodyPr wrap="square" rtlCol="0">
            <a:spAutoFit/>
          </a:bodyPr>
          <a:lstStyle/>
          <a:p>
            <a:r>
              <a:rPr lang="en-US" b="1"/>
              <a:t>1D spins on a lattice</a:t>
            </a:r>
            <a:endParaRPr lang="en-US" sz="1400"/>
          </a:p>
          <a:p>
            <a:r>
              <a:rPr lang="en-US" sz="1400"/>
              <a:t>Now going to examine the scaling of a 1D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25492" y="2181790"/>
            <a:ext cx="7492831" cy="307777"/>
          </a:xfrm>
          <a:prstGeom prst="rect">
            <a:avLst/>
          </a:prstGeom>
          <a:noFill/>
        </p:spPr>
        <p:txBody>
          <a:bodyPr wrap="square" rtlCol="0">
            <a:spAutoFit/>
          </a:bodyPr>
          <a:lstStyle/>
          <a:p>
            <a:r>
              <a:rPr lang="en-US" sz="1400"/>
              <a:t>Summing over every other spin, and expanding the result for small j returns us the following Z:</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extLst>
              <p:ext uri="{D42A27DB-BD31-4B8C-83A1-F6EECF244321}">
                <p14:modId xmlns:p14="http://schemas.microsoft.com/office/powerpoint/2010/main" val="3383797907"/>
              </p:ext>
            </p:extLst>
          </p:nvPr>
        </p:nvGraphicFramePr>
        <p:xfrm>
          <a:off x="313356" y="1499353"/>
          <a:ext cx="5191125" cy="584200"/>
        </p:xfrm>
        <a:graphic>
          <a:graphicData uri="http://schemas.openxmlformats.org/presentationml/2006/ole">
            <mc:AlternateContent xmlns:mc="http://schemas.openxmlformats.org/markup-compatibility/2006">
              <mc:Choice xmlns:v="urn:schemas-microsoft-com:vml" Requires="v">
                <p:oleObj name="Equation" r:id="rId2" imgW="4127400" imgH="469800" progId="Equation.DSMT4">
                  <p:embed/>
                </p:oleObj>
              </mc:Choice>
              <mc:Fallback>
                <p:oleObj name="Equation" r:id="rId2" imgW="4127400" imgH="46980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313356" y="1499353"/>
                        <a:ext cx="5191125" cy="58420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nvGraphicFramePr>
        <p:xfrm>
          <a:off x="313355" y="2607812"/>
          <a:ext cx="7118350" cy="592138"/>
        </p:xfrm>
        <a:graphic>
          <a:graphicData uri="http://schemas.openxmlformats.org/presentationml/2006/ole">
            <mc:AlternateContent xmlns:mc="http://schemas.openxmlformats.org/markup-compatibility/2006">
              <mc:Choice xmlns:v="urn:schemas-microsoft-com:vml" Requires="v">
                <p:oleObj name="Equation" r:id="rId4" imgW="5943600" imgH="495000" progId="Equation.DSMT4">
                  <p:embed/>
                </p:oleObj>
              </mc:Choice>
              <mc:Fallback>
                <p:oleObj name="Equation" r:id="rId4"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5"/>
                      <a:srcRect/>
                      <a:stretch>
                        <a:fillRect/>
                      </a:stretch>
                    </p:blipFill>
                    <p:spPr bwMode="auto">
                      <a:xfrm>
                        <a:off x="313355" y="2607812"/>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25492" y="3417183"/>
            <a:ext cx="11494560" cy="954107"/>
          </a:xfrm>
          <a:prstGeom prst="rect">
            <a:avLst/>
          </a:prstGeom>
          <a:noFill/>
        </p:spPr>
        <p:txBody>
          <a:bodyPr wrap="square" rtlCol="0">
            <a:spAutoFit/>
          </a:bodyPr>
          <a:lstStyle/>
          <a:p>
            <a:r>
              <a:rPr lang="en-US" sz="1400"/>
              <a:t>There is no fixed point, defined by K</a:t>
            </a:r>
            <a:r>
              <a:rPr lang="en-US" sz="1400" baseline="30000"/>
              <a:t>*</a:t>
            </a:r>
            <a:r>
              <a:rPr lang="en-US" sz="1400"/>
              <a:t> = (1/2)ln[cosh(2K</a:t>
            </a:r>
            <a:r>
              <a:rPr lang="en-US" sz="1400" baseline="30000"/>
              <a:t>*</a:t>
            </a:r>
            <a:r>
              <a:rPr lang="en-US" sz="1400"/>
              <a:t>)] and j</a:t>
            </a:r>
            <a:r>
              <a:rPr lang="en-US" sz="1400" baseline="30000"/>
              <a:t>*</a:t>
            </a:r>
            <a:r>
              <a:rPr lang="en-US" sz="1400"/>
              <a:t> = j</a:t>
            </a:r>
            <a:r>
              <a:rPr lang="en-US" sz="1400" baseline="30000"/>
              <a:t>*</a:t>
            </a:r>
            <a:r>
              <a:rPr lang="en-US" sz="1400"/>
              <a:t>[1+tanh(2K</a:t>
            </a:r>
            <a:r>
              <a:rPr lang="en-US" sz="1400" baseline="30000"/>
              <a:t>*</a:t>
            </a:r>
            <a:r>
              <a:rPr lang="en-US" sz="1400"/>
              <a:t>)], as one can see, except for K</a:t>
            </a:r>
            <a:r>
              <a:rPr lang="en-US" sz="1400" baseline="30000"/>
              <a:t>*</a:t>
            </a:r>
            <a:r>
              <a:rPr lang="en-US" sz="1400"/>
              <a:t> = 0, ∞, and j</a:t>
            </a:r>
            <a:r>
              <a:rPr lang="en-US" sz="1400" baseline="30000"/>
              <a:t>*</a:t>
            </a:r>
            <a:r>
              <a:rPr lang="en-US" sz="1400"/>
              <a:t> = 0, which corresponds to T</a:t>
            </a:r>
            <a:r>
              <a:rPr lang="en-US" sz="1400" baseline="30000"/>
              <a:t>*</a:t>
            </a:r>
            <a:r>
              <a:rPr lang="en-US" sz="1400"/>
              <a:t> = ∞, 0, and h</a:t>
            </a:r>
            <a:r>
              <a:rPr lang="en-US" sz="1400" baseline="30000"/>
              <a:t>*</a:t>
            </a:r>
            <a:r>
              <a:rPr lang="en-US" sz="1400"/>
              <a:t> = 0.  This is to be expected in 1D.  Further, we can see that the coupling constants flow to high T and high h, which definitely makes </a:t>
            </a:r>
            <a:r>
              <a:rPr lang="el-GR" sz="1400"/>
              <a:t>ξ</a:t>
            </a:r>
            <a:r>
              <a:rPr lang="en-US" sz="1400"/>
              <a:t> smaller, as it must.  Still, we can estimate the temperature dependence of the correlation length.  Consider setting j = 0, and expanding the flow for K in the vicinity of K = 0.  We get:</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E9154780-2714-4EA5-B071-BB403661F08F}"/>
              </a:ext>
            </a:extLst>
          </p:cNvPr>
          <p:cNvGraphicFramePr>
            <a:graphicFrameLocks noChangeAspect="1"/>
          </p:cNvGraphicFramePr>
          <p:nvPr>
            <p:extLst>
              <p:ext uri="{D42A27DB-BD31-4B8C-83A1-F6EECF244321}">
                <p14:modId xmlns:p14="http://schemas.microsoft.com/office/powerpoint/2010/main" val="2614131335"/>
              </p:ext>
            </p:extLst>
          </p:nvPr>
        </p:nvGraphicFramePr>
        <p:xfrm>
          <a:off x="312738" y="4841875"/>
          <a:ext cx="2166937" cy="1328738"/>
        </p:xfrm>
        <a:graphic>
          <a:graphicData uri="http://schemas.openxmlformats.org/presentationml/2006/ole">
            <mc:AlternateContent xmlns:mc="http://schemas.openxmlformats.org/markup-compatibility/2006">
              <mc:Choice xmlns:v="urn:schemas-microsoft-com:vml" Requires="v">
                <p:oleObj name="Equation" r:id="rId6" imgW="1942920" imgH="1206360" progId="Equation.DSMT4">
                  <p:embed/>
                </p:oleObj>
              </mc:Choice>
              <mc:Fallback>
                <p:oleObj name="Equation" r:id="rId6" imgW="1942920" imgH="1206360" progId="Equation.DSMT4">
                  <p:embed/>
                  <p:pic>
                    <p:nvPicPr>
                      <p:cNvPr id="11" name="Object 10">
                        <a:extLst>
                          <a:ext uri="{FF2B5EF4-FFF2-40B4-BE49-F238E27FC236}">
                            <a16:creationId xmlns:a16="http://schemas.microsoft.com/office/drawing/2014/main" id="{E9154780-2714-4EA5-B071-BB403661F08F}"/>
                          </a:ext>
                        </a:extLst>
                      </p:cNvPr>
                      <p:cNvPicPr>
                        <a:picLocks noChangeAspect="1" noChangeArrowheads="1"/>
                      </p:cNvPicPr>
                      <p:nvPr/>
                    </p:nvPicPr>
                    <p:blipFill>
                      <a:blip r:embed="rId7"/>
                      <a:srcRect/>
                      <a:stretch>
                        <a:fillRect/>
                      </a:stretch>
                    </p:blipFill>
                    <p:spPr bwMode="auto">
                      <a:xfrm>
                        <a:off x="312738" y="4841875"/>
                        <a:ext cx="2166937" cy="132873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447BA633-9A0C-4B77-BDE2-2B77F7E8BD2C}"/>
              </a:ext>
            </a:extLst>
          </p:cNvPr>
          <p:cNvGraphicFramePr>
            <a:graphicFrameLocks noChangeAspect="1"/>
          </p:cNvGraphicFramePr>
          <p:nvPr>
            <p:extLst>
              <p:ext uri="{D42A27DB-BD31-4B8C-83A1-F6EECF244321}">
                <p14:modId xmlns:p14="http://schemas.microsoft.com/office/powerpoint/2010/main" val="3762103810"/>
              </p:ext>
            </p:extLst>
          </p:nvPr>
        </p:nvGraphicFramePr>
        <p:xfrm>
          <a:off x="4402087" y="4854438"/>
          <a:ext cx="4483100" cy="1112838"/>
        </p:xfrm>
        <a:graphic>
          <a:graphicData uri="http://schemas.openxmlformats.org/presentationml/2006/ole">
            <mc:AlternateContent xmlns:mc="http://schemas.openxmlformats.org/markup-compatibility/2006">
              <mc:Choice xmlns:v="urn:schemas-microsoft-com:vml" Requires="v">
                <p:oleObj name="Equation" r:id="rId8" imgW="3797280" imgH="952200" progId="Equation.DSMT4">
                  <p:embed/>
                </p:oleObj>
              </mc:Choice>
              <mc:Fallback>
                <p:oleObj name="Equation" r:id="rId8" imgW="3797280" imgH="952200" progId="Equation.DSMT4">
                  <p:embed/>
                  <p:pic>
                    <p:nvPicPr>
                      <p:cNvPr id="30" name="Object 29">
                        <a:extLst>
                          <a:ext uri="{FF2B5EF4-FFF2-40B4-BE49-F238E27FC236}">
                            <a16:creationId xmlns:a16="http://schemas.microsoft.com/office/drawing/2014/main" id="{447BA633-9A0C-4B77-BDE2-2B77F7E8BD2C}"/>
                          </a:ext>
                        </a:extLst>
                      </p:cNvPr>
                      <p:cNvPicPr>
                        <a:picLocks noChangeAspect="1" noChangeArrowheads="1"/>
                      </p:cNvPicPr>
                      <p:nvPr/>
                    </p:nvPicPr>
                    <p:blipFill>
                      <a:blip r:embed="rId9"/>
                      <a:srcRect/>
                      <a:stretch>
                        <a:fillRect/>
                      </a:stretch>
                    </p:blipFill>
                    <p:spPr bwMode="auto">
                      <a:xfrm>
                        <a:off x="4402087" y="4854438"/>
                        <a:ext cx="4483100" cy="1112838"/>
                      </a:xfrm>
                      <a:prstGeom prst="rect">
                        <a:avLst/>
                      </a:prstGeom>
                      <a:noFill/>
                    </p:spPr>
                  </p:pic>
                </p:oleObj>
              </mc:Fallback>
            </mc:AlternateContent>
          </a:graphicData>
        </a:graphic>
      </p:graphicFrame>
      <p:sp>
        <p:nvSpPr>
          <p:cNvPr id="12" name="Freeform: Shape 11">
            <a:extLst>
              <a:ext uri="{FF2B5EF4-FFF2-40B4-BE49-F238E27FC236}">
                <a16:creationId xmlns:a16="http://schemas.microsoft.com/office/drawing/2014/main" id="{A931FB03-E445-4D28-91AA-FCEB825E55E9}"/>
              </a:ext>
            </a:extLst>
          </p:cNvPr>
          <p:cNvSpPr/>
          <p:nvPr/>
        </p:nvSpPr>
        <p:spPr>
          <a:xfrm>
            <a:off x="2429410" y="5038879"/>
            <a:ext cx="1621410" cy="1009619"/>
          </a:xfrm>
          <a:custGeom>
            <a:avLst/>
            <a:gdLst>
              <a:gd name="connsiteX0" fmla="*/ 0 w 1621410"/>
              <a:gd name="connsiteY0" fmla="*/ 1009619 h 1009619"/>
              <a:gd name="connsiteX1" fmla="*/ 395926 w 1621410"/>
              <a:gd name="connsiteY1" fmla="*/ 990765 h 1009619"/>
              <a:gd name="connsiteX2" fmla="*/ 490194 w 1621410"/>
              <a:gd name="connsiteY2" fmla="*/ 962485 h 1009619"/>
              <a:gd name="connsiteX3" fmla="*/ 556181 w 1621410"/>
              <a:gd name="connsiteY3" fmla="*/ 953058 h 1009619"/>
              <a:gd name="connsiteX4" fmla="*/ 659876 w 1621410"/>
              <a:gd name="connsiteY4" fmla="*/ 905924 h 1009619"/>
              <a:gd name="connsiteX5" fmla="*/ 688157 w 1621410"/>
              <a:gd name="connsiteY5" fmla="*/ 887070 h 1009619"/>
              <a:gd name="connsiteX6" fmla="*/ 735291 w 1621410"/>
              <a:gd name="connsiteY6" fmla="*/ 839936 h 1009619"/>
              <a:gd name="connsiteX7" fmla="*/ 782425 w 1621410"/>
              <a:gd name="connsiteY7" fmla="*/ 764522 h 1009619"/>
              <a:gd name="connsiteX8" fmla="*/ 801278 w 1621410"/>
              <a:gd name="connsiteY8" fmla="*/ 726815 h 1009619"/>
              <a:gd name="connsiteX9" fmla="*/ 820132 w 1621410"/>
              <a:gd name="connsiteY9" fmla="*/ 698534 h 1009619"/>
              <a:gd name="connsiteX10" fmla="*/ 829559 w 1621410"/>
              <a:gd name="connsiteY10" fmla="*/ 670254 h 1009619"/>
              <a:gd name="connsiteX11" fmla="*/ 848412 w 1621410"/>
              <a:gd name="connsiteY11" fmla="*/ 641974 h 1009619"/>
              <a:gd name="connsiteX12" fmla="*/ 876693 w 1621410"/>
              <a:gd name="connsiteY12" fmla="*/ 575986 h 1009619"/>
              <a:gd name="connsiteX13" fmla="*/ 904973 w 1621410"/>
              <a:gd name="connsiteY13" fmla="*/ 481718 h 1009619"/>
              <a:gd name="connsiteX14" fmla="*/ 923827 w 1621410"/>
              <a:gd name="connsiteY14" fmla="*/ 415730 h 1009619"/>
              <a:gd name="connsiteX15" fmla="*/ 942680 w 1621410"/>
              <a:gd name="connsiteY15" fmla="*/ 387450 h 1009619"/>
              <a:gd name="connsiteX16" fmla="*/ 952107 w 1621410"/>
              <a:gd name="connsiteY16" fmla="*/ 349743 h 1009619"/>
              <a:gd name="connsiteX17" fmla="*/ 1018095 w 1621410"/>
              <a:gd name="connsiteY17" fmla="*/ 274328 h 1009619"/>
              <a:gd name="connsiteX18" fmla="*/ 1074656 w 1621410"/>
              <a:gd name="connsiteY18" fmla="*/ 198914 h 1009619"/>
              <a:gd name="connsiteX19" fmla="*/ 1102936 w 1621410"/>
              <a:gd name="connsiteY19" fmla="*/ 189487 h 1009619"/>
              <a:gd name="connsiteX20" fmla="*/ 1187777 w 1621410"/>
              <a:gd name="connsiteY20" fmla="*/ 132926 h 1009619"/>
              <a:gd name="connsiteX21" fmla="*/ 1216058 w 1621410"/>
              <a:gd name="connsiteY21" fmla="*/ 114073 h 1009619"/>
              <a:gd name="connsiteX22" fmla="*/ 1272618 w 1621410"/>
              <a:gd name="connsiteY22" fmla="*/ 95219 h 1009619"/>
              <a:gd name="connsiteX23" fmla="*/ 1300899 w 1621410"/>
              <a:gd name="connsiteY23" fmla="*/ 85792 h 1009619"/>
              <a:gd name="connsiteX24" fmla="*/ 1329179 w 1621410"/>
              <a:gd name="connsiteY24" fmla="*/ 76365 h 1009619"/>
              <a:gd name="connsiteX25" fmla="*/ 1376313 w 1621410"/>
              <a:gd name="connsiteY25" fmla="*/ 66938 h 1009619"/>
              <a:gd name="connsiteX26" fmla="*/ 1404594 w 1621410"/>
              <a:gd name="connsiteY26" fmla="*/ 57512 h 1009619"/>
              <a:gd name="connsiteX27" fmla="*/ 1461154 w 1621410"/>
              <a:gd name="connsiteY27" fmla="*/ 48085 h 1009619"/>
              <a:gd name="connsiteX28" fmla="*/ 1536569 w 1621410"/>
              <a:gd name="connsiteY28" fmla="*/ 29231 h 1009619"/>
              <a:gd name="connsiteX29" fmla="*/ 1574276 w 1621410"/>
              <a:gd name="connsiteY29" fmla="*/ 19804 h 1009619"/>
              <a:gd name="connsiteX30" fmla="*/ 1480008 w 1621410"/>
              <a:gd name="connsiteY30" fmla="*/ 951 h 1009619"/>
              <a:gd name="connsiteX31" fmla="*/ 1536569 w 1621410"/>
              <a:gd name="connsiteY31" fmla="*/ 19804 h 1009619"/>
              <a:gd name="connsiteX32" fmla="*/ 1593130 w 1621410"/>
              <a:gd name="connsiteY32" fmla="*/ 48085 h 1009619"/>
              <a:gd name="connsiteX33" fmla="*/ 1621410 w 1621410"/>
              <a:gd name="connsiteY33" fmla="*/ 57512 h 1009619"/>
              <a:gd name="connsiteX34" fmla="*/ 1593130 w 1621410"/>
              <a:gd name="connsiteY34" fmla="*/ 66938 h 1009619"/>
              <a:gd name="connsiteX35" fmla="*/ 1536569 w 1621410"/>
              <a:gd name="connsiteY35" fmla="*/ 104646 h 1009619"/>
              <a:gd name="connsiteX36" fmla="*/ 1489435 w 1621410"/>
              <a:gd name="connsiteY36" fmla="*/ 170633 h 1009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621410" h="1009619">
                <a:moveTo>
                  <a:pt x="0" y="1009619"/>
                </a:moveTo>
                <a:cubicBezTo>
                  <a:pt x="146250" y="1005187"/>
                  <a:pt x="260988" y="1010042"/>
                  <a:pt x="395926" y="990765"/>
                </a:cubicBezTo>
                <a:cubicBezTo>
                  <a:pt x="507862" y="974774"/>
                  <a:pt x="377269" y="990716"/>
                  <a:pt x="490194" y="962485"/>
                </a:cubicBezTo>
                <a:cubicBezTo>
                  <a:pt x="511750" y="957096"/>
                  <a:pt x="534185" y="956200"/>
                  <a:pt x="556181" y="953058"/>
                </a:cubicBezTo>
                <a:cubicBezTo>
                  <a:pt x="596222" y="939711"/>
                  <a:pt x="617725" y="934025"/>
                  <a:pt x="659876" y="905924"/>
                </a:cubicBezTo>
                <a:cubicBezTo>
                  <a:pt x="669303" y="899639"/>
                  <a:pt x="679630" y="894531"/>
                  <a:pt x="688157" y="887070"/>
                </a:cubicBezTo>
                <a:cubicBezTo>
                  <a:pt x="704879" y="872439"/>
                  <a:pt x="719580" y="855647"/>
                  <a:pt x="735291" y="839936"/>
                </a:cubicBezTo>
                <a:cubicBezTo>
                  <a:pt x="754694" y="781724"/>
                  <a:pt x="731191" y="841373"/>
                  <a:pt x="782425" y="764522"/>
                </a:cubicBezTo>
                <a:cubicBezTo>
                  <a:pt x="790220" y="752830"/>
                  <a:pt x="794306" y="739016"/>
                  <a:pt x="801278" y="726815"/>
                </a:cubicBezTo>
                <a:cubicBezTo>
                  <a:pt x="806899" y="716978"/>
                  <a:pt x="815065" y="708668"/>
                  <a:pt x="820132" y="698534"/>
                </a:cubicBezTo>
                <a:cubicBezTo>
                  <a:pt x="824576" y="689646"/>
                  <a:pt x="825115" y="679142"/>
                  <a:pt x="829559" y="670254"/>
                </a:cubicBezTo>
                <a:cubicBezTo>
                  <a:pt x="834626" y="660121"/>
                  <a:pt x="842791" y="651811"/>
                  <a:pt x="848412" y="641974"/>
                </a:cubicBezTo>
                <a:cubicBezTo>
                  <a:pt x="867050" y="609357"/>
                  <a:pt x="866117" y="607714"/>
                  <a:pt x="876693" y="575986"/>
                </a:cubicBezTo>
                <a:cubicBezTo>
                  <a:pt x="895882" y="460844"/>
                  <a:pt x="872092" y="569399"/>
                  <a:pt x="904973" y="481718"/>
                </a:cubicBezTo>
                <a:cubicBezTo>
                  <a:pt x="914035" y="457553"/>
                  <a:pt x="912431" y="438522"/>
                  <a:pt x="923827" y="415730"/>
                </a:cubicBezTo>
                <a:cubicBezTo>
                  <a:pt x="928894" y="405597"/>
                  <a:pt x="936396" y="396877"/>
                  <a:pt x="942680" y="387450"/>
                </a:cubicBezTo>
                <a:cubicBezTo>
                  <a:pt x="945822" y="374881"/>
                  <a:pt x="945815" y="361068"/>
                  <a:pt x="952107" y="349743"/>
                </a:cubicBezTo>
                <a:cubicBezTo>
                  <a:pt x="977329" y="304344"/>
                  <a:pt x="989378" y="308789"/>
                  <a:pt x="1018095" y="274328"/>
                </a:cubicBezTo>
                <a:cubicBezTo>
                  <a:pt x="1045479" y="241467"/>
                  <a:pt x="1034540" y="233299"/>
                  <a:pt x="1074656" y="198914"/>
                </a:cubicBezTo>
                <a:cubicBezTo>
                  <a:pt x="1082200" y="192447"/>
                  <a:pt x="1093509" y="192629"/>
                  <a:pt x="1102936" y="189487"/>
                </a:cubicBezTo>
                <a:cubicBezTo>
                  <a:pt x="1165688" y="142424"/>
                  <a:pt x="1115058" y="178375"/>
                  <a:pt x="1187777" y="132926"/>
                </a:cubicBezTo>
                <a:cubicBezTo>
                  <a:pt x="1197385" y="126921"/>
                  <a:pt x="1205705" y="118674"/>
                  <a:pt x="1216058" y="114073"/>
                </a:cubicBezTo>
                <a:cubicBezTo>
                  <a:pt x="1234218" y="106002"/>
                  <a:pt x="1253765" y="101504"/>
                  <a:pt x="1272618" y="95219"/>
                </a:cubicBezTo>
                <a:lnTo>
                  <a:pt x="1300899" y="85792"/>
                </a:lnTo>
                <a:cubicBezTo>
                  <a:pt x="1310326" y="82650"/>
                  <a:pt x="1319435" y="78314"/>
                  <a:pt x="1329179" y="76365"/>
                </a:cubicBezTo>
                <a:cubicBezTo>
                  <a:pt x="1344890" y="73223"/>
                  <a:pt x="1360769" y="70824"/>
                  <a:pt x="1376313" y="66938"/>
                </a:cubicBezTo>
                <a:cubicBezTo>
                  <a:pt x="1385953" y="64528"/>
                  <a:pt x="1394894" y="59668"/>
                  <a:pt x="1404594" y="57512"/>
                </a:cubicBezTo>
                <a:cubicBezTo>
                  <a:pt x="1423252" y="53366"/>
                  <a:pt x="1442465" y="52090"/>
                  <a:pt x="1461154" y="48085"/>
                </a:cubicBezTo>
                <a:cubicBezTo>
                  <a:pt x="1486491" y="42656"/>
                  <a:pt x="1511431" y="35516"/>
                  <a:pt x="1536569" y="29231"/>
                </a:cubicBezTo>
                <a:lnTo>
                  <a:pt x="1574276" y="19804"/>
                </a:lnTo>
                <a:cubicBezTo>
                  <a:pt x="1565027" y="17492"/>
                  <a:pt x="1480008" y="-4826"/>
                  <a:pt x="1480008" y="951"/>
                </a:cubicBezTo>
                <a:cubicBezTo>
                  <a:pt x="1480008" y="20824"/>
                  <a:pt x="1517715" y="13520"/>
                  <a:pt x="1536569" y="19804"/>
                </a:cubicBezTo>
                <a:cubicBezTo>
                  <a:pt x="1607644" y="43495"/>
                  <a:pt x="1520041" y="11540"/>
                  <a:pt x="1593130" y="48085"/>
                </a:cubicBezTo>
                <a:cubicBezTo>
                  <a:pt x="1602018" y="52529"/>
                  <a:pt x="1611983" y="54370"/>
                  <a:pt x="1621410" y="57512"/>
                </a:cubicBezTo>
                <a:cubicBezTo>
                  <a:pt x="1611983" y="60654"/>
                  <a:pt x="1601816" y="62112"/>
                  <a:pt x="1593130" y="66938"/>
                </a:cubicBezTo>
                <a:cubicBezTo>
                  <a:pt x="1573322" y="77942"/>
                  <a:pt x="1536569" y="104646"/>
                  <a:pt x="1536569" y="104646"/>
                </a:cubicBezTo>
                <a:cubicBezTo>
                  <a:pt x="1496397" y="164904"/>
                  <a:pt x="1514885" y="145185"/>
                  <a:pt x="1489435" y="1706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iagram&#10;&#10;Description automatically generated">
            <a:extLst>
              <a:ext uri="{FF2B5EF4-FFF2-40B4-BE49-F238E27FC236}">
                <a16:creationId xmlns:a16="http://schemas.microsoft.com/office/drawing/2014/main" id="{91D4D4F1-F605-827B-CF36-48A80F50CEC6}"/>
              </a:ext>
            </a:extLst>
          </p:cNvPr>
          <p:cNvPicPr>
            <a:picLocks noChangeAspect="1"/>
          </p:cNvPicPr>
          <p:nvPr/>
        </p:nvPicPr>
        <p:blipFill>
          <a:blip r:embed="rId10"/>
          <a:stretch>
            <a:fillRect/>
          </a:stretch>
        </p:blipFill>
        <p:spPr>
          <a:xfrm>
            <a:off x="8885187" y="1029770"/>
            <a:ext cx="2444750" cy="2107565"/>
          </a:xfrm>
          <a:prstGeom prst="rect">
            <a:avLst/>
          </a:prstGeom>
        </p:spPr>
      </p:pic>
      <p:graphicFrame>
        <p:nvGraphicFramePr>
          <p:cNvPr id="6" name="Object 5">
            <a:extLst>
              <a:ext uri="{FF2B5EF4-FFF2-40B4-BE49-F238E27FC236}">
                <a16:creationId xmlns:a16="http://schemas.microsoft.com/office/drawing/2014/main" id="{18706F20-E7B0-E229-A2EC-2EC8790AECB9}"/>
              </a:ext>
            </a:extLst>
          </p:cNvPr>
          <p:cNvGraphicFramePr>
            <a:graphicFrameLocks noChangeAspect="1"/>
          </p:cNvGraphicFramePr>
          <p:nvPr>
            <p:extLst>
              <p:ext uri="{D42A27DB-BD31-4B8C-83A1-F6EECF244321}">
                <p14:modId xmlns:p14="http://schemas.microsoft.com/office/powerpoint/2010/main" val="2919537290"/>
              </p:ext>
            </p:extLst>
          </p:nvPr>
        </p:nvGraphicFramePr>
        <p:xfrm>
          <a:off x="9988551" y="4841875"/>
          <a:ext cx="1341386" cy="396318"/>
        </p:xfrm>
        <a:graphic>
          <a:graphicData uri="http://schemas.openxmlformats.org/presentationml/2006/ole">
            <mc:AlternateContent xmlns:mc="http://schemas.openxmlformats.org/markup-compatibility/2006">
              <mc:Choice xmlns:v="urn:schemas-microsoft-com:vml" Requires="v">
                <p:oleObj name="Equation" r:id="rId11" imgW="1117440" imgH="330120" progId="Equation.DSMT4">
                  <p:embed/>
                </p:oleObj>
              </mc:Choice>
              <mc:Fallback>
                <p:oleObj name="Equation" r:id="rId11" imgW="1117440" imgH="330120" progId="Equation.DSMT4">
                  <p:embed/>
                  <p:pic>
                    <p:nvPicPr>
                      <p:cNvPr id="0" name=""/>
                      <p:cNvPicPr/>
                      <p:nvPr/>
                    </p:nvPicPr>
                    <p:blipFill>
                      <a:blip r:embed="rId12"/>
                      <a:stretch>
                        <a:fillRect/>
                      </a:stretch>
                    </p:blipFill>
                    <p:spPr>
                      <a:xfrm>
                        <a:off x="9988551" y="4841875"/>
                        <a:ext cx="1341386" cy="396318"/>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8" name="Ink 7">
                <a:extLst>
                  <a:ext uri="{FF2B5EF4-FFF2-40B4-BE49-F238E27FC236}">
                    <a16:creationId xmlns:a16="http://schemas.microsoft.com/office/drawing/2014/main" id="{3902F489-98C5-9A4A-0620-9CB9BDB4B60A}"/>
                  </a:ext>
                </a:extLst>
              </p14:cNvPr>
              <p14:cNvContentPartPr/>
              <p14:nvPr/>
            </p14:nvContentPartPr>
            <p14:xfrm>
              <a:off x="8504930" y="5095308"/>
              <a:ext cx="1029240" cy="863280"/>
            </p14:xfrm>
          </p:contentPart>
        </mc:Choice>
        <mc:Fallback xmlns="">
          <p:pic>
            <p:nvPicPr>
              <p:cNvPr id="8" name="Ink 7">
                <a:extLst>
                  <a:ext uri="{FF2B5EF4-FFF2-40B4-BE49-F238E27FC236}">
                    <a16:creationId xmlns:a16="http://schemas.microsoft.com/office/drawing/2014/main" id="{3902F489-98C5-9A4A-0620-9CB9BDB4B60A}"/>
                  </a:ext>
                </a:extLst>
              </p:cNvPr>
              <p:cNvPicPr/>
              <p:nvPr/>
            </p:nvPicPr>
            <p:blipFill>
              <a:blip r:embed="rId14"/>
              <a:stretch>
                <a:fillRect/>
              </a:stretch>
            </p:blipFill>
            <p:spPr>
              <a:xfrm>
                <a:off x="8496290" y="5086308"/>
                <a:ext cx="1046880" cy="880920"/>
              </a:xfrm>
              <a:prstGeom prst="rect">
                <a:avLst/>
              </a:prstGeom>
            </p:spPr>
          </p:pic>
        </mc:Fallback>
      </mc:AlternateContent>
    </p:spTree>
    <p:extLst>
      <p:ext uri="{BB962C8B-B14F-4D97-AF65-F5344CB8AC3E}">
        <p14:creationId xmlns:p14="http://schemas.microsoft.com/office/powerpoint/2010/main" val="292256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lstStyle/>
          <a:p>
            <a:r>
              <a:rPr lang="en-US" sz="3600" b="1" u="sng">
                <a:latin typeface="+mn-lt"/>
              </a:rPr>
              <a:t>Collective Excitations (NF)</a:t>
            </a:r>
            <a:endParaRPr lang="en-US" b="1" u="sng">
              <a:latin typeface="+mn-lt"/>
            </a:endParaRPr>
          </a:p>
        </p:txBody>
      </p:sp>
      <p:sp>
        <p:nvSpPr>
          <p:cNvPr id="6" name="TextBox 5">
            <a:extLst>
              <a:ext uri="{FF2B5EF4-FFF2-40B4-BE49-F238E27FC236}">
                <a16:creationId xmlns:a16="http://schemas.microsoft.com/office/drawing/2014/main" id="{080BB15C-AD3E-4724-93DA-15AE7175A914}"/>
              </a:ext>
            </a:extLst>
          </p:cNvPr>
          <p:cNvSpPr txBox="1"/>
          <p:nvPr/>
        </p:nvSpPr>
        <p:spPr>
          <a:xfrm>
            <a:off x="252296" y="1067335"/>
            <a:ext cx="7015770" cy="307777"/>
          </a:xfrm>
          <a:prstGeom prst="rect">
            <a:avLst/>
          </a:prstGeom>
          <a:noFill/>
        </p:spPr>
        <p:txBody>
          <a:bodyPr wrap="square" rtlCol="0">
            <a:spAutoFit/>
          </a:bodyPr>
          <a:lstStyle/>
          <a:p>
            <a:r>
              <a:rPr lang="en-US" sz="1400"/>
              <a:t>Besides single particle excitations, there are plasma oscillations.  These are probed by the GF:  </a:t>
            </a:r>
          </a:p>
        </p:txBody>
      </p:sp>
      <p:graphicFrame>
        <p:nvGraphicFramePr>
          <p:cNvPr id="7" name="Object 6">
            <a:extLst>
              <a:ext uri="{FF2B5EF4-FFF2-40B4-BE49-F238E27FC236}">
                <a16:creationId xmlns:a16="http://schemas.microsoft.com/office/drawing/2014/main" id="{E0EF8892-D30B-43B4-8346-4EC5DD061ED1}"/>
              </a:ext>
            </a:extLst>
          </p:cNvPr>
          <p:cNvGraphicFramePr>
            <a:graphicFrameLocks noChangeAspect="1"/>
          </p:cNvGraphicFramePr>
          <p:nvPr>
            <p:extLst>
              <p:ext uri="{D42A27DB-BD31-4B8C-83A1-F6EECF244321}">
                <p14:modId xmlns:p14="http://schemas.microsoft.com/office/powerpoint/2010/main" val="3435232181"/>
              </p:ext>
            </p:extLst>
          </p:nvPr>
        </p:nvGraphicFramePr>
        <p:xfrm>
          <a:off x="341881" y="1540916"/>
          <a:ext cx="3014059" cy="324460"/>
        </p:xfrm>
        <a:graphic>
          <a:graphicData uri="http://schemas.openxmlformats.org/presentationml/2006/ole">
            <mc:AlternateContent xmlns:mc="http://schemas.openxmlformats.org/markup-compatibility/2006">
              <mc:Choice xmlns:v="urn:schemas-microsoft-com:vml" Requires="v">
                <p:oleObj name="Equation" r:id="rId2" imgW="2387520" imgH="253800" progId="Equation.DSMT4">
                  <p:embed/>
                </p:oleObj>
              </mc:Choice>
              <mc:Fallback>
                <p:oleObj name="Equation" r:id="rId2" imgW="2387520" imgH="253800" progId="Equation.DSMT4">
                  <p:embed/>
                  <p:pic>
                    <p:nvPicPr>
                      <p:cNvPr id="0" name="Object 1"/>
                      <p:cNvPicPr>
                        <a:picLocks noChangeAspect="1" noChangeArrowheads="1"/>
                      </p:cNvPicPr>
                      <p:nvPr/>
                    </p:nvPicPr>
                    <p:blipFill>
                      <a:blip r:embed="rId3"/>
                      <a:srcRect/>
                      <a:stretch>
                        <a:fillRect/>
                      </a:stretch>
                    </p:blipFill>
                    <p:spPr bwMode="auto">
                      <a:xfrm>
                        <a:off x="341881" y="1540916"/>
                        <a:ext cx="3014059" cy="324460"/>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E714F06B-980D-4CAC-8AAA-8B168F9F2587}"/>
              </a:ext>
            </a:extLst>
          </p:cNvPr>
          <p:cNvSpPr txBox="1"/>
          <p:nvPr/>
        </p:nvSpPr>
        <p:spPr>
          <a:xfrm>
            <a:off x="252296" y="2088433"/>
            <a:ext cx="10305724" cy="523220"/>
          </a:xfrm>
          <a:prstGeom prst="rect">
            <a:avLst/>
          </a:prstGeom>
          <a:noFill/>
        </p:spPr>
        <p:txBody>
          <a:bodyPr wrap="square" rtlCol="0">
            <a:spAutoFit/>
          </a:bodyPr>
          <a:lstStyle/>
          <a:p>
            <a:r>
              <a:rPr lang="en-US" sz="1400" dirty="0"/>
              <a:t>Which has the expansion below (the n</a:t>
            </a:r>
            <a:r>
              <a:rPr lang="en-US" sz="1400" baseline="-25000" dirty="0"/>
              <a:t>0</a:t>
            </a:r>
            <a:r>
              <a:rPr lang="en-US" sz="1400" baseline="30000" dirty="0"/>
              <a:t>2</a:t>
            </a:r>
            <a:r>
              <a:rPr lang="en-US" sz="1400" dirty="0"/>
              <a:t> ends up canceling all disconnected graphs).  It can be put in self-energy form.  The eponymous term is called the ‘irreducible’ polarization function.  Keeping just the first term in </a:t>
            </a:r>
            <a:r>
              <a:rPr lang="el-GR" sz="1400" dirty="0"/>
              <a:t>Π</a:t>
            </a:r>
            <a:r>
              <a:rPr lang="en-US" sz="1400" baseline="30000" dirty="0" err="1"/>
              <a:t>irr</a:t>
            </a:r>
            <a:r>
              <a:rPr lang="en-US" sz="1400" dirty="0"/>
              <a:t> is called the RPA.</a:t>
            </a:r>
          </a:p>
        </p:txBody>
      </p:sp>
      <p:graphicFrame>
        <p:nvGraphicFramePr>
          <p:cNvPr id="14" name="Object 13">
            <a:extLst>
              <a:ext uri="{FF2B5EF4-FFF2-40B4-BE49-F238E27FC236}">
                <a16:creationId xmlns:a16="http://schemas.microsoft.com/office/drawing/2014/main" id="{1A5BE8D7-9AA8-4782-A80C-E2E2C903DD5C}"/>
              </a:ext>
            </a:extLst>
          </p:cNvPr>
          <p:cNvGraphicFramePr>
            <a:graphicFrameLocks noChangeAspect="1"/>
          </p:cNvGraphicFramePr>
          <p:nvPr>
            <p:extLst>
              <p:ext uri="{D42A27DB-BD31-4B8C-83A1-F6EECF244321}">
                <p14:modId xmlns:p14="http://schemas.microsoft.com/office/powerpoint/2010/main" val="3656443689"/>
              </p:ext>
            </p:extLst>
          </p:nvPr>
        </p:nvGraphicFramePr>
        <p:xfrm>
          <a:off x="6907349" y="5347230"/>
          <a:ext cx="1624012" cy="552450"/>
        </p:xfrm>
        <a:graphic>
          <a:graphicData uri="http://schemas.openxmlformats.org/presentationml/2006/ole">
            <mc:AlternateContent xmlns:mc="http://schemas.openxmlformats.org/markup-compatibility/2006">
              <mc:Choice xmlns:v="urn:schemas-microsoft-com:vml" Requires="v">
                <p:oleObj name="Equation" r:id="rId4" imgW="1346040" imgH="457200" progId="Equation.DSMT4">
                  <p:embed/>
                </p:oleObj>
              </mc:Choice>
              <mc:Fallback>
                <p:oleObj name="Equation" r:id="rId4" imgW="1346040" imgH="457200" progId="Equation.DSMT4">
                  <p:embed/>
                  <p:pic>
                    <p:nvPicPr>
                      <p:cNvPr id="0" name="Object 5"/>
                      <p:cNvPicPr>
                        <a:picLocks noChangeAspect="1" noChangeArrowheads="1"/>
                      </p:cNvPicPr>
                      <p:nvPr/>
                    </p:nvPicPr>
                    <p:blipFill>
                      <a:blip r:embed="rId5"/>
                      <a:srcRect/>
                      <a:stretch>
                        <a:fillRect/>
                      </a:stretch>
                    </p:blipFill>
                    <p:spPr bwMode="auto">
                      <a:xfrm>
                        <a:off x="6907349" y="5347230"/>
                        <a:ext cx="1624012" cy="552450"/>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59F4F7C7-7C95-4AFF-895F-C6261606EB55}"/>
              </a:ext>
            </a:extLst>
          </p:cNvPr>
          <p:cNvGraphicFramePr>
            <a:graphicFrameLocks noChangeAspect="1"/>
          </p:cNvGraphicFramePr>
          <p:nvPr>
            <p:extLst>
              <p:ext uri="{D42A27DB-BD31-4B8C-83A1-F6EECF244321}">
                <p14:modId xmlns:p14="http://schemas.microsoft.com/office/powerpoint/2010/main" val="2852286301"/>
              </p:ext>
            </p:extLst>
          </p:nvPr>
        </p:nvGraphicFramePr>
        <p:xfrm>
          <a:off x="4101307" y="1546350"/>
          <a:ext cx="4959956" cy="419203"/>
        </p:xfrm>
        <a:graphic>
          <a:graphicData uri="http://schemas.openxmlformats.org/presentationml/2006/ole">
            <mc:AlternateContent xmlns:mc="http://schemas.openxmlformats.org/markup-compatibility/2006">
              <mc:Choice xmlns:v="urn:schemas-microsoft-com:vml" Requires="v">
                <p:oleObj name="Equation" r:id="rId6" imgW="4241800" imgH="355600" progId="Equation.DSMT4">
                  <p:embed/>
                </p:oleObj>
              </mc:Choice>
              <mc:Fallback>
                <p:oleObj name="Equation" r:id="rId6" imgW="4241800" imgH="355600" progId="Equation.DSMT4">
                  <p:embed/>
                  <p:pic>
                    <p:nvPicPr>
                      <p:cNvPr id="0" name="Object 20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01307" y="1546350"/>
                        <a:ext cx="4959956" cy="419203"/>
                      </a:xfrm>
                      <a:prstGeom prst="rect">
                        <a:avLst/>
                      </a:prstGeom>
                      <a:noFill/>
                    </p:spPr>
                  </p:pic>
                </p:oleObj>
              </mc:Fallback>
            </mc:AlternateContent>
          </a:graphicData>
        </a:graphic>
      </p:graphicFrame>
      <p:sp>
        <p:nvSpPr>
          <p:cNvPr id="5" name="Rectangle 211">
            <a:extLst>
              <a:ext uri="{FF2B5EF4-FFF2-40B4-BE49-F238E27FC236}">
                <a16:creationId xmlns:a16="http://schemas.microsoft.com/office/drawing/2014/main" id="{3146E1BF-D159-4781-9AD7-E1EDC837B852}"/>
              </a:ext>
            </a:extLst>
          </p:cNvPr>
          <p:cNvSpPr>
            <a:spLocks noChangeArrowheads="1"/>
          </p:cNvSpPr>
          <p:nvPr/>
        </p:nvSpPr>
        <p:spPr bwMode="auto">
          <a:xfrm>
            <a:off x="194816" y="249502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48F3CA09-D782-4BBA-B492-97D805D3BF30}"/>
              </a:ext>
            </a:extLst>
          </p:cNvPr>
          <p:cNvGraphicFramePr>
            <a:graphicFrameLocks noChangeAspect="1"/>
          </p:cNvGraphicFramePr>
          <p:nvPr>
            <p:extLst>
              <p:ext uri="{D42A27DB-BD31-4B8C-83A1-F6EECF244321}">
                <p14:modId xmlns:p14="http://schemas.microsoft.com/office/powerpoint/2010/main" val="3584756656"/>
              </p:ext>
            </p:extLst>
          </p:nvPr>
        </p:nvGraphicFramePr>
        <p:xfrm>
          <a:off x="331181" y="5436388"/>
          <a:ext cx="5492730" cy="1063889"/>
        </p:xfrm>
        <a:graphic>
          <a:graphicData uri="http://schemas.openxmlformats.org/presentationml/2006/ole">
            <mc:AlternateContent xmlns:mc="http://schemas.openxmlformats.org/markup-compatibility/2006">
              <mc:Choice xmlns:v="urn:schemas-microsoft-com:vml" Requires="v">
                <p:oleObj name="Equation" r:id="rId8" imgW="4330700" imgH="838200" progId="Equation.DSMT4">
                  <p:embed/>
                </p:oleObj>
              </mc:Choice>
              <mc:Fallback>
                <p:oleObj name="Equation" r:id="rId8" imgW="4330700" imgH="838200" progId="Equation.DSMT4">
                  <p:embed/>
                  <p:pic>
                    <p:nvPicPr>
                      <p:cNvPr id="0" name="Object 2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181" y="5436388"/>
                        <a:ext cx="5492730" cy="1063889"/>
                      </a:xfrm>
                      <a:prstGeom prst="rect">
                        <a:avLst/>
                      </a:prstGeom>
                      <a:noFill/>
                    </p:spPr>
                  </p:pic>
                </p:oleObj>
              </mc:Fallback>
            </mc:AlternateContent>
          </a:graphicData>
        </a:graphic>
      </p:graphicFrame>
      <p:pic>
        <p:nvPicPr>
          <p:cNvPr id="15" name="Picture 14">
            <a:extLst>
              <a:ext uri="{FF2B5EF4-FFF2-40B4-BE49-F238E27FC236}">
                <a16:creationId xmlns:a16="http://schemas.microsoft.com/office/drawing/2014/main" id="{7DEC92E8-C6B0-4C49-93EF-0062265FF3C8}"/>
              </a:ext>
            </a:extLst>
          </p:cNvPr>
          <p:cNvPicPr>
            <a:picLocks noChangeAspect="1"/>
          </p:cNvPicPr>
          <p:nvPr/>
        </p:nvPicPr>
        <p:blipFill>
          <a:blip r:embed="rId10"/>
          <a:stretch>
            <a:fillRect/>
          </a:stretch>
        </p:blipFill>
        <p:spPr>
          <a:xfrm>
            <a:off x="331181" y="2767218"/>
            <a:ext cx="3770126" cy="1864118"/>
          </a:xfrm>
          <a:prstGeom prst="rect">
            <a:avLst/>
          </a:prstGeom>
        </p:spPr>
      </p:pic>
      <p:pic>
        <p:nvPicPr>
          <p:cNvPr id="16" name="Picture 15">
            <a:extLst>
              <a:ext uri="{FF2B5EF4-FFF2-40B4-BE49-F238E27FC236}">
                <a16:creationId xmlns:a16="http://schemas.microsoft.com/office/drawing/2014/main" id="{A8041C40-A2EC-40B7-8094-01E06C0FC0A7}"/>
              </a:ext>
            </a:extLst>
          </p:cNvPr>
          <p:cNvPicPr>
            <a:picLocks noChangeAspect="1"/>
          </p:cNvPicPr>
          <p:nvPr/>
        </p:nvPicPr>
        <p:blipFill>
          <a:blip r:embed="rId11"/>
          <a:stretch>
            <a:fillRect/>
          </a:stretch>
        </p:blipFill>
        <p:spPr>
          <a:xfrm>
            <a:off x="5023126" y="2687176"/>
            <a:ext cx="2458571" cy="1145742"/>
          </a:xfrm>
          <a:prstGeom prst="rect">
            <a:avLst/>
          </a:prstGeom>
        </p:spPr>
      </p:pic>
      <p:sp>
        <p:nvSpPr>
          <p:cNvPr id="28" name="TextBox 27">
            <a:extLst>
              <a:ext uri="{FF2B5EF4-FFF2-40B4-BE49-F238E27FC236}">
                <a16:creationId xmlns:a16="http://schemas.microsoft.com/office/drawing/2014/main" id="{C750092B-420F-44D7-BE73-6C7129CF6C4D}"/>
              </a:ext>
            </a:extLst>
          </p:cNvPr>
          <p:cNvSpPr txBox="1"/>
          <p:nvPr/>
        </p:nvSpPr>
        <p:spPr>
          <a:xfrm>
            <a:off x="6803531" y="4929926"/>
            <a:ext cx="2151106" cy="307777"/>
          </a:xfrm>
          <a:prstGeom prst="rect">
            <a:avLst/>
          </a:prstGeom>
          <a:noFill/>
        </p:spPr>
        <p:txBody>
          <a:bodyPr wrap="square" rtlCol="0">
            <a:spAutoFit/>
          </a:bodyPr>
          <a:lstStyle/>
          <a:p>
            <a:r>
              <a:rPr lang="en-US" sz="1400" dirty="0"/>
              <a:t>Analytically continuing,</a:t>
            </a:r>
          </a:p>
        </p:txBody>
      </p:sp>
      <p:sp>
        <p:nvSpPr>
          <p:cNvPr id="29" name="TextBox 28">
            <a:extLst>
              <a:ext uri="{FF2B5EF4-FFF2-40B4-BE49-F238E27FC236}">
                <a16:creationId xmlns:a16="http://schemas.microsoft.com/office/drawing/2014/main" id="{6AC2F905-FDFA-4379-BFD1-85D496557293}"/>
              </a:ext>
            </a:extLst>
          </p:cNvPr>
          <p:cNvSpPr txBox="1"/>
          <p:nvPr/>
        </p:nvSpPr>
        <p:spPr>
          <a:xfrm>
            <a:off x="252296" y="4910807"/>
            <a:ext cx="3006470" cy="307777"/>
          </a:xfrm>
          <a:prstGeom prst="rect">
            <a:avLst/>
          </a:prstGeom>
          <a:noFill/>
        </p:spPr>
        <p:txBody>
          <a:bodyPr wrap="square" rtlCol="0">
            <a:spAutoFit/>
          </a:bodyPr>
          <a:lstStyle/>
          <a:p>
            <a:r>
              <a:rPr lang="en-US" sz="1400" dirty="0"/>
              <a:t>Summing the diagrams, we get:</a:t>
            </a:r>
          </a:p>
        </p:txBody>
      </p:sp>
      <p:sp>
        <p:nvSpPr>
          <p:cNvPr id="30" name="TextBox 29">
            <a:extLst>
              <a:ext uri="{FF2B5EF4-FFF2-40B4-BE49-F238E27FC236}">
                <a16:creationId xmlns:a16="http://schemas.microsoft.com/office/drawing/2014/main" id="{0F12F29C-A343-443E-8493-055321CF836E}"/>
              </a:ext>
            </a:extLst>
          </p:cNvPr>
          <p:cNvSpPr txBox="1"/>
          <p:nvPr/>
        </p:nvSpPr>
        <p:spPr>
          <a:xfrm>
            <a:off x="6803531" y="6132207"/>
            <a:ext cx="5136173" cy="523220"/>
          </a:xfrm>
          <a:prstGeom prst="rect">
            <a:avLst/>
          </a:prstGeom>
          <a:noFill/>
        </p:spPr>
        <p:txBody>
          <a:bodyPr wrap="square" rtlCol="0">
            <a:spAutoFit/>
          </a:bodyPr>
          <a:lstStyle/>
          <a:p>
            <a:r>
              <a:rPr lang="en-US" sz="1400" dirty="0"/>
              <a:t>and we recognize the denominator as being the dielectric function </a:t>
            </a:r>
            <a:r>
              <a:rPr lang="el-GR" sz="1400" dirty="0"/>
              <a:t>ε</a:t>
            </a:r>
            <a:r>
              <a:rPr lang="en-US" sz="1400" dirty="0"/>
              <a:t>(</a:t>
            </a:r>
            <a:r>
              <a:rPr lang="en-US" sz="1400" dirty="0" err="1"/>
              <a:t>q,</a:t>
            </a:r>
            <a:r>
              <a:rPr lang="en-US" sz="1400" dirty="0" err="1">
                <a:latin typeface="Calibri" panose="020F0502020204030204" pitchFamily="34" charset="0"/>
                <a:cs typeface="Calibri" panose="020F0502020204030204" pitchFamily="34" charset="0"/>
              </a:rPr>
              <a:t>ω</a:t>
            </a:r>
            <a:r>
              <a:rPr lang="en-US" sz="1400" dirty="0"/>
              <a:t>).  And so its zeros will give us the dispersion relation.  </a:t>
            </a:r>
          </a:p>
        </p:txBody>
      </p:sp>
    </p:spTree>
    <p:extLst>
      <p:ext uri="{BB962C8B-B14F-4D97-AF65-F5344CB8AC3E}">
        <p14:creationId xmlns:p14="http://schemas.microsoft.com/office/powerpoint/2010/main" val="281533420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2D spins on a lattice</a:t>
            </a:r>
            <a:endParaRPr lang="en-US" sz="1400"/>
          </a:p>
          <a:p>
            <a:r>
              <a:rPr lang="en-US" sz="1400"/>
              <a:t>Now going to examine the scaling of a 2D Heisenberg spin lattice model.  </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201973" y="2273547"/>
            <a:ext cx="7609763" cy="738664"/>
          </a:xfrm>
          <a:prstGeom prst="rect">
            <a:avLst/>
          </a:prstGeom>
          <a:noFill/>
        </p:spPr>
        <p:txBody>
          <a:bodyPr wrap="square" rtlCol="0">
            <a:spAutoFit/>
          </a:bodyPr>
          <a:lstStyle/>
          <a:p>
            <a:r>
              <a:rPr lang="en-US" sz="1400"/>
              <a:t>We’re going switch to a simpler model, however.  In the new one, you can verify that summing over the four n.n. of a spin at an intersection will deliver the same model but with double the lattice spacing.  As such we can straightforwardly apply our previous results to this model, replacing 2 with 4. </a:t>
            </a:r>
            <a:endParaRPr lang="en-US" sz="1600"/>
          </a:p>
        </p:txBody>
      </p:sp>
      <p:graphicFrame>
        <p:nvGraphicFramePr>
          <p:cNvPr id="7" name="Object 6">
            <a:extLst>
              <a:ext uri="{FF2B5EF4-FFF2-40B4-BE49-F238E27FC236}">
                <a16:creationId xmlns:a16="http://schemas.microsoft.com/office/drawing/2014/main" id="{09061C18-3A56-424E-928D-C87B40B13D41}"/>
              </a:ext>
            </a:extLst>
          </p:cNvPr>
          <p:cNvGraphicFramePr>
            <a:graphicFrameLocks noChangeAspect="1"/>
          </p:cNvGraphicFramePr>
          <p:nvPr>
            <p:extLst>
              <p:ext uri="{D42A27DB-BD31-4B8C-83A1-F6EECF244321}">
                <p14:modId xmlns:p14="http://schemas.microsoft.com/office/powerpoint/2010/main" val="12468654"/>
              </p:ext>
            </p:extLst>
          </p:nvPr>
        </p:nvGraphicFramePr>
        <p:xfrm>
          <a:off x="313355" y="3153993"/>
          <a:ext cx="7118350" cy="592138"/>
        </p:xfrm>
        <a:graphic>
          <a:graphicData uri="http://schemas.openxmlformats.org/presentationml/2006/ole">
            <mc:AlternateContent xmlns:mc="http://schemas.openxmlformats.org/markup-compatibility/2006">
              <mc:Choice xmlns:v="urn:schemas-microsoft-com:vml" Requires="v">
                <p:oleObj name="Equation" r:id="rId2" imgW="5943600" imgH="495000" progId="Equation.DSMT4">
                  <p:embed/>
                </p:oleObj>
              </mc:Choice>
              <mc:Fallback>
                <p:oleObj name="Equation" r:id="rId2" imgW="5943600" imgH="495000" progId="Equation.DSMT4">
                  <p:embed/>
                  <p:pic>
                    <p:nvPicPr>
                      <p:cNvPr id="7" name="Object 6">
                        <a:extLst>
                          <a:ext uri="{FF2B5EF4-FFF2-40B4-BE49-F238E27FC236}">
                            <a16:creationId xmlns:a16="http://schemas.microsoft.com/office/drawing/2014/main" id="{09061C18-3A56-424E-928D-C87B40B13D41}"/>
                          </a:ext>
                        </a:extLst>
                      </p:cNvPr>
                      <p:cNvPicPr>
                        <a:picLocks noChangeAspect="1" noChangeArrowheads="1"/>
                      </p:cNvPicPr>
                      <p:nvPr/>
                    </p:nvPicPr>
                    <p:blipFill>
                      <a:blip r:embed="rId3"/>
                      <a:srcRect/>
                      <a:stretch>
                        <a:fillRect/>
                      </a:stretch>
                    </p:blipFill>
                    <p:spPr bwMode="auto">
                      <a:xfrm>
                        <a:off x="313355" y="3153993"/>
                        <a:ext cx="7118350" cy="592138"/>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ADC2E533-1D3E-4DA4-9527-47259761140B}"/>
              </a:ext>
            </a:extLst>
          </p:cNvPr>
          <p:cNvSpPr txBox="1"/>
          <p:nvPr/>
        </p:nvSpPr>
        <p:spPr>
          <a:xfrm>
            <a:off x="248263" y="3908386"/>
            <a:ext cx="8066177" cy="523220"/>
          </a:xfrm>
          <a:prstGeom prst="rect">
            <a:avLst/>
          </a:prstGeom>
          <a:noFill/>
        </p:spPr>
        <p:txBody>
          <a:bodyPr wrap="square" rtlCol="0">
            <a:spAutoFit/>
          </a:bodyPr>
          <a:lstStyle/>
          <a:p>
            <a:r>
              <a:rPr lang="en-US" sz="1400"/>
              <a:t>Now we do get a non-zero/infinite fixed point K</a:t>
            </a:r>
            <a:r>
              <a:rPr lang="en-US" sz="1400" baseline="30000"/>
              <a:t>*</a:t>
            </a:r>
            <a:r>
              <a:rPr lang="en-US" sz="1400"/>
              <a:t> ≈ 0.305, j</a:t>
            </a:r>
            <a:r>
              <a:rPr lang="en-US" sz="1400" baseline="30000"/>
              <a:t>*</a:t>
            </a:r>
            <a:r>
              <a:rPr lang="en-US" sz="1400"/>
              <a:t> = 0.  Expanding near the fixed point to get the flows, we have:</a:t>
            </a:r>
            <a:endParaRPr lang="en-US" sz="16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9154" name="Picture 2">
            <a:extLst>
              <a:ext uri="{FF2B5EF4-FFF2-40B4-BE49-F238E27FC236}">
                <a16:creationId xmlns:a16="http://schemas.microsoft.com/office/drawing/2014/main" id="{55574DC5-EF85-41EA-B5C8-380076197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086" y="765708"/>
            <a:ext cx="4519161" cy="1633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a:extLst>
              <a:ext uri="{FF2B5EF4-FFF2-40B4-BE49-F238E27FC236}">
                <a16:creationId xmlns:a16="http://schemas.microsoft.com/office/drawing/2014/main" id="{CFA8627B-6EAF-40C9-A532-BFC8B6043F03}"/>
              </a:ext>
            </a:extLst>
          </p:cNvPr>
          <p:cNvSpPr>
            <a:spLocks noChangeArrowheads="1"/>
          </p:cNvSpPr>
          <p:nvPr/>
        </p:nvSpPr>
        <p:spPr bwMode="auto">
          <a:xfrm>
            <a:off x="313355" y="41910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873208F9-0D9C-4DC9-A66B-CCDC04B04277}"/>
              </a:ext>
            </a:extLst>
          </p:cNvPr>
          <p:cNvGraphicFramePr>
            <a:graphicFrameLocks noChangeAspect="1"/>
          </p:cNvGraphicFramePr>
          <p:nvPr>
            <p:extLst>
              <p:ext uri="{D42A27DB-BD31-4B8C-83A1-F6EECF244321}">
                <p14:modId xmlns:p14="http://schemas.microsoft.com/office/powerpoint/2010/main" val="2963286615"/>
              </p:ext>
            </p:extLst>
          </p:nvPr>
        </p:nvGraphicFramePr>
        <p:xfrm>
          <a:off x="313355" y="4518484"/>
          <a:ext cx="7554913" cy="949325"/>
        </p:xfrm>
        <a:graphic>
          <a:graphicData uri="http://schemas.openxmlformats.org/presentationml/2006/ole">
            <mc:AlternateContent xmlns:mc="http://schemas.openxmlformats.org/markup-compatibility/2006">
              <mc:Choice xmlns:v="urn:schemas-microsoft-com:vml" Requires="v">
                <p:oleObj name="Equation" r:id="rId5" imgW="6260760" imgH="787320" progId="Equation.DSMT4">
                  <p:embed/>
                </p:oleObj>
              </mc:Choice>
              <mc:Fallback>
                <p:oleObj name="Equation" r:id="rId5" imgW="6260760" imgH="787320" progId="Equation.DSMT4">
                  <p:embed/>
                  <p:pic>
                    <p:nvPicPr>
                      <p:cNvPr id="13" name="Object 12">
                        <a:extLst>
                          <a:ext uri="{FF2B5EF4-FFF2-40B4-BE49-F238E27FC236}">
                            <a16:creationId xmlns:a16="http://schemas.microsoft.com/office/drawing/2014/main" id="{873208F9-0D9C-4DC9-A66B-CCDC04B04277}"/>
                          </a:ext>
                        </a:extLst>
                      </p:cNvPr>
                      <p:cNvPicPr>
                        <a:picLocks noChangeAspect="1" noChangeArrowheads="1"/>
                      </p:cNvPicPr>
                      <p:nvPr/>
                    </p:nvPicPr>
                    <p:blipFill>
                      <a:blip r:embed="rId6"/>
                      <a:srcRect/>
                      <a:stretch>
                        <a:fillRect/>
                      </a:stretch>
                    </p:blipFill>
                    <p:spPr bwMode="auto">
                      <a:xfrm>
                        <a:off x="313355" y="4518484"/>
                        <a:ext cx="7554913" cy="949325"/>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2ABEBB28-47DC-4B9D-B0DF-97217FC3BEC0}"/>
              </a:ext>
            </a:extLst>
          </p:cNvPr>
          <p:cNvSpPr txBox="1"/>
          <p:nvPr/>
        </p:nvSpPr>
        <p:spPr>
          <a:xfrm>
            <a:off x="248263" y="5554688"/>
            <a:ext cx="6329518" cy="304986"/>
          </a:xfrm>
          <a:prstGeom prst="rect">
            <a:avLst/>
          </a:prstGeom>
          <a:noFill/>
        </p:spPr>
        <p:txBody>
          <a:bodyPr wrap="square" rtlCol="0">
            <a:spAutoFit/>
          </a:bodyPr>
          <a:lstStyle/>
          <a:p>
            <a:r>
              <a:rPr lang="en-US" sz="1400"/>
              <a:t>And so we get the following scaling exponents.  And the critical exponents follow.  </a:t>
            </a:r>
            <a:endParaRPr lang="en-US" sz="1600"/>
          </a:p>
        </p:txBody>
      </p:sp>
      <p:graphicFrame>
        <p:nvGraphicFramePr>
          <p:cNvPr id="23" name="Object 22">
            <a:extLst>
              <a:ext uri="{FF2B5EF4-FFF2-40B4-BE49-F238E27FC236}">
                <a16:creationId xmlns:a16="http://schemas.microsoft.com/office/drawing/2014/main" id="{23F9394F-9670-4F08-BFAA-48A89C817B12}"/>
              </a:ext>
            </a:extLst>
          </p:cNvPr>
          <p:cNvGraphicFramePr>
            <a:graphicFrameLocks noChangeAspect="1"/>
          </p:cNvGraphicFramePr>
          <p:nvPr>
            <p:extLst>
              <p:ext uri="{D42A27DB-BD31-4B8C-83A1-F6EECF244321}">
                <p14:modId xmlns:p14="http://schemas.microsoft.com/office/powerpoint/2010/main" val="4162267652"/>
              </p:ext>
            </p:extLst>
          </p:nvPr>
        </p:nvGraphicFramePr>
        <p:xfrm>
          <a:off x="313355" y="6002828"/>
          <a:ext cx="3816350" cy="503238"/>
        </p:xfrm>
        <a:graphic>
          <a:graphicData uri="http://schemas.openxmlformats.org/presentationml/2006/ole">
            <mc:AlternateContent xmlns:mc="http://schemas.openxmlformats.org/markup-compatibility/2006">
              <mc:Choice xmlns:v="urn:schemas-microsoft-com:vml" Requires="v">
                <p:oleObj name="Equation" r:id="rId7" imgW="3162240" imgH="419040" progId="Equation.DSMT4">
                  <p:embed/>
                </p:oleObj>
              </mc:Choice>
              <mc:Fallback>
                <p:oleObj name="Equation" r:id="rId7" imgW="3162240" imgH="419040" progId="Equation.DSMT4">
                  <p:embed/>
                  <p:pic>
                    <p:nvPicPr>
                      <p:cNvPr id="23" name="Object 22">
                        <a:extLst>
                          <a:ext uri="{FF2B5EF4-FFF2-40B4-BE49-F238E27FC236}">
                            <a16:creationId xmlns:a16="http://schemas.microsoft.com/office/drawing/2014/main" id="{23F9394F-9670-4F08-BFAA-48A89C817B12}"/>
                          </a:ext>
                        </a:extLst>
                      </p:cNvPr>
                      <p:cNvPicPr>
                        <a:picLocks noChangeAspect="1" noChangeArrowheads="1"/>
                      </p:cNvPicPr>
                      <p:nvPr/>
                    </p:nvPicPr>
                    <p:blipFill>
                      <a:blip r:embed="rId8"/>
                      <a:srcRect/>
                      <a:stretch>
                        <a:fillRect/>
                      </a:stretch>
                    </p:blipFill>
                    <p:spPr bwMode="auto">
                      <a:xfrm>
                        <a:off x="313355" y="6002828"/>
                        <a:ext cx="3816350" cy="503238"/>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B556FC45-ECE9-CAA4-C19B-848CFD87EDBD}"/>
              </a:ext>
            </a:extLst>
          </p:cNvPr>
          <p:cNvGraphicFramePr>
            <a:graphicFrameLocks noChangeAspect="1"/>
          </p:cNvGraphicFramePr>
          <p:nvPr>
            <p:extLst>
              <p:ext uri="{D42A27DB-BD31-4B8C-83A1-F6EECF244321}">
                <p14:modId xmlns:p14="http://schemas.microsoft.com/office/powerpoint/2010/main" val="3397149223"/>
              </p:ext>
            </p:extLst>
          </p:nvPr>
        </p:nvGraphicFramePr>
        <p:xfrm>
          <a:off x="313355" y="1548023"/>
          <a:ext cx="5191125" cy="584200"/>
        </p:xfrm>
        <a:graphic>
          <a:graphicData uri="http://schemas.openxmlformats.org/presentationml/2006/ole">
            <mc:AlternateContent xmlns:mc="http://schemas.openxmlformats.org/markup-compatibility/2006">
              <mc:Choice xmlns:v="urn:schemas-microsoft-com:vml" Requires="v">
                <p:oleObj name="Equation" r:id="rId9" imgW="5190956" imgH="583676" progId="Equation.DSMT4">
                  <p:embed/>
                </p:oleObj>
              </mc:Choice>
              <mc:Fallback>
                <p:oleObj name="Equation" r:id="rId9" imgW="5190956" imgH="583676" progId="Equation.DSMT4">
                  <p:embed/>
                  <p:pic>
                    <p:nvPicPr>
                      <p:cNvPr id="0" name=""/>
                      <p:cNvPicPr/>
                      <p:nvPr/>
                    </p:nvPicPr>
                    <p:blipFill>
                      <a:blip r:embed="rId10"/>
                      <a:stretch>
                        <a:fillRect/>
                      </a:stretch>
                    </p:blipFill>
                    <p:spPr>
                      <a:xfrm>
                        <a:off x="313355" y="1548023"/>
                        <a:ext cx="5191125" cy="584200"/>
                      </a:xfrm>
                      <a:prstGeom prst="rect">
                        <a:avLst/>
                      </a:prstGeom>
                    </p:spPr>
                  </p:pic>
                </p:oleObj>
              </mc:Fallback>
            </mc:AlternateContent>
          </a:graphicData>
        </a:graphic>
      </p:graphicFrame>
      <p:pic>
        <p:nvPicPr>
          <p:cNvPr id="8" name="Picture 7" descr="Diagram&#10;&#10;Description automatically generated">
            <a:extLst>
              <a:ext uri="{FF2B5EF4-FFF2-40B4-BE49-F238E27FC236}">
                <a16:creationId xmlns:a16="http://schemas.microsoft.com/office/drawing/2014/main" id="{F5F02AE4-1252-CB42-85CC-C01D1D7AFE9A}"/>
              </a:ext>
            </a:extLst>
          </p:cNvPr>
          <p:cNvPicPr>
            <a:picLocks noChangeAspect="1"/>
          </p:cNvPicPr>
          <p:nvPr/>
        </p:nvPicPr>
        <p:blipFill>
          <a:blip r:embed="rId11"/>
          <a:stretch>
            <a:fillRect/>
          </a:stretch>
        </p:blipFill>
        <p:spPr>
          <a:xfrm>
            <a:off x="8492264" y="2762984"/>
            <a:ext cx="3366713" cy="1953185"/>
          </a:xfrm>
          <a:prstGeom prst="rect">
            <a:avLst/>
          </a:prstGeom>
        </p:spPr>
      </p:pic>
      <p:sp>
        <p:nvSpPr>
          <p:cNvPr id="9" name="TextBox 8">
            <a:extLst>
              <a:ext uri="{FF2B5EF4-FFF2-40B4-BE49-F238E27FC236}">
                <a16:creationId xmlns:a16="http://schemas.microsoft.com/office/drawing/2014/main" id="{64C14EBC-9E73-A6A9-F3CD-783F3A9D3292}"/>
              </a:ext>
            </a:extLst>
          </p:cNvPr>
          <p:cNvSpPr txBox="1"/>
          <p:nvPr/>
        </p:nvSpPr>
        <p:spPr>
          <a:xfrm>
            <a:off x="4389506" y="6002828"/>
            <a:ext cx="4587346" cy="523220"/>
          </a:xfrm>
          <a:prstGeom prst="rect">
            <a:avLst/>
          </a:prstGeom>
          <a:noFill/>
        </p:spPr>
        <p:txBody>
          <a:bodyPr wrap="square" rtlCol="0">
            <a:spAutoFit/>
          </a:bodyPr>
          <a:lstStyle/>
          <a:p>
            <a:r>
              <a:rPr lang="en-US" sz="1400"/>
              <a:t>agreement with experiment is not great, however.  Better approach is moment-shell renormalization.</a:t>
            </a:r>
            <a:endParaRPr lang="en-US" sz="1600"/>
          </a:p>
        </p:txBody>
      </p:sp>
    </p:spTree>
    <p:extLst>
      <p:ext uri="{BB962C8B-B14F-4D97-AF65-F5344CB8AC3E}">
        <p14:creationId xmlns:p14="http://schemas.microsoft.com/office/powerpoint/2010/main" val="23210892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735783"/>
            <a:ext cx="7341113" cy="584775"/>
          </a:xfrm>
          <a:prstGeom prst="rect">
            <a:avLst/>
          </a:prstGeom>
          <a:noFill/>
        </p:spPr>
        <p:txBody>
          <a:bodyPr wrap="square" rtlCol="0">
            <a:spAutoFit/>
          </a:bodyPr>
          <a:lstStyle/>
          <a:p>
            <a:r>
              <a:rPr lang="en-US" b="1"/>
              <a:t>d-dimensional Ising spins continuum model</a:t>
            </a:r>
            <a:endParaRPr lang="en-US" sz="1400"/>
          </a:p>
          <a:p>
            <a:r>
              <a:rPr lang="en-US" sz="1400"/>
              <a:t>Now let’s go to d dimensions, but within the continuum approximation.</a:t>
            </a:r>
            <a:endParaRPr lang="en-US" sz="2000"/>
          </a:p>
        </p:txBody>
      </p:sp>
      <p:sp>
        <p:nvSpPr>
          <p:cNvPr id="27" name="TextBox 26">
            <a:extLst>
              <a:ext uri="{FF2B5EF4-FFF2-40B4-BE49-F238E27FC236}">
                <a16:creationId xmlns:a16="http://schemas.microsoft.com/office/drawing/2014/main" id="{DB929D6E-508B-4B5C-B394-C79BBB759BCD}"/>
              </a:ext>
            </a:extLst>
          </p:cNvPr>
          <p:cNvSpPr txBox="1"/>
          <p:nvPr/>
        </p:nvSpPr>
        <p:spPr>
          <a:xfrm>
            <a:off x="192245" y="2079899"/>
            <a:ext cx="11655626" cy="738664"/>
          </a:xfrm>
          <a:prstGeom prst="rect">
            <a:avLst/>
          </a:prstGeom>
          <a:noFill/>
        </p:spPr>
        <p:txBody>
          <a:bodyPr wrap="square" rtlCol="0">
            <a:spAutoFit/>
          </a:bodyPr>
          <a:lstStyle/>
          <a:p>
            <a:r>
              <a:rPr lang="en-US" sz="1400"/>
              <a:t>We want to go from a system defined on a lattice spacing </a:t>
            </a:r>
            <a:r>
              <a:rPr lang="en-US" sz="1400" i="1"/>
              <a:t>a</a:t>
            </a:r>
            <a:r>
              <a:rPr lang="en-US" sz="1400"/>
              <a:t>, to one defined on a lattice spacing b</a:t>
            </a:r>
            <a:r>
              <a:rPr lang="en-US" sz="1400" i="1"/>
              <a:t>a</a:t>
            </a:r>
            <a:r>
              <a:rPr lang="en-US" sz="1400"/>
              <a:t>.  The original lattice spacing would hold kurvatures between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/a) (but have factored out units from position so really (0, </a:t>
            </a:r>
            <a:r>
              <a:rPr lang="el-GR" sz="1400"/>
              <a:t>Λ</a:t>
            </a:r>
            <a:r>
              <a:rPr lang="en-US" sz="1400"/>
              <a:t> = 2</a:t>
            </a:r>
            <a:r>
              <a:rPr lang="el-GR" sz="1400">
                <a:latin typeface="Calibri" panose="020F0502020204030204" pitchFamily="34" charset="0"/>
                <a:cs typeface="Calibri" panose="020F0502020204030204" pitchFamily="34" charset="0"/>
              </a:rPr>
              <a:t>π</a:t>
            </a:r>
            <a:r>
              <a:rPr lang="en-US" sz="1400"/>
              <a:t>) , and the new one kurvatures between (0, </a:t>
            </a:r>
            <a:r>
              <a:rPr lang="el-GR" sz="1400"/>
              <a:t>Λ</a:t>
            </a:r>
            <a:r>
              <a:rPr lang="en-US" sz="1400"/>
              <a:t>/ba), i.e. really (0, </a:t>
            </a:r>
            <a:r>
              <a:rPr lang="el-GR" sz="1400">
                <a:latin typeface="Calibri" panose="020F0502020204030204" pitchFamily="34" charset="0"/>
                <a:cs typeface="Calibri" panose="020F0502020204030204" pitchFamily="34" charset="0"/>
              </a:rPr>
              <a:t>Λ</a:t>
            </a:r>
            <a:r>
              <a:rPr lang="en-US" sz="1400">
                <a:latin typeface="Calibri" panose="020F0502020204030204" pitchFamily="34" charset="0"/>
                <a:cs typeface="Calibri" panose="020F0502020204030204" pitchFamily="34" charset="0"/>
              </a:rPr>
              <a:t>/b)</a:t>
            </a:r>
            <a:r>
              <a:rPr lang="en-US" sz="1400"/>
              <a:t>.  So we want to integrate out the kurvatures between (</a:t>
            </a:r>
            <a:r>
              <a:rPr lang="el-GR" sz="1400"/>
              <a:t>Λ</a:t>
            </a:r>
            <a:r>
              <a:rPr lang="en-US" sz="1400"/>
              <a:t>/b, </a:t>
            </a:r>
            <a:r>
              <a:rPr lang="el-GR" sz="1400"/>
              <a:t>Λ</a:t>
            </a:r>
            <a:r>
              <a:rPr lang="en-US" sz="1400"/>
              <a:t>).  Call the former the long wavelengths, and the latter short wavelengths.  Then we’ll split </a:t>
            </a:r>
            <a:r>
              <a:rPr lang="el-GR" sz="1400"/>
              <a:t>φ</a:t>
            </a:r>
            <a:r>
              <a:rPr lang="en-US" sz="1400"/>
              <a:t>(x) into two parts.</a:t>
            </a:r>
            <a:endParaRPr lang="en-US" sz="1600"/>
          </a:p>
        </p:txBody>
      </p:sp>
      <p:graphicFrame>
        <p:nvGraphicFramePr>
          <p:cNvPr id="5" name="Object 4">
            <a:extLst>
              <a:ext uri="{FF2B5EF4-FFF2-40B4-BE49-F238E27FC236}">
                <a16:creationId xmlns:a16="http://schemas.microsoft.com/office/drawing/2014/main" id="{E281DE42-3528-461A-A2D5-AD965403C5AB}"/>
              </a:ext>
            </a:extLst>
          </p:cNvPr>
          <p:cNvGraphicFramePr>
            <a:graphicFrameLocks noChangeAspect="1"/>
          </p:cNvGraphicFramePr>
          <p:nvPr>
            <p:extLst>
              <p:ext uri="{D42A27DB-BD31-4B8C-83A1-F6EECF244321}">
                <p14:modId xmlns:p14="http://schemas.microsoft.com/office/powerpoint/2010/main" val="3026750428"/>
              </p:ext>
            </p:extLst>
          </p:nvPr>
        </p:nvGraphicFramePr>
        <p:xfrm>
          <a:off x="240884" y="1450907"/>
          <a:ext cx="7412038" cy="536575"/>
        </p:xfrm>
        <a:graphic>
          <a:graphicData uri="http://schemas.openxmlformats.org/presentationml/2006/ole">
            <mc:AlternateContent xmlns:mc="http://schemas.openxmlformats.org/markup-compatibility/2006">
              <mc:Choice xmlns:v="urn:schemas-microsoft-com:vml" Requires="v">
                <p:oleObj name="Equation" r:id="rId2" imgW="5892480" imgH="431640" progId="Equation.DSMT4">
                  <p:embed/>
                </p:oleObj>
              </mc:Choice>
              <mc:Fallback>
                <p:oleObj name="Equation" r:id="rId2" imgW="5892480" imgH="431640" progId="Equation.DSMT4">
                  <p:embed/>
                  <p:pic>
                    <p:nvPicPr>
                      <p:cNvPr id="5" name="Object 4">
                        <a:extLst>
                          <a:ext uri="{FF2B5EF4-FFF2-40B4-BE49-F238E27FC236}">
                            <a16:creationId xmlns:a16="http://schemas.microsoft.com/office/drawing/2014/main" id="{E281DE42-3528-461A-A2D5-AD965403C5AB}"/>
                          </a:ext>
                        </a:extLst>
                      </p:cNvPr>
                      <p:cNvPicPr>
                        <a:picLocks noChangeAspect="1" noChangeArrowheads="1"/>
                      </p:cNvPicPr>
                      <p:nvPr/>
                    </p:nvPicPr>
                    <p:blipFill>
                      <a:blip r:embed="rId3"/>
                      <a:srcRect/>
                      <a:stretch>
                        <a:fillRect/>
                      </a:stretch>
                    </p:blipFill>
                    <p:spPr bwMode="auto">
                      <a:xfrm>
                        <a:off x="240884" y="1450907"/>
                        <a:ext cx="7412038" cy="536575"/>
                      </a:xfrm>
                      <a:prstGeom prst="rect">
                        <a:avLst/>
                      </a:prstGeom>
                      <a:solidFill>
                        <a:srgbClr val="CCFFCC"/>
                      </a:solidFill>
                    </p:spPr>
                  </p:pic>
                </p:oleObj>
              </mc:Fallback>
            </mc:AlternateContent>
          </a:graphicData>
        </a:graphic>
      </p:graphicFrame>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a:extLst>
              <a:ext uri="{FF2B5EF4-FFF2-40B4-BE49-F238E27FC236}">
                <a16:creationId xmlns:a16="http://schemas.microsoft.com/office/drawing/2014/main" id="{1F432165-1038-4314-A340-BC09A77ABCA1}"/>
              </a:ext>
            </a:extLst>
          </p:cNvPr>
          <p:cNvGraphicFramePr>
            <a:graphicFrameLocks noChangeAspect="1"/>
          </p:cNvGraphicFramePr>
          <p:nvPr>
            <p:extLst>
              <p:ext uri="{D42A27DB-BD31-4B8C-83A1-F6EECF244321}">
                <p14:modId xmlns:p14="http://schemas.microsoft.com/office/powerpoint/2010/main" val="176973974"/>
              </p:ext>
            </p:extLst>
          </p:nvPr>
        </p:nvGraphicFramePr>
        <p:xfrm>
          <a:off x="284514" y="2906927"/>
          <a:ext cx="4776788" cy="561975"/>
        </p:xfrm>
        <a:graphic>
          <a:graphicData uri="http://schemas.openxmlformats.org/presentationml/2006/ole">
            <mc:AlternateContent xmlns:mc="http://schemas.openxmlformats.org/markup-compatibility/2006">
              <mc:Choice xmlns:v="urn:schemas-microsoft-com:vml" Requires="v">
                <p:oleObj name="Equation" r:id="rId4" imgW="4000320" imgH="469800" progId="Equation.DSMT4">
                  <p:embed/>
                </p:oleObj>
              </mc:Choice>
              <mc:Fallback>
                <p:oleObj name="Equation" r:id="rId4" imgW="4000320" imgH="469800" progId="Equation.DSMT4">
                  <p:embed/>
                  <p:pic>
                    <p:nvPicPr>
                      <p:cNvPr id="24" name="Object 23">
                        <a:extLst>
                          <a:ext uri="{FF2B5EF4-FFF2-40B4-BE49-F238E27FC236}">
                            <a16:creationId xmlns:a16="http://schemas.microsoft.com/office/drawing/2014/main" id="{1F432165-1038-4314-A340-BC09A77ABCA1}"/>
                          </a:ext>
                        </a:extLst>
                      </p:cNvPr>
                      <p:cNvPicPr>
                        <a:picLocks noChangeAspect="1" noChangeArrowheads="1"/>
                      </p:cNvPicPr>
                      <p:nvPr/>
                    </p:nvPicPr>
                    <p:blipFill>
                      <a:blip r:embed="rId5"/>
                      <a:srcRect/>
                      <a:stretch>
                        <a:fillRect/>
                      </a:stretch>
                    </p:blipFill>
                    <p:spPr bwMode="auto">
                      <a:xfrm>
                        <a:off x="284514" y="2906927"/>
                        <a:ext cx="4776788" cy="56197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3E0382C1-5FF0-4481-BF47-6C908C0FFA36}"/>
              </a:ext>
            </a:extLst>
          </p:cNvPr>
          <p:cNvGraphicFramePr>
            <a:graphicFrameLocks noChangeAspect="1"/>
          </p:cNvGraphicFramePr>
          <p:nvPr>
            <p:extLst>
              <p:ext uri="{D42A27DB-BD31-4B8C-83A1-F6EECF244321}">
                <p14:modId xmlns:p14="http://schemas.microsoft.com/office/powerpoint/2010/main" val="2687572830"/>
              </p:ext>
            </p:extLst>
          </p:nvPr>
        </p:nvGraphicFramePr>
        <p:xfrm>
          <a:off x="5920761" y="2917825"/>
          <a:ext cx="5278438" cy="511175"/>
        </p:xfrm>
        <a:graphic>
          <a:graphicData uri="http://schemas.openxmlformats.org/presentationml/2006/ole">
            <mc:AlternateContent xmlns:mc="http://schemas.openxmlformats.org/markup-compatibility/2006">
              <mc:Choice xmlns:v="urn:schemas-microsoft-com:vml" Requires="v">
                <p:oleObj name="Equation" r:id="rId6" imgW="4736880" imgH="457200" progId="Equation.DSMT4">
                  <p:embed/>
                </p:oleObj>
              </mc:Choice>
              <mc:Fallback>
                <p:oleObj name="Equation" r:id="rId6" imgW="4736880" imgH="457200" progId="Equation.DSMT4">
                  <p:embed/>
                  <p:pic>
                    <p:nvPicPr>
                      <p:cNvPr id="25" name="Object 24">
                        <a:extLst>
                          <a:ext uri="{FF2B5EF4-FFF2-40B4-BE49-F238E27FC236}">
                            <a16:creationId xmlns:a16="http://schemas.microsoft.com/office/drawing/2014/main" id="{3E0382C1-5FF0-4481-BF47-6C908C0FFA36}"/>
                          </a:ext>
                        </a:extLst>
                      </p:cNvPr>
                      <p:cNvPicPr>
                        <a:picLocks noChangeAspect="1" noChangeArrowheads="1"/>
                      </p:cNvPicPr>
                      <p:nvPr/>
                    </p:nvPicPr>
                    <p:blipFill>
                      <a:blip r:embed="rId7"/>
                      <a:srcRect/>
                      <a:stretch>
                        <a:fillRect/>
                      </a:stretch>
                    </p:blipFill>
                    <p:spPr bwMode="auto">
                      <a:xfrm>
                        <a:off x="5920761" y="2917825"/>
                        <a:ext cx="5278438" cy="51117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9FC95EC2-3461-4ECB-A611-34A5696D82DA}"/>
              </a:ext>
            </a:extLst>
          </p:cNvPr>
          <p:cNvSpPr txBox="1"/>
          <p:nvPr/>
        </p:nvSpPr>
        <p:spPr>
          <a:xfrm>
            <a:off x="201973" y="3577904"/>
            <a:ext cx="10997226" cy="523220"/>
          </a:xfrm>
          <a:prstGeom prst="rect">
            <a:avLst/>
          </a:prstGeom>
          <a:noFill/>
        </p:spPr>
        <p:txBody>
          <a:bodyPr wrap="square" rtlCol="0">
            <a:spAutoFit/>
          </a:bodyPr>
          <a:lstStyle/>
          <a:p>
            <a:r>
              <a:rPr lang="en-US" sz="1400"/>
              <a:t>With this definition in hand, we can insert it into S.  First let’s go to momentum space.  Assuming the </a:t>
            </a:r>
            <a:r>
              <a:rPr lang="el-GR" sz="1400"/>
              <a:t>φ</a:t>
            </a:r>
            <a:r>
              <a:rPr lang="en-US" sz="1400"/>
              <a:t> to be real, and then plugging in the separation, we get (noting product </a:t>
            </a:r>
            <a:r>
              <a:rPr lang="el-GR" sz="1400"/>
              <a:t>φ</a:t>
            </a:r>
            <a:r>
              <a:rPr lang="en-US" sz="1400" baseline="-25000"/>
              <a:t>s</a:t>
            </a:r>
            <a:r>
              <a:rPr lang="en-US" sz="1400"/>
              <a:t>(k)</a:t>
            </a:r>
            <a:r>
              <a:rPr lang="el-GR" sz="1400"/>
              <a:t>φ</a:t>
            </a:r>
            <a:r>
              <a:rPr lang="en-US" sz="1400" baseline="-25000"/>
              <a:t>l</a:t>
            </a:r>
            <a:r>
              <a:rPr lang="en-US" sz="1400"/>
              <a:t>(k) = 0 since a k cannot be simultaneously short and long): </a:t>
            </a:r>
          </a:p>
        </p:txBody>
      </p:sp>
      <p:graphicFrame>
        <p:nvGraphicFramePr>
          <p:cNvPr id="15" name="Object 14">
            <a:extLst>
              <a:ext uri="{FF2B5EF4-FFF2-40B4-BE49-F238E27FC236}">
                <a16:creationId xmlns:a16="http://schemas.microsoft.com/office/drawing/2014/main" id="{A1057834-FAD1-4CC7-8747-8A12F29EE864}"/>
              </a:ext>
            </a:extLst>
          </p:cNvPr>
          <p:cNvGraphicFramePr>
            <a:graphicFrameLocks noChangeAspect="1"/>
          </p:cNvGraphicFramePr>
          <p:nvPr>
            <p:extLst>
              <p:ext uri="{D42A27DB-BD31-4B8C-83A1-F6EECF244321}">
                <p14:modId xmlns:p14="http://schemas.microsoft.com/office/powerpoint/2010/main" val="3667724800"/>
              </p:ext>
            </p:extLst>
          </p:nvPr>
        </p:nvGraphicFramePr>
        <p:xfrm>
          <a:off x="240884" y="4341698"/>
          <a:ext cx="9363076" cy="2374900"/>
        </p:xfrm>
        <a:graphic>
          <a:graphicData uri="http://schemas.openxmlformats.org/presentationml/2006/ole">
            <mc:AlternateContent xmlns:mc="http://schemas.openxmlformats.org/markup-compatibility/2006">
              <mc:Choice xmlns:v="urn:schemas-microsoft-com:vml" Requires="v">
                <p:oleObj name="Equation" r:id="rId8" imgW="7556400" imgH="1904760" progId="Equation.DSMT4">
                  <p:embed/>
                </p:oleObj>
              </mc:Choice>
              <mc:Fallback>
                <p:oleObj name="Equation" r:id="rId8" imgW="7556400" imgH="1904760" progId="Equation.DSMT4">
                  <p:embed/>
                  <p:pic>
                    <p:nvPicPr>
                      <p:cNvPr id="15" name="Object 14">
                        <a:extLst>
                          <a:ext uri="{FF2B5EF4-FFF2-40B4-BE49-F238E27FC236}">
                            <a16:creationId xmlns:a16="http://schemas.microsoft.com/office/drawing/2014/main" id="{A1057834-FAD1-4CC7-8747-8A12F29EE864}"/>
                          </a:ext>
                        </a:extLst>
                      </p:cNvPr>
                      <p:cNvPicPr>
                        <a:picLocks noChangeAspect="1" noChangeArrowheads="1"/>
                      </p:cNvPicPr>
                      <p:nvPr/>
                    </p:nvPicPr>
                    <p:blipFill>
                      <a:blip r:embed="rId9"/>
                      <a:srcRect/>
                      <a:stretch>
                        <a:fillRect/>
                      </a:stretch>
                    </p:blipFill>
                    <p:spPr bwMode="auto">
                      <a:xfrm>
                        <a:off x="240884" y="4341698"/>
                        <a:ext cx="9363076" cy="237490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D78CC115-9CAA-81FE-7376-5532F4CF2CF7}"/>
              </a:ext>
            </a:extLst>
          </p:cNvPr>
          <p:cNvSpPr txBox="1"/>
          <p:nvPr/>
        </p:nvSpPr>
        <p:spPr>
          <a:xfrm>
            <a:off x="9163665" y="4847136"/>
            <a:ext cx="1691148" cy="369332"/>
          </a:xfrm>
          <a:prstGeom prst="rect">
            <a:avLst/>
          </a:prstGeom>
          <a:noFill/>
        </p:spPr>
        <p:txBody>
          <a:bodyPr wrap="square">
            <a:spAutoFit/>
          </a:bodyPr>
          <a:lstStyle/>
          <a:p>
            <a:r>
              <a:rPr lang="en-US" sz="1800">
                <a:solidFill>
                  <a:srgbClr val="FF0000"/>
                </a:solidFill>
                <a:effectLst/>
                <a:latin typeface="Calibri" panose="020F0502020204030204" pitchFamily="34" charset="0"/>
                <a:ea typeface="Times New Roman" panose="02020603050405020304" pitchFamily="18" charset="0"/>
              </a:rPr>
              <a:t>S[φ</a:t>
            </a:r>
            <a:r>
              <a:rPr lang="en-US" sz="1800" baseline="-25000">
                <a:solidFill>
                  <a:srgbClr val="FF0000"/>
                </a:solidFill>
                <a:effectLst/>
                <a:latin typeface="Calibri" panose="020F0502020204030204" pitchFamily="34" charset="0"/>
                <a:ea typeface="Times New Roman" panose="02020603050405020304" pitchFamily="18" charset="0"/>
              </a:rPr>
              <a:t>ℓ</a:t>
            </a:r>
            <a:r>
              <a:rPr lang="en-US" sz="1800">
                <a:solidFill>
                  <a:srgbClr val="FF0000"/>
                </a:solidFill>
                <a:effectLst/>
                <a:latin typeface="Calibri" panose="020F0502020204030204" pitchFamily="34" charset="0"/>
                <a:ea typeface="Times New Roman" panose="02020603050405020304" pitchFamily="18" charset="0"/>
              </a:rPr>
              <a:t>]</a:t>
            </a:r>
            <a:endParaRPr lang="en-US">
              <a:solidFill>
                <a:srgbClr val="FF0000"/>
              </a:solidFill>
            </a:endParaRPr>
          </a:p>
        </p:txBody>
      </p:sp>
      <p:sp>
        <p:nvSpPr>
          <p:cNvPr id="17" name="TextBox 16">
            <a:extLst>
              <a:ext uri="{FF2B5EF4-FFF2-40B4-BE49-F238E27FC236}">
                <a16:creationId xmlns:a16="http://schemas.microsoft.com/office/drawing/2014/main" id="{19989148-1D7A-297B-6951-AC1124436E7C}"/>
              </a:ext>
            </a:extLst>
          </p:cNvPr>
          <p:cNvSpPr txBox="1"/>
          <p:nvPr/>
        </p:nvSpPr>
        <p:spPr>
          <a:xfrm>
            <a:off x="9598203" y="5425006"/>
            <a:ext cx="822071" cy="369332"/>
          </a:xfrm>
          <a:prstGeom prst="rect">
            <a:avLst/>
          </a:prstGeom>
          <a:noFill/>
        </p:spPr>
        <p:txBody>
          <a:bodyPr wrap="square">
            <a:spAutoFit/>
          </a:bodyPr>
          <a:lstStyle/>
          <a:p>
            <a:r>
              <a:rPr lang="en-US" sz="1800">
                <a:solidFill>
                  <a:srgbClr val="00B050"/>
                </a:solidFill>
                <a:effectLst/>
                <a:latin typeface="Calibri" panose="020F0502020204030204" pitchFamily="34" charset="0"/>
                <a:ea typeface="Times New Roman" panose="02020603050405020304" pitchFamily="18" charset="0"/>
              </a:rPr>
              <a:t>S[φ</a:t>
            </a:r>
            <a:r>
              <a:rPr lang="en-US" sz="1800" baseline="-25000">
                <a:solidFill>
                  <a:srgbClr val="00B050"/>
                </a:solidFill>
                <a:effectLst/>
                <a:latin typeface="Calibri" panose="020F0502020204030204" pitchFamily="34" charset="0"/>
                <a:ea typeface="Times New Roman" panose="02020603050405020304" pitchFamily="18" charset="0"/>
              </a:rPr>
              <a:t>ℓ</a:t>
            </a:r>
            <a:r>
              <a:rPr lang="en-US" sz="1800">
                <a:solidFill>
                  <a:srgbClr val="00B050"/>
                </a:solidFill>
                <a:effectLst/>
                <a:latin typeface="Calibri" panose="020F0502020204030204" pitchFamily="34" charset="0"/>
                <a:ea typeface="Times New Roman" panose="02020603050405020304" pitchFamily="18" charset="0"/>
              </a:rPr>
              <a:t>]</a:t>
            </a:r>
            <a:endParaRPr lang="en-US">
              <a:solidFill>
                <a:srgbClr val="00B050"/>
              </a:solidFill>
            </a:endParaRPr>
          </a:p>
        </p:txBody>
      </p:sp>
      <p:sp>
        <p:nvSpPr>
          <p:cNvPr id="18" name="TextBox 17">
            <a:extLst>
              <a:ext uri="{FF2B5EF4-FFF2-40B4-BE49-F238E27FC236}">
                <a16:creationId xmlns:a16="http://schemas.microsoft.com/office/drawing/2014/main" id="{A62FB68A-F4BF-8B83-4EFB-4DBBE8210063}"/>
              </a:ext>
            </a:extLst>
          </p:cNvPr>
          <p:cNvSpPr txBox="1"/>
          <p:nvPr/>
        </p:nvSpPr>
        <p:spPr>
          <a:xfrm>
            <a:off x="9935497" y="6002876"/>
            <a:ext cx="1165122" cy="369332"/>
          </a:xfrm>
          <a:prstGeom prst="rect">
            <a:avLst/>
          </a:prstGeom>
          <a:noFill/>
        </p:spPr>
        <p:txBody>
          <a:bodyPr wrap="square">
            <a:spAutoFit/>
          </a:bodyPr>
          <a:lstStyle/>
          <a:p>
            <a:r>
              <a:rPr lang="en-US" sz="1800">
                <a:solidFill>
                  <a:srgbClr val="0070C0"/>
                </a:solidFill>
                <a:effectLst/>
                <a:latin typeface="Calibri" panose="020F0502020204030204" pitchFamily="34" charset="0"/>
                <a:ea typeface="Times New Roman" panose="02020603050405020304" pitchFamily="18" charset="0"/>
              </a:rPr>
              <a:t>S</a:t>
            </a:r>
            <a:r>
              <a:rPr lang="en-US" sz="1800" baseline="-25000">
                <a:solidFill>
                  <a:srgbClr val="0070C0"/>
                </a:solidFill>
                <a:effectLst/>
                <a:latin typeface="Calibri" panose="020F0502020204030204" pitchFamily="34" charset="0"/>
                <a:ea typeface="Times New Roman" panose="02020603050405020304" pitchFamily="18" charset="0"/>
              </a:rPr>
              <a:t>int</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s</a:t>
            </a:r>
            <a:r>
              <a:rPr lang="en-US" sz="1800">
                <a:solidFill>
                  <a:srgbClr val="0070C0"/>
                </a:solidFill>
                <a:effectLst/>
                <a:latin typeface="Calibri" panose="020F0502020204030204" pitchFamily="34" charset="0"/>
                <a:ea typeface="Times New Roman" panose="02020603050405020304" pitchFamily="18" charset="0"/>
              </a:rPr>
              <a:t>,φ</a:t>
            </a:r>
            <a:r>
              <a:rPr lang="en-US" sz="1800" baseline="-25000">
                <a:solidFill>
                  <a:srgbClr val="0070C0"/>
                </a:solidFill>
                <a:effectLst/>
                <a:latin typeface="Calibri" panose="020F0502020204030204" pitchFamily="34" charset="0"/>
                <a:ea typeface="Times New Roman" panose="02020603050405020304" pitchFamily="18" charset="0"/>
              </a:rPr>
              <a:t>ℓ</a:t>
            </a:r>
            <a:r>
              <a:rPr lang="en-US" sz="1800">
                <a:solidFill>
                  <a:srgbClr val="0070C0"/>
                </a:solidFill>
                <a:effectLst/>
                <a:latin typeface="Calibri" panose="020F0502020204030204" pitchFamily="34" charset="0"/>
                <a:ea typeface="Times New Roman" panose="02020603050405020304" pitchFamily="18" charset="0"/>
              </a:rPr>
              <a:t>]</a:t>
            </a:r>
            <a:endParaRPr lang="en-US">
              <a:solidFill>
                <a:srgbClr val="0070C0"/>
              </a:solidFill>
            </a:endParaRPr>
          </a:p>
        </p:txBody>
      </p:sp>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15F2568A-6454-A7B1-441A-FA7AE017A52F}"/>
                  </a:ext>
                </a:extLst>
              </p14:cNvPr>
              <p14:cNvContentPartPr/>
              <p14:nvPr/>
            </p14:nvContentPartPr>
            <p14:xfrm>
              <a:off x="8821370" y="5073348"/>
              <a:ext cx="234720" cy="149400"/>
            </p14:xfrm>
          </p:contentPart>
        </mc:Choice>
        <mc:Fallback xmlns="">
          <p:pic>
            <p:nvPicPr>
              <p:cNvPr id="19" name="Ink 18">
                <a:extLst>
                  <a:ext uri="{FF2B5EF4-FFF2-40B4-BE49-F238E27FC236}">
                    <a16:creationId xmlns:a16="http://schemas.microsoft.com/office/drawing/2014/main" id="{15F2568A-6454-A7B1-441A-FA7AE017A52F}"/>
                  </a:ext>
                </a:extLst>
              </p:cNvPr>
              <p:cNvPicPr/>
              <p:nvPr/>
            </p:nvPicPr>
            <p:blipFill>
              <a:blip r:embed="rId11"/>
              <a:stretch>
                <a:fillRect/>
              </a:stretch>
            </p:blipFill>
            <p:spPr>
              <a:xfrm>
                <a:off x="8812370" y="5064348"/>
                <a:ext cx="252360" cy="16704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78F7A34F-3B21-0489-C7B4-DD4F80CFFD0D}"/>
                  </a:ext>
                </a:extLst>
              </p14:cNvPr>
              <p14:cNvContentPartPr/>
              <p14:nvPr/>
            </p14:nvContentPartPr>
            <p14:xfrm>
              <a:off x="9066170" y="5633508"/>
              <a:ext cx="392760" cy="128880"/>
            </p14:xfrm>
          </p:contentPart>
        </mc:Choice>
        <mc:Fallback xmlns="">
          <p:pic>
            <p:nvPicPr>
              <p:cNvPr id="20" name="Ink 19">
                <a:extLst>
                  <a:ext uri="{FF2B5EF4-FFF2-40B4-BE49-F238E27FC236}">
                    <a16:creationId xmlns:a16="http://schemas.microsoft.com/office/drawing/2014/main" id="{78F7A34F-3B21-0489-C7B4-DD4F80CFFD0D}"/>
                  </a:ext>
                </a:extLst>
              </p:cNvPr>
              <p:cNvPicPr/>
              <p:nvPr/>
            </p:nvPicPr>
            <p:blipFill>
              <a:blip r:embed="rId13"/>
              <a:stretch>
                <a:fillRect/>
              </a:stretch>
            </p:blipFill>
            <p:spPr>
              <a:xfrm>
                <a:off x="9057530" y="5624868"/>
                <a:ext cx="41040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15D317E7-16D2-0971-42B5-56B39BAC934B}"/>
                  </a:ext>
                </a:extLst>
              </p14:cNvPr>
              <p14:cNvContentPartPr/>
              <p14:nvPr/>
            </p14:nvContentPartPr>
            <p14:xfrm>
              <a:off x="9719570" y="6243348"/>
              <a:ext cx="201600" cy="149040"/>
            </p14:xfrm>
          </p:contentPart>
        </mc:Choice>
        <mc:Fallback xmlns="">
          <p:pic>
            <p:nvPicPr>
              <p:cNvPr id="21" name="Ink 20">
                <a:extLst>
                  <a:ext uri="{FF2B5EF4-FFF2-40B4-BE49-F238E27FC236}">
                    <a16:creationId xmlns:a16="http://schemas.microsoft.com/office/drawing/2014/main" id="{15D317E7-16D2-0971-42B5-56B39BAC934B}"/>
                  </a:ext>
                </a:extLst>
              </p:cNvPr>
              <p:cNvPicPr/>
              <p:nvPr/>
            </p:nvPicPr>
            <p:blipFill>
              <a:blip r:embed="rId15"/>
              <a:stretch>
                <a:fillRect/>
              </a:stretch>
            </p:blipFill>
            <p:spPr>
              <a:xfrm>
                <a:off x="9710570" y="6234348"/>
                <a:ext cx="219240" cy="1666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13F6BB7C-200B-FB0F-23C4-E8BB066E2160}"/>
                  </a:ext>
                </a:extLst>
              </p14:cNvPr>
              <p14:cNvContentPartPr/>
              <p14:nvPr/>
            </p14:nvContentPartPr>
            <p14:xfrm>
              <a:off x="8612570" y="3952308"/>
              <a:ext cx="360" cy="360"/>
            </p14:xfrm>
          </p:contentPart>
        </mc:Choice>
        <mc:Fallback xmlns="">
          <p:pic>
            <p:nvPicPr>
              <p:cNvPr id="22" name="Ink 21">
                <a:extLst>
                  <a:ext uri="{FF2B5EF4-FFF2-40B4-BE49-F238E27FC236}">
                    <a16:creationId xmlns:a16="http://schemas.microsoft.com/office/drawing/2014/main" id="{13F6BB7C-200B-FB0F-23C4-E8BB066E2160}"/>
                  </a:ext>
                </a:extLst>
              </p:cNvPr>
              <p:cNvPicPr/>
              <p:nvPr/>
            </p:nvPicPr>
            <p:blipFill>
              <a:blip r:embed="rId17"/>
              <a:stretch>
                <a:fillRect/>
              </a:stretch>
            </p:blipFill>
            <p:spPr>
              <a:xfrm>
                <a:off x="8603930" y="3943668"/>
                <a:ext cx="18000" cy="18000"/>
              </a:xfrm>
              <a:prstGeom prst="rect">
                <a:avLst/>
              </a:prstGeom>
            </p:spPr>
          </p:pic>
        </mc:Fallback>
      </mc:AlternateContent>
    </p:spTree>
    <p:extLst>
      <p:ext uri="{BB962C8B-B14F-4D97-AF65-F5344CB8AC3E}">
        <p14:creationId xmlns:p14="http://schemas.microsoft.com/office/powerpoint/2010/main" val="2647568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01877" y="61527"/>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21638" y="775301"/>
            <a:ext cx="4832143" cy="615553"/>
          </a:xfrm>
          <a:prstGeom prst="rect">
            <a:avLst/>
          </a:prstGeom>
          <a:noFill/>
        </p:spPr>
        <p:txBody>
          <a:bodyPr wrap="square" rtlCol="0">
            <a:spAutoFit/>
          </a:bodyPr>
          <a:lstStyle/>
          <a:p>
            <a:r>
              <a:rPr lang="en-US" b="1"/>
              <a:t>d-dimensional Ising spins continuum model</a:t>
            </a:r>
            <a:endParaRPr lang="en-US" sz="1400"/>
          </a:p>
          <a:p>
            <a:r>
              <a:rPr lang="en-US" sz="1600"/>
              <a:t>Now we can write this as…</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EFE41465-F845-4F94-324A-A5159E8E4A8E}"/>
              </a:ext>
            </a:extLst>
          </p:cNvPr>
          <p:cNvGraphicFramePr>
            <a:graphicFrameLocks noChangeAspect="1"/>
          </p:cNvGraphicFramePr>
          <p:nvPr>
            <p:extLst>
              <p:ext uri="{D42A27DB-BD31-4B8C-83A1-F6EECF244321}">
                <p14:modId xmlns:p14="http://schemas.microsoft.com/office/powerpoint/2010/main" val="1477568597"/>
              </p:ext>
            </p:extLst>
          </p:nvPr>
        </p:nvGraphicFramePr>
        <p:xfrm>
          <a:off x="274615" y="1495147"/>
          <a:ext cx="5606995" cy="2675362"/>
        </p:xfrm>
        <a:graphic>
          <a:graphicData uri="http://schemas.openxmlformats.org/presentationml/2006/ole">
            <mc:AlternateContent xmlns:mc="http://schemas.openxmlformats.org/markup-compatibility/2006">
              <mc:Choice xmlns:v="urn:schemas-microsoft-com:vml" Requires="v">
                <p:oleObj name="Equation" r:id="rId2" imgW="4636452" imgH="2212848" progId="Equation.DSMT4">
                  <p:embed/>
                </p:oleObj>
              </mc:Choice>
              <mc:Fallback>
                <p:oleObj name="Equation" r:id="rId2" imgW="4636452" imgH="2212848" progId="Equation.DSMT4">
                  <p:embed/>
                  <p:pic>
                    <p:nvPicPr>
                      <p:cNvPr id="0" name=""/>
                      <p:cNvPicPr/>
                      <p:nvPr/>
                    </p:nvPicPr>
                    <p:blipFill>
                      <a:blip r:embed="rId3"/>
                      <a:stretch>
                        <a:fillRect/>
                      </a:stretch>
                    </p:blipFill>
                    <p:spPr>
                      <a:xfrm>
                        <a:off x="274615" y="1495147"/>
                        <a:ext cx="5606995" cy="2675362"/>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C808B6AB-A4CE-2CCF-D75F-02DC3EF46B82}"/>
                  </a:ext>
                </a:extLst>
              </p14:cNvPr>
              <p14:cNvContentPartPr/>
              <p14:nvPr/>
            </p14:nvContentPartPr>
            <p14:xfrm>
              <a:off x="1073973" y="4323547"/>
              <a:ext cx="176760" cy="396360"/>
            </p14:xfrm>
          </p:contentPart>
        </mc:Choice>
        <mc:Fallback xmlns="">
          <p:pic>
            <p:nvPicPr>
              <p:cNvPr id="5" name="Ink 4">
                <a:extLst>
                  <a:ext uri="{FF2B5EF4-FFF2-40B4-BE49-F238E27FC236}">
                    <a16:creationId xmlns:a16="http://schemas.microsoft.com/office/drawing/2014/main" id="{C808B6AB-A4CE-2CCF-D75F-02DC3EF46B82}"/>
                  </a:ext>
                </a:extLst>
              </p:cNvPr>
              <p:cNvPicPr/>
              <p:nvPr/>
            </p:nvPicPr>
            <p:blipFill>
              <a:blip r:embed="rId5"/>
              <a:stretch>
                <a:fillRect/>
              </a:stretch>
            </p:blipFill>
            <p:spPr>
              <a:xfrm>
                <a:off x="1065333" y="4314547"/>
                <a:ext cx="194400" cy="414000"/>
              </a:xfrm>
              <a:prstGeom prst="rect">
                <a:avLst/>
              </a:prstGeom>
            </p:spPr>
          </p:pic>
        </mc:Fallback>
      </mc:AlternateContent>
      <p:sp>
        <p:nvSpPr>
          <p:cNvPr id="7" name="TextBox 6">
            <a:extLst>
              <a:ext uri="{FF2B5EF4-FFF2-40B4-BE49-F238E27FC236}">
                <a16:creationId xmlns:a16="http://schemas.microsoft.com/office/drawing/2014/main" id="{9AF96F64-442A-F060-099C-7672AB22F39F}"/>
              </a:ext>
            </a:extLst>
          </p:cNvPr>
          <p:cNvSpPr txBox="1"/>
          <p:nvPr/>
        </p:nvSpPr>
        <p:spPr>
          <a:xfrm>
            <a:off x="483511" y="4962799"/>
            <a:ext cx="1838633" cy="523220"/>
          </a:xfrm>
          <a:prstGeom prst="rect">
            <a:avLst/>
          </a:prstGeom>
          <a:noFill/>
        </p:spPr>
        <p:txBody>
          <a:bodyPr wrap="square" rtlCol="0">
            <a:spAutoFit/>
          </a:bodyPr>
          <a:lstStyle/>
          <a:p>
            <a:r>
              <a:rPr lang="en-US" sz="1400"/>
              <a:t>just a number which can be disregarded.</a:t>
            </a:r>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E8AAA47D-4D9A-C225-4DDA-675F97B9FBBE}"/>
                  </a:ext>
                </a:extLst>
              </p14:cNvPr>
              <p14:cNvContentPartPr/>
              <p14:nvPr/>
            </p14:nvContentPartPr>
            <p14:xfrm>
              <a:off x="425253" y="3693907"/>
              <a:ext cx="1445760" cy="719640"/>
            </p14:xfrm>
          </p:contentPart>
        </mc:Choice>
        <mc:Fallback xmlns="">
          <p:pic>
            <p:nvPicPr>
              <p:cNvPr id="8" name="Ink 7">
                <a:extLst>
                  <a:ext uri="{FF2B5EF4-FFF2-40B4-BE49-F238E27FC236}">
                    <a16:creationId xmlns:a16="http://schemas.microsoft.com/office/drawing/2014/main" id="{E8AAA47D-4D9A-C225-4DDA-675F97B9FBBE}"/>
                  </a:ext>
                </a:extLst>
              </p:cNvPr>
              <p:cNvPicPr/>
              <p:nvPr/>
            </p:nvPicPr>
            <p:blipFill>
              <a:blip r:embed="rId7"/>
              <a:stretch>
                <a:fillRect/>
              </a:stretch>
            </p:blipFill>
            <p:spPr>
              <a:xfrm>
                <a:off x="416613" y="3685267"/>
                <a:ext cx="1463400" cy="7372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70581431-E5F0-34CF-1972-2D5A628A54DB}"/>
                  </a:ext>
                </a:extLst>
              </p14:cNvPr>
              <p14:cNvContentPartPr/>
              <p14:nvPr/>
            </p14:nvContentPartPr>
            <p14:xfrm>
              <a:off x="2847637" y="3702645"/>
              <a:ext cx="2508480" cy="817920"/>
            </p14:xfrm>
          </p:contentPart>
        </mc:Choice>
        <mc:Fallback xmlns="">
          <p:pic>
            <p:nvPicPr>
              <p:cNvPr id="9" name="Ink 8">
                <a:extLst>
                  <a:ext uri="{FF2B5EF4-FFF2-40B4-BE49-F238E27FC236}">
                    <a16:creationId xmlns:a16="http://schemas.microsoft.com/office/drawing/2014/main" id="{70581431-E5F0-34CF-1972-2D5A628A54DB}"/>
                  </a:ext>
                </a:extLst>
              </p:cNvPr>
              <p:cNvPicPr/>
              <p:nvPr/>
            </p:nvPicPr>
            <p:blipFill>
              <a:blip r:embed="rId9"/>
              <a:stretch>
                <a:fillRect/>
              </a:stretch>
            </p:blipFill>
            <p:spPr>
              <a:xfrm>
                <a:off x="2838997" y="3693645"/>
                <a:ext cx="2526120" cy="835560"/>
              </a:xfrm>
              <a:prstGeom prst="rect">
                <a:avLst/>
              </a:prstGeom>
            </p:spPr>
          </p:pic>
        </mc:Fallback>
      </mc:AlternateContent>
      <p:sp>
        <p:nvSpPr>
          <p:cNvPr id="11" name="TextBox 10">
            <a:extLst>
              <a:ext uri="{FF2B5EF4-FFF2-40B4-BE49-F238E27FC236}">
                <a16:creationId xmlns:a16="http://schemas.microsoft.com/office/drawing/2014/main" id="{67EBBF8B-6540-6E76-6051-FBAE3731E56D}"/>
              </a:ext>
            </a:extLst>
          </p:cNvPr>
          <p:cNvSpPr txBox="1"/>
          <p:nvPr/>
        </p:nvSpPr>
        <p:spPr>
          <a:xfrm>
            <a:off x="2955126" y="4932657"/>
            <a:ext cx="2400991" cy="1169551"/>
          </a:xfrm>
          <a:prstGeom prst="rect">
            <a:avLst/>
          </a:prstGeom>
          <a:noFill/>
        </p:spPr>
        <p:txBody>
          <a:bodyPr wrap="square" rtlCol="0">
            <a:spAutoFit/>
          </a:bodyPr>
          <a:lstStyle/>
          <a:p>
            <a:r>
              <a:rPr lang="en-US" sz="1400"/>
              <a:t>contributes extra terms to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r>
              <a:rPr lang="en-US" sz="1400"/>
              <a:t>, some of which will scale to zero, and other which will won’t and will renormalize the terms in </a:t>
            </a:r>
            <a:r>
              <a:rPr lang="en-US" sz="1400">
                <a:solidFill>
                  <a:srgbClr val="FF0000"/>
                </a:solidFill>
                <a:effectLst/>
                <a:latin typeface="Calibri" panose="020F0502020204030204" pitchFamily="34" charset="0"/>
                <a:ea typeface="Times New Roman" panose="02020603050405020304" pitchFamily="18" charset="0"/>
              </a:rPr>
              <a:t>S[φ</a:t>
            </a:r>
            <a:r>
              <a:rPr lang="en-US" sz="1400" baseline="-25000">
                <a:solidFill>
                  <a:srgbClr val="FF0000"/>
                </a:solidFill>
                <a:effectLst/>
                <a:latin typeface="Calibri" panose="020F0502020204030204" pitchFamily="34" charset="0"/>
                <a:ea typeface="Times New Roman" panose="02020603050405020304" pitchFamily="18" charset="0"/>
              </a:rPr>
              <a:t>ℓ</a:t>
            </a:r>
            <a:r>
              <a:rPr lang="en-US" sz="1400">
                <a:solidFill>
                  <a:srgbClr val="FF0000"/>
                </a:solidFill>
                <a:effectLst/>
                <a:latin typeface="Calibri" panose="020F0502020204030204" pitchFamily="34" charset="0"/>
                <a:ea typeface="Times New Roman" panose="02020603050405020304" pitchFamily="18" charset="0"/>
              </a:rPr>
              <a:t>].</a:t>
            </a:r>
            <a:endParaRPr lang="en-US" sz="1400">
              <a:solidFill>
                <a:srgbClr val="FF0000"/>
              </a:solidFill>
            </a:endParaRPr>
          </a:p>
        </p:txBody>
      </p:sp>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B3210DEB-2A34-55BF-C7B0-ECAD2139703F}"/>
                  </a:ext>
                </a:extLst>
              </p14:cNvPr>
              <p14:cNvContentPartPr/>
              <p14:nvPr/>
            </p14:nvContentPartPr>
            <p14:xfrm>
              <a:off x="3820717" y="4372245"/>
              <a:ext cx="99360" cy="535320"/>
            </p14:xfrm>
          </p:contentPart>
        </mc:Choice>
        <mc:Fallback xmlns="">
          <p:pic>
            <p:nvPicPr>
              <p:cNvPr id="13" name="Ink 12">
                <a:extLst>
                  <a:ext uri="{FF2B5EF4-FFF2-40B4-BE49-F238E27FC236}">
                    <a16:creationId xmlns:a16="http://schemas.microsoft.com/office/drawing/2014/main" id="{B3210DEB-2A34-55BF-C7B0-ECAD2139703F}"/>
                  </a:ext>
                </a:extLst>
              </p:cNvPr>
              <p:cNvPicPr/>
              <p:nvPr/>
            </p:nvPicPr>
            <p:blipFill>
              <a:blip r:embed="rId11"/>
              <a:stretch>
                <a:fillRect/>
              </a:stretch>
            </p:blipFill>
            <p:spPr>
              <a:xfrm>
                <a:off x="3811717" y="4363605"/>
                <a:ext cx="117000" cy="552960"/>
              </a:xfrm>
              <a:prstGeom prst="rect">
                <a:avLst/>
              </a:prstGeom>
            </p:spPr>
          </p:pic>
        </mc:Fallback>
      </mc:AlternateContent>
      <p:pic>
        <p:nvPicPr>
          <p:cNvPr id="18" name="Picture 17" descr="A picture containing text, watch&#10;&#10;Description automatically generated">
            <a:extLst>
              <a:ext uri="{FF2B5EF4-FFF2-40B4-BE49-F238E27FC236}">
                <a16:creationId xmlns:a16="http://schemas.microsoft.com/office/drawing/2014/main" id="{C7D5A922-ABDE-E1C9-E060-1F4EA92502D1}"/>
              </a:ext>
            </a:extLst>
          </p:cNvPr>
          <p:cNvPicPr>
            <a:picLocks noChangeAspect="1"/>
          </p:cNvPicPr>
          <p:nvPr/>
        </p:nvPicPr>
        <p:blipFill>
          <a:blip r:embed="rId12"/>
          <a:stretch>
            <a:fillRect/>
          </a:stretch>
        </p:blipFill>
        <p:spPr>
          <a:xfrm>
            <a:off x="6507894" y="1857911"/>
            <a:ext cx="5458705" cy="1949833"/>
          </a:xfrm>
          <a:prstGeom prst="rect">
            <a:avLst/>
          </a:prstGeom>
          <a:ln>
            <a:solidFill>
              <a:srgbClr val="FF0000"/>
            </a:solidFill>
          </a:ln>
        </p:spPr>
      </p:pic>
      <p:pic>
        <p:nvPicPr>
          <p:cNvPr id="19" name="Picture 18" descr="A picture containing clock, several&#10;&#10;Description automatically generated">
            <a:extLst>
              <a:ext uri="{FF2B5EF4-FFF2-40B4-BE49-F238E27FC236}">
                <a16:creationId xmlns:a16="http://schemas.microsoft.com/office/drawing/2014/main" id="{6779C7E7-7FC8-1B28-07EF-1DCB0960F20D}"/>
              </a:ext>
            </a:extLst>
          </p:cNvPr>
          <p:cNvPicPr>
            <a:picLocks noChangeAspect="1"/>
          </p:cNvPicPr>
          <p:nvPr/>
        </p:nvPicPr>
        <p:blipFill>
          <a:blip r:embed="rId13"/>
          <a:stretch>
            <a:fillRect/>
          </a:stretch>
        </p:blipFill>
        <p:spPr>
          <a:xfrm>
            <a:off x="6507894" y="4670747"/>
            <a:ext cx="5497156" cy="1469328"/>
          </a:xfrm>
          <a:prstGeom prst="rect">
            <a:avLst/>
          </a:prstGeom>
        </p:spPr>
      </p:pic>
      <mc:AlternateContent xmlns:mc="http://schemas.openxmlformats.org/markup-compatibility/2006" xmlns:p14="http://schemas.microsoft.com/office/powerpoint/2010/main">
        <mc:Choice Requires="p14">
          <p:contentPart p14:bwMode="auto" r:id="rId14">
            <p14:nvContentPartPr>
              <p14:cNvPr id="20" name="Ink 19">
                <a:extLst>
                  <a:ext uri="{FF2B5EF4-FFF2-40B4-BE49-F238E27FC236}">
                    <a16:creationId xmlns:a16="http://schemas.microsoft.com/office/drawing/2014/main" id="{949E0928-319B-EFD3-B6EA-DA689A1D40C5}"/>
                  </a:ext>
                </a:extLst>
              </p14:cNvPr>
              <p14:cNvContentPartPr/>
              <p14:nvPr/>
            </p14:nvContentPartPr>
            <p14:xfrm>
              <a:off x="5505670" y="1741548"/>
              <a:ext cx="729000" cy="2260440"/>
            </p14:xfrm>
          </p:contentPart>
        </mc:Choice>
        <mc:Fallback xmlns="">
          <p:pic>
            <p:nvPicPr>
              <p:cNvPr id="20" name="Ink 19">
                <a:extLst>
                  <a:ext uri="{FF2B5EF4-FFF2-40B4-BE49-F238E27FC236}">
                    <a16:creationId xmlns:a16="http://schemas.microsoft.com/office/drawing/2014/main" id="{949E0928-319B-EFD3-B6EA-DA689A1D40C5}"/>
                  </a:ext>
                </a:extLst>
              </p:cNvPr>
              <p:cNvPicPr/>
              <p:nvPr/>
            </p:nvPicPr>
            <p:blipFill>
              <a:blip r:embed="rId15"/>
              <a:stretch>
                <a:fillRect/>
              </a:stretch>
            </p:blipFill>
            <p:spPr>
              <a:xfrm>
                <a:off x="5497030" y="1732548"/>
                <a:ext cx="746640" cy="2278080"/>
              </a:xfrm>
              <a:prstGeom prst="rect">
                <a:avLst/>
              </a:prstGeom>
            </p:spPr>
          </p:pic>
        </mc:Fallback>
      </mc:AlternateContent>
      <p:sp>
        <p:nvSpPr>
          <p:cNvPr id="23" name="TextBox 22">
            <a:extLst>
              <a:ext uri="{FF2B5EF4-FFF2-40B4-BE49-F238E27FC236}">
                <a16:creationId xmlns:a16="http://schemas.microsoft.com/office/drawing/2014/main" id="{16415D62-2F1B-51E5-C1CA-6B50A68A3021}"/>
              </a:ext>
            </a:extLst>
          </p:cNvPr>
          <p:cNvSpPr txBox="1"/>
          <p:nvPr/>
        </p:nvSpPr>
        <p:spPr>
          <a:xfrm>
            <a:off x="6458680" y="1174739"/>
            <a:ext cx="5360274" cy="523220"/>
          </a:xfrm>
          <a:prstGeom prst="rect">
            <a:avLst/>
          </a:prstGeom>
          <a:noFill/>
        </p:spPr>
        <p:txBody>
          <a:bodyPr wrap="square" rtlCol="0">
            <a:spAutoFit/>
          </a:bodyPr>
          <a:lstStyle/>
          <a:p>
            <a:r>
              <a:rPr lang="en-US" sz="1400"/>
              <a:t>The terms in S</a:t>
            </a:r>
            <a:r>
              <a:rPr lang="en-US" sz="1400" baseline="-25000"/>
              <a:t>int</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 </a:t>
            </a:r>
            <a:r>
              <a:rPr lang="en-US" sz="1400">
                <a:latin typeface="Calibri" panose="020F0502020204030204" pitchFamily="34" charset="0"/>
                <a:cs typeface="Calibri" panose="020F0502020204030204" pitchFamily="34" charset="0"/>
              </a:rPr>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r>
              <a:rPr lang="en-US" sz="1400"/>
              <a:t>S</a:t>
            </a:r>
            <a:r>
              <a:rPr lang="en-US" sz="1400" baseline="-25000"/>
              <a:t>u</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 </a:t>
            </a:r>
            <a:r>
              <a:rPr lang="en-US" sz="1400"/>
              <a:t>S</a:t>
            </a:r>
            <a:r>
              <a:rPr lang="en-US" sz="1400" baseline="-25000"/>
              <a:t>j</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s</a:t>
            </a:r>
            <a:r>
              <a:rPr lang="en-US" sz="1400">
                <a:latin typeface="Calibri" panose="020F0502020204030204" pitchFamily="34" charset="0"/>
                <a:cs typeface="Calibri" panose="020F0502020204030204" pitchFamily="34" charset="0"/>
              </a:rPr>
              <a:t>)</a:t>
            </a:r>
            <a:r>
              <a:rPr lang="en-US" sz="1400"/>
              <a:t> can be represented diagrammatically below.  </a:t>
            </a:r>
            <a:endParaRPr lang="en-US" sz="1600"/>
          </a:p>
        </p:txBody>
      </p:sp>
      <p:sp>
        <p:nvSpPr>
          <p:cNvPr id="25" name="TextBox 24">
            <a:extLst>
              <a:ext uri="{FF2B5EF4-FFF2-40B4-BE49-F238E27FC236}">
                <a16:creationId xmlns:a16="http://schemas.microsoft.com/office/drawing/2014/main" id="{332E0C24-9072-3505-9EB9-46537EE7167F}"/>
              </a:ext>
            </a:extLst>
          </p:cNvPr>
          <p:cNvSpPr txBox="1"/>
          <p:nvPr/>
        </p:nvSpPr>
        <p:spPr>
          <a:xfrm>
            <a:off x="6458680" y="3995055"/>
            <a:ext cx="5261844" cy="523220"/>
          </a:xfrm>
          <a:prstGeom prst="rect">
            <a:avLst/>
          </a:prstGeom>
          <a:noFill/>
        </p:spPr>
        <p:txBody>
          <a:bodyPr wrap="square">
            <a:spAutoFit/>
          </a:bodyPr>
          <a:lstStyle/>
          <a:p>
            <a:r>
              <a:rPr lang="en-US" sz="1400"/>
              <a:t>and a Feynman diagram expansion can be written out for the &lt; &gt;</a:t>
            </a:r>
            <a:r>
              <a:rPr lang="en-US" sz="1400" baseline="-25000"/>
              <a:t>short </a:t>
            </a:r>
            <a:r>
              <a:rPr lang="en-US" sz="1400"/>
              <a:t> term in Z.  </a:t>
            </a:r>
          </a:p>
        </p:txBody>
      </p:sp>
      <p:sp>
        <p:nvSpPr>
          <p:cNvPr id="27" name="TextBox 26">
            <a:extLst>
              <a:ext uri="{FF2B5EF4-FFF2-40B4-BE49-F238E27FC236}">
                <a16:creationId xmlns:a16="http://schemas.microsoft.com/office/drawing/2014/main" id="{9B5817A0-F3F2-3260-C094-A6F6CBF7C335}"/>
              </a:ext>
            </a:extLst>
          </p:cNvPr>
          <p:cNvSpPr txBox="1"/>
          <p:nvPr/>
        </p:nvSpPr>
        <p:spPr>
          <a:xfrm>
            <a:off x="6478454" y="6199491"/>
            <a:ext cx="5261844" cy="523220"/>
          </a:xfrm>
          <a:prstGeom prst="rect">
            <a:avLst/>
          </a:prstGeom>
          <a:noFill/>
        </p:spPr>
        <p:txBody>
          <a:bodyPr wrap="square">
            <a:spAutoFit/>
          </a:bodyPr>
          <a:lstStyle/>
          <a:p>
            <a:r>
              <a:rPr lang="en-US" sz="1400"/>
              <a:t>which we can evaluate, and then exponentiate to work out the renormalization of terms in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a:t>
            </a:r>
            <a:endParaRPr lang="en-US" sz="1400"/>
          </a:p>
        </p:txBody>
      </p:sp>
    </p:spTree>
    <p:extLst>
      <p:ext uri="{BB962C8B-B14F-4D97-AF65-F5344CB8AC3E}">
        <p14:creationId xmlns:p14="http://schemas.microsoft.com/office/powerpoint/2010/main" val="26582682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02074"/>
            <a:ext cx="4136902" cy="584775"/>
          </a:xfrm>
          <a:prstGeom prst="rect">
            <a:avLst/>
          </a:prstGeom>
          <a:noFill/>
        </p:spPr>
        <p:txBody>
          <a:bodyPr wrap="none" rtlCol="0">
            <a:spAutoFit/>
          </a:bodyPr>
          <a:lstStyle/>
          <a:p>
            <a:r>
              <a:rPr lang="en-US" sz="3200" b="1" u="sng"/>
              <a:t>Renormalization Group</a:t>
            </a:r>
            <a:endParaRPr lang="en-US" sz="2000" b="1" u="sng"/>
          </a:p>
        </p:txBody>
      </p:sp>
      <p:sp>
        <p:nvSpPr>
          <p:cNvPr id="3" name="Rectangle 55">
            <a:extLst>
              <a:ext uri="{FF2B5EF4-FFF2-40B4-BE49-F238E27FC236}">
                <a16:creationId xmlns:a16="http://schemas.microsoft.com/office/drawing/2014/main" id="{E088171A-39F5-4FCF-9D39-13F50ED28600}"/>
              </a:ext>
            </a:extLst>
          </p:cNvPr>
          <p:cNvSpPr>
            <a:spLocks noChangeArrowheads="1"/>
          </p:cNvSpPr>
          <p:nvPr/>
        </p:nvSpPr>
        <p:spPr bwMode="auto">
          <a:xfrm>
            <a:off x="7032395" y="29038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735783"/>
            <a:ext cx="9212960" cy="615553"/>
          </a:xfrm>
          <a:prstGeom prst="rect">
            <a:avLst/>
          </a:prstGeom>
          <a:noFill/>
        </p:spPr>
        <p:txBody>
          <a:bodyPr wrap="square" rtlCol="0">
            <a:spAutoFit/>
          </a:bodyPr>
          <a:lstStyle/>
          <a:p>
            <a:r>
              <a:rPr lang="en-US" b="1"/>
              <a:t>d-dimensional Ising spins continuum model</a:t>
            </a:r>
            <a:endParaRPr lang="en-US" sz="1400"/>
          </a:p>
          <a:p>
            <a:r>
              <a:rPr lang="en-US" sz="1600"/>
              <a:t>So let’s work out the </a:t>
            </a:r>
            <a:r>
              <a:rPr lang="en-US" sz="1600" b="1"/>
              <a:t>renormalization to O(u</a:t>
            </a:r>
            <a:r>
              <a:rPr lang="en-US" sz="1600" b="1" baseline="30000"/>
              <a:t>0</a:t>
            </a:r>
            <a:r>
              <a:rPr lang="en-US" sz="1600" b="1"/>
              <a:t>)</a:t>
            </a:r>
            <a:r>
              <a:rPr lang="en-US" sz="1600"/>
              <a:t>.  To this order, we have: </a:t>
            </a:r>
            <a:endParaRPr lang="en-US" sz="24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285749" y="2974886"/>
            <a:ext cx="6143343" cy="307777"/>
          </a:xfrm>
          <a:prstGeom prst="rect">
            <a:avLst/>
          </a:prstGeom>
          <a:noFill/>
        </p:spPr>
        <p:txBody>
          <a:bodyPr wrap="square" rtlCol="0">
            <a:spAutoFit/>
          </a:bodyPr>
          <a:lstStyle/>
          <a:p>
            <a:r>
              <a:rPr lang="en-US" sz="1400"/>
              <a:t>We can make the following changes to put our Z back in the form of the starting Z.</a:t>
            </a:r>
            <a:endParaRPr lang="en-US"/>
          </a:p>
        </p:txBody>
      </p:sp>
      <p:sp>
        <p:nvSpPr>
          <p:cNvPr id="17" name="TextBox 16">
            <a:extLst>
              <a:ext uri="{FF2B5EF4-FFF2-40B4-BE49-F238E27FC236}">
                <a16:creationId xmlns:a16="http://schemas.microsoft.com/office/drawing/2014/main" id="{2B41B28A-718F-4174-BB34-0BB2650CCA14}"/>
              </a:ext>
            </a:extLst>
          </p:cNvPr>
          <p:cNvSpPr txBox="1"/>
          <p:nvPr/>
        </p:nvSpPr>
        <p:spPr>
          <a:xfrm flipH="1">
            <a:off x="285749" y="4148947"/>
            <a:ext cx="4030612" cy="307777"/>
          </a:xfrm>
          <a:prstGeom prst="rect">
            <a:avLst/>
          </a:prstGeom>
          <a:noFill/>
        </p:spPr>
        <p:txBody>
          <a:bodyPr wrap="square" rtlCol="0">
            <a:spAutoFit/>
          </a:bodyPr>
          <a:lstStyle/>
          <a:p>
            <a:r>
              <a:rPr lang="en-US" sz="1400"/>
              <a:t>And let’s presume h is uniform.  Then we’ll have:</a:t>
            </a:r>
            <a:endParaRPr lang="en-US"/>
          </a:p>
        </p:txBody>
      </p:sp>
      <p:pic>
        <p:nvPicPr>
          <p:cNvPr id="5" name="Picture 4" descr="Text, letter&#10;&#10;Description automatically generated">
            <a:extLst>
              <a:ext uri="{FF2B5EF4-FFF2-40B4-BE49-F238E27FC236}">
                <a16:creationId xmlns:a16="http://schemas.microsoft.com/office/drawing/2014/main" id="{7E55C3C5-EAD7-ED30-CBC9-66AD99BBB458}"/>
              </a:ext>
            </a:extLst>
          </p:cNvPr>
          <p:cNvPicPr>
            <a:picLocks noChangeAspect="1"/>
          </p:cNvPicPr>
          <p:nvPr/>
        </p:nvPicPr>
        <p:blipFill>
          <a:blip r:embed="rId2"/>
          <a:stretch>
            <a:fillRect/>
          </a:stretch>
        </p:blipFill>
        <p:spPr>
          <a:xfrm>
            <a:off x="276225" y="1467464"/>
            <a:ext cx="2565298" cy="582312"/>
          </a:xfrm>
          <a:prstGeom prst="rect">
            <a:avLst/>
          </a:prstGeom>
        </p:spPr>
      </p:pic>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extLst>
              <p:ext uri="{D42A27DB-BD31-4B8C-83A1-F6EECF244321}">
                <p14:modId xmlns:p14="http://schemas.microsoft.com/office/powerpoint/2010/main" val="3876687970"/>
              </p:ext>
            </p:extLst>
          </p:nvPr>
        </p:nvGraphicFramePr>
        <p:xfrm>
          <a:off x="363793" y="2433514"/>
          <a:ext cx="1858297" cy="434055"/>
        </p:xfrm>
        <a:graphic>
          <a:graphicData uri="http://schemas.openxmlformats.org/presentationml/2006/ole">
            <mc:AlternateContent xmlns:mc="http://schemas.openxmlformats.org/markup-compatibility/2006">
              <mc:Choice xmlns:v="urn:schemas-microsoft-com:vml" Requires="v">
                <p:oleObj name="Equation" r:id="rId3" imgW="1304396" imgH="305357" progId="Equation.DSMT4">
                  <p:embed/>
                </p:oleObj>
              </mc:Choice>
              <mc:Fallback>
                <p:oleObj name="Equation" r:id="rId3" imgW="1304396" imgH="305357" progId="Equation.DSMT4">
                  <p:embed/>
                  <p:pic>
                    <p:nvPicPr>
                      <p:cNvPr id="0" name=""/>
                      <p:cNvPicPr/>
                      <p:nvPr/>
                    </p:nvPicPr>
                    <p:blipFill>
                      <a:blip r:embed="rId4"/>
                      <a:stretch>
                        <a:fillRect/>
                      </a:stretch>
                    </p:blipFill>
                    <p:spPr>
                      <a:xfrm>
                        <a:off x="363793" y="2433514"/>
                        <a:ext cx="1858297" cy="43405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7394" y="2039561"/>
            <a:ext cx="441838" cy="338554"/>
          </a:xfrm>
          <a:prstGeom prst="rect">
            <a:avLst/>
          </a:prstGeom>
          <a:noFill/>
        </p:spPr>
        <p:txBody>
          <a:bodyPr wrap="square" rtlCol="0">
            <a:spAutoFit/>
          </a:bodyPr>
          <a:lstStyle/>
          <a:p>
            <a:r>
              <a:rPr lang="en-US" sz="1600"/>
              <a:t>so,</a:t>
            </a:r>
          </a:p>
        </p:txBody>
      </p:sp>
      <p:graphicFrame>
        <p:nvGraphicFramePr>
          <p:cNvPr id="9" name="Object 8">
            <a:extLst>
              <a:ext uri="{FF2B5EF4-FFF2-40B4-BE49-F238E27FC236}">
                <a16:creationId xmlns:a16="http://schemas.microsoft.com/office/drawing/2014/main" id="{AD64B945-1F3A-640C-D1C6-0B307C6F5F79}"/>
              </a:ext>
            </a:extLst>
          </p:cNvPr>
          <p:cNvGraphicFramePr>
            <a:graphicFrameLocks noChangeAspect="1"/>
          </p:cNvGraphicFramePr>
          <p:nvPr>
            <p:extLst>
              <p:ext uri="{D42A27DB-BD31-4B8C-83A1-F6EECF244321}">
                <p14:modId xmlns:p14="http://schemas.microsoft.com/office/powerpoint/2010/main" val="929913671"/>
              </p:ext>
            </p:extLst>
          </p:nvPr>
        </p:nvGraphicFramePr>
        <p:xfrm>
          <a:off x="2841523" y="2366839"/>
          <a:ext cx="8609782" cy="608047"/>
        </p:xfrm>
        <a:graphic>
          <a:graphicData uri="http://schemas.openxmlformats.org/presentationml/2006/ole">
            <mc:AlternateContent xmlns:mc="http://schemas.openxmlformats.org/markup-compatibility/2006">
              <mc:Choice xmlns:v="urn:schemas-microsoft-com:vml" Requires="v">
                <p:oleObj name="Equation" r:id="rId5" imgW="6474121" imgH="457855" progId="Equation.DSMT4">
                  <p:embed/>
                </p:oleObj>
              </mc:Choice>
              <mc:Fallback>
                <p:oleObj name="Equation" r:id="rId5" imgW="6474121" imgH="457855" progId="Equation.DSMT4">
                  <p:embed/>
                  <p:pic>
                    <p:nvPicPr>
                      <p:cNvPr id="0" name=""/>
                      <p:cNvPicPr/>
                      <p:nvPr/>
                    </p:nvPicPr>
                    <p:blipFill>
                      <a:blip r:embed="rId6"/>
                      <a:stretch>
                        <a:fillRect/>
                      </a:stretch>
                    </p:blipFill>
                    <p:spPr>
                      <a:xfrm>
                        <a:off x="2841523" y="2366839"/>
                        <a:ext cx="8609782" cy="608047"/>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0B54E99F-7926-3B7A-01E6-E5D75DEEF215}"/>
              </a:ext>
            </a:extLst>
          </p:cNvPr>
          <p:cNvGraphicFramePr>
            <a:graphicFrameLocks noChangeAspect="1"/>
          </p:cNvGraphicFramePr>
          <p:nvPr>
            <p:extLst>
              <p:ext uri="{D42A27DB-BD31-4B8C-83A1-F6EECF244321}">
                <p14:modId xmlns:p14="http://schemas.microsoft.com/office/powerpoint/2010/main" val="2459311216"/>
              </p:ext>
            </p:extLst>
          </p:nvPr>
        </p:nvGraphicFramePr>
        <p:xfrm>
          <a:off x="415395" y="3373160"/>
          <a:ext cx="1590386" cy="600387"/>
        </p:xfrm>
        <a:graphic>
          <a:graphicData uri="http://schemas.openxmlformats.org/presentationml/2006/ole">
            <mc:AlternateContent xmlns:mc="http://schemas.openxmlformats.org/markup-compatibility/2006">
              <mc:Choice xmlns:v="urn:schemas-microsoft-com:vml" Requires="v">
                <p:oleObj name="Equation" r:id="rId7" imgW="1206360" imgH="457200" progId="Equation.DSMT4">
                  <p:embed/>
                </p:oleObj>
              </mc:Choice>
              <mc:Fallback>
                <p:oleObj name="Equation" r:id="rId7" imgW="1206360" imgH="457200" progId="Equation.DSMT4">
                  <p:embed/>
                  <p:pic>
                    <p:nvPicPr>
                      <p:cNvPr id="0" name=""/>
                      <p:cNvPicPr/>
                      <p:nvPr/>
                    </p:nvPicPr>
                    <p:blipFill>
                      <a:blip r:embed="rId8"/>
                      <a:stretch>
                        <a:fillRect/>
                      </a:stretch>
                    </p:blipFill>
                    <p:spPr>
                      <a:xfrm>
                        <a:off x="415395" y="3373160"/>
                        <a:ext cx="1590386" cy="600387"/>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2A335D7-016C-3073-A823-3FF184BB9B54}"/>
              </a:ext>
            </a:extLst>
          </p:cNvPr>
          <p:cNvGraphicFramePr>
            <a:graphicFrameLocks noChangeAspect="1"/>
          </p:cNvGraphicFramePr>
          <p:nvPr>
            <p:extLst>
              <p:ext uri="{D42A27DB-BD31-4B8C-83A1-F6EECF244321}">
                <p14:modId xmlns:p14="http://schemas.microsoft.com/office/powerpoint/2010/main" val="1464069492"/>
              </p:ext>
            </p:extLst>
          </p:nvPr>
        </p:nvGraphicFramePr>
        <p:xfrm>
          <a:off x="468313" y="5739400"/>
          <a:ext cx="1861984" cy="899590"/>
        </p:xfrm>
        <a:graphic>
          <a:graphicData uri="http://schemas.openxmlformats.org/presentationml/2006/ole">
            <mc:AlternateContent xmlns:mc="http://schemas.openxmlformats.org/markup-compatibility/2006">
              <mc:Choice xmlns:v="urn:schemas-microsoft-com:vml" Requires="v">
                <p:oleObj name="Equation" r:id="rId9" imgW="1599459" imgH="772586" progId="Equation.DSMT4">
                  <p:embed/>
                </p:oleObj>
              </mc:Choice>
              <mc:Fallback>
                <p:oleObj name="Equation" r:id="rId9" imgW="1599459" imgH="772586" progId="Equation.DSMT4">
                  <p:embed/>
                  <p:pic>
                    <p:nvPicPr>
                      <p:cNvPr id="0" name=""/>
                      <p:cNvPicPr/>
                      <p:nvPr/>
                    </p:nvPicPr>
                    <p:blipFill>
                      <a:blip r:embed="rId10"/>
                      <a:stretch>
                        <a:fillRect/>
                      </a:stretch>
                    </p:blipFill>
                    <p:spPr>
                      <a:xfrm>
                        <a:off x="468313" y="5739400"/>
                        <a:ext cx="1861984" cy="89959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4358EC37-8EC3-FC96-F209-0AF69A9586EC}"/>
              </a:ext>
            </a:extLst>
          </p:cNvPr>
          <p:cNvGraphicFramePr>
            <a:graphicFrameLocks noChangeAspect="1"/>
          </p:cNvGraphicFramePr>
          <p:nvPr>
            <p:extLst>
              <p:ext uri="{D42A27DB-BD31-4B8C-83A1-F6EECF244321}">
                <p14:modId xmlns:p14="http://schemas.microsoft.com/office/powerpoint/2010/main" val="221012111"/>
              </p:ext>
            </p:extLst>
          </p:nvPr>
        </p:nvGraphicFramePr>
        <p:xfrm>
          <a:off x="363793" y="4528068"/>
          <a:ext cx="5466736" cy="585940"/>
        </p:xfrm>
        <a:graphic>
          <a:graphicData uri="http://schemas.openxmlformats.org/presentationml/2006/ole">
            <mc:AlternateContent xmlns:mc="http://schemas.openxmlformats.org/markup-compatibility/2006">
              <mc:Choice xmlns:v="urn:schemas-microsoft-com:vml" Requires="v">
                <p:oleObj name="Equation" r:id="rId11" imgW="4265104" imgH="457855" progId="Equation.DSMT4">
                  <p:embed/>
                </p:oleObj>
              </mc:Choice>
              <mc:Fallback>
                <p:oleObj name="Equation" r:id="rId11" imgW="4265104" imgH="457855" progId="Equation.DSMT4">
                  <p:embed/>
                  <p:pic>
                    <p:nvPicPr>
                      <p:cNvPr id="0" name=""/>
                      <p:cNvPicPr/>
                      <p:nvPr/>
                    </p:nvPicPr>
                    <p:blipFill>
                      <a:blip r:embed="rId12"/>
                      <a:stretch>
                        <a:fillRect/>
                      </a:stretch>
                    </p:blipFill>
                    <p:spPr>
                      <a:xfrm>
                        <a:off x="363793" y="4528068"/>
                        <a:ext cx="5466736" cy="585940"/>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AF62A225-A302-06C7-7098-1FC24E174AB9}"/>
              </a:ext>
            </a:extLst>
          </p:cNvPr>
          <p:cNvSpPr txBox="1"/>
          <p:nvPr/>
        </p:nvSpPr>
        <p:spPr>
          <a:xfrm flipH="1">
            <a:off x="325078" y="5274271"/>
            <a:ext cx="4030612" cy="307777"/>
          </a:xfrm>
          <a:prstGeom prst="rect">
            <a:avLst/>
          </a:prstGeom>
          <a:noFill/>
        </p:spPr>
        <p:txBody>
          <a:bodyPr wrap="square" rtlCol="0">
            <a:spAutoFit/>
          </a:bodyPr>
          <a:lstStyle/>
          <a:p>
            <a:r>
              <a:rPr lang="en-US" sz="1400"/>
              <a:t>And we get the following RG equations.  </a:t>
            </a:r>
            <a:endParaRPr lang="en-US"/>
          </a:p>
        </p:txBody>
      </p:sp>
      <p:graphicFrame>
        <p:nvGraphicFramePr>
          <p:cNvPr id="20" name="Object 19">
            <a:extLst>
              <a:ext uri="{FF2B5EF4-FFF2-40B4-BE49-F238E27FC236}">
                <a16:creationId xmlns:a16="http://schemas.microsoft.com/office/drawing/2014/main" id="{468FF288-B44F-8BDF-55F1-B540B8EC5B78}"/>
              </a:ext>
            </a:extLst>
          </p:cNvPr>
          <p:cNvGraphicFramePr>
            <a:graphicFrameLocks noChangeAspect="1"/>
          </p:cNvGraphicFramePr>
          <p:nvPr>
            <p:extLst>
              <p:ext uri="{D42A27DB-BD31-4B8C-83A1-F6EECF244321}">
                <p14:modId xmlns:p14="http://schemas.microsoft.com/office/powerpoint/2010/main" val="1136392362"/>
              </p:ext>
            </p:extLst>
          </p:nvPr>
        </p:nvGraphicFramePr>
        <p:xfrm>
          <a:off x="4782164" y="5739400"/>
          <a:ext cx="1048365" cy="1086091"/>
        </p:xfrm>
        <a:graphic>
          <a:graphicData uri="http://schemas.openxmlformats.org/presentationml/2006/ole">
            <mc:AlternateContent xmlns:mc="http://schemas.openxmlformats.org/markup-compatibility/2006">
              <mc:Choice xmlns:v="urn:schemas-microsoft-com:vml" Requires="v">
                <p:oleObj name="Equation" r:id="rId13" imgW="837692" imgH="868123" progId="Equation.DSMT4">
                  <p:embed/>
                </p:oleObj>
              </mc:Choice>
              <mc:Fallback>
                <p:oleObj name="Equation" r:id="rId13" imgW="837692" imgH="868123" progId="Equation.DSMT4">
                  <p:embed/>
                  <p:pic>
                    <p:nvPicPr>
                      <p:cNvPr id="0" name=""/>
                      <p:cNvPicPr/>
                      <p:nvPr/>
                    </p:nvPicPr>
                    <p:blipFill>
                      <a:blip r:embed="rId14"/>
                      <a:stretch>
                        <a:fillRect/>
                      </a:stretch>
                    </p:blipFill>
                    <p:spPr>
                      <a:xfrm>
                        <a:off x="4782164" y="5739400"/>
                        <a:ext cx="1048365" cy="1086091"/>
                      </a:xfrm>
                      <a:prstGeom prst="rect">
                        <a:avLst/>
                      </a:prstGeom>
                      <a:solidFill>
                        <a:srgbClr val="00B050">
                          <a:alpha val="14000"/>
                        </a:srgbClr>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86F5586F-2CAE-4923-25B9-F9CDCD1FF936}"/>
                  </a:ext>
                </a:extLst>
              </p14:cNvPr>
              <p14:cNvContentPartPr/>
              <p14:nvPr/>
            </p14:nvContentPartPr>
            <p14:xfrm>
              <a:off x="2733410" y="6098988"/>
              <a:ext cx="787320" cy="187920"/>
            </p14:xfrm>
          </p:contentPart>
        </mc:Choice>
        <mc:Fallback xmlns="">
          <p:pic>
            <p:nvPicPr>
              <p:cNvPr id="21" name="Ink 20">
                <a:extLst>
                  <a:ext uri="{FF2B5EF4-FFF2-40B4-BE49-F238E27FC236}">
                    <a16:creationId xmlns:a16="http://schemas.microsoft.com/office/drawing/2014/main" id="{86F5586F-2CAE-4923-25B9-F9CDCD1FF936}"/>
                  </a:ext>
                </a:extLst>
              </p:cNvPr>
              <p:cNvPicPr/>
              <p:nvPr/>
            </p:nvPicPr>
            <p:blipFill>
              <a:blip r:embed="rId16"/>
              <a:stretch>
                <a:fillRect/>
              </a:stretch>
            </p:blipFill>
            <p:spPr>
              <a:xfrm>
                <a:off x="2724410" y="6090348"/>
                <a:ext cx="804960" cy="205560"/>
              </a:xfrm>
              <a:prstGeom prst="rect">
                <a:avLst/>
              </a:prstGeom>
            </p:spPr>
          </p:pic>
        </mc:Fallback>
      </mc:AlternateContent>
      <p:sp>
        <p:nvSpPr>
          <p:cNvPr id="23" name="TextBox 22">
            <a:extLst>
              <a:ext uri="{FF2B5EF4-FFF2-40B4-BE49-F238E27FC236}">
                <a16:creationId xmlns:a16="http://schemas.microsoft.com/office/drawing/2014/main" id="{C8952C79-F8A0-00B1-1073-86C89CF59185}"/>
              </a:ext>
            </a:extLst>
          </p:cNvPr>
          <p:cNvSpPr txBox="1"/>
          <p:nvPr/>
        </p:nvSpPr>
        <p:spPr>
          <a:xfrm flipH="1">
            <a:off x="6212353" y="5596061"/>
            <a:ext cx="5934585" cy="738664"/>
          </a:xfrm>
          <a:prstGeom prst="rect">
            <a:avLst/>
          </a:prstGeom>
          <a:noFill/>
        </p:spPr>
        <p:txBody>
          <a:bodyPr wrap="square" rtlCol="0">
            <a:spAutoFit/>
          </a:bodyPr>
          <a:lstStyle/>
          <a:p>
            <a:r>
              <a:rPr lang="en-US" sz="1400"/>
              <a:t>corresponding to these exponents..  If we take account of fact that u is a marginal coupling constant, then we will recover the usual mean field exponents.  </a:t>
            </a:r>
            <a:endParaRPr lang="en-US"/>
          </a:p>
        </p:txBody>
      </p:sp>
    </p:spTree>
    <p:extLst>
      <p:ext uri="{BB962C8B-B14F-4D97-AF65-F5344CB8AC3E}">
        <p14:creationId xmlns:p14="http://schemas.microsoft.com/office/powerpoint/2010/main" val="24612297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143902" y="23273"/>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2587" y="696455"/>
            <a:ext cx="6965129" cy="584775"/>
          </a:xfrm>
          <a:prstGeom prst="rect">
            <a:avLst/>
          </a:prstGeom>
          <a:noFill/>
        </p:spPr>
        <p:txBody>
          <a:bodyPr wrap="square" rtlCol="0">
            <a:spAutoFit/>
          </a:bodyPr>
          <a:lstStyle/>
          <a:p>
            <a:r>
              <a:rPr lang="en-US" b="1"/>
              <a:t>d-dimensional Ising spins continuum model</a:t>
            </a:r>
            <a:endParaRPr lang="en-US" sz="1400"/>
          </a:p>
          <a:p>
            <a:r>
              <a:rPr lang="en-US" sz="1400"/>
              <a:t>So let’s work out the </a:t>
            </a:r>
            <a:r>
              <a:rPr lang="en-US" sz="1400" b="1"/>
              <a:t>renormalization to O(u</a:t>
            </a:r>
            <a:r>
              <a:rPr lang="en-US" sz="1400" b="1" baseline="30000"/>
              <a:t>1</a:t>
            </a:r>
            <a:r>
              <a:rPr lang="en-US" sz="1400" b="1"/>
              <a:t>)</a:t>
            </a:r>
            <a:r>
              <a:rPr lang="en-US" sz="1400"/>
              <a:t>.  To this order, we have: </a:t>
            </a:r>
            <a:endParaRPr lang="en-US" sz="2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074DED93-10BC-4A31-9A54-E81263EBAF12}"/>
              </a:ext>
            </a:extLst>
          </p:cNvPr>
          <p:cNvSpPr txBox="1"/>
          <p:nvPr/>
        </p:nvSpPr>
        <p:spPr>
          <a:xfrm flipH="1">
            <a:off x="6312309" y="1870422"/>
            <a:ext cx="1710813" cy="523220"/>
          </a:xfrm>
          <a:prstGeom prst="rect">
            <a:avLst/>
          </a:prstGeom>
          <a:noFill/>
        </p:spPr>
        <p:txBody>
          <a:bodyPr wrap="square" rtlCol="0">
            <a:spAutoFit/>
          </a:bodyPr>
          <a:lstStyle/>
          <a:p>
            <a:r>
              <a:rPr lang="en-US" sz="1400"/>
              <a:t>And these diagrams work out to be:</a:t>
            </a:r>
            <a:endParaRPr lang="en-US"/>
          </a:p>
        </p:txBody>
      </p:sp>
      <p:graphicFrame>
        <p:nvGraphicFramePr>
          <p:cNvPr id="7" name="Object 6">
            <a:extLst>
              <a:ext uri="{FF2B5EF4-FFF2-40B4-BE49-F238E27FC236}">
                <a16:creationId xmlns:a16="http://schemas.microsoft.com/office/drawing/2014/main" id="{66CAE050-45B6-4DFC-69EA-9089893E3F2B}"/>
              </a:ext>
            </a:extLst>
          </p:cNvPr>
          <p:cNvGraphicFramePr>
            <a:graphicFrameLocks noChangeAspect="1"/>
          </p:cNvGraphicFramePr>
          <p:nvPr>
            <p:extLst>
              <p:ext uri="{D42A27DB-BD31-4B8C-83A1-F6EECF244321}">
                <p14:modId xmlns:p14="http://schemas.microsoft.com/office/powerpoint/2010/main" val="619999757"/>
              </p:ext>
            </p:extLst>
          </p:nvPr>
        </p:nvGraphicFramePr>
        <p:xfrm>
          <a:off x="2279138" y="2907431"/>
          <a:ext cx="6045201" cy="1009650"/>
        </p:xfrm>
        <a:graphic>
          <a:graphicData uri="http://schemas.openxmlformats.org/presentationml/2006/ole">
            <mc:AlternateContent xmlns:mc="http://schemas.openxmlformats.org/markup-compatibility/2006">
              <mc:Choice xmlns:v="urn:schemas-microsoft-com:vml" Requires="v">
                <p:oleObj name="Equation" r:id="rId2" imgW="4241520" imgH="711000" progId="Equation.DSMT4">
                  <p:embed/>
                </p:oleObj>
              </mc:Choice>
              <mc:Fallback>
                <p:oleObj name="Equation" r:id="rId2" imgW="4241520" imgH="711000" progId="Equation.DSMT4">
                  <p:embed/>
                  <p:pic>
                    <p:nvPicPr>
                      <p:cNvPr id="7" name="Object 6">
                        <a:extLst>
                          <a:ext uri="{FF2B5EF4-FFF2-40B4-BE49-F238E27FC236}">
                            <a16:creationId xmlns:a16="http://schemas.microsoft.com/office/drawing/2014/main" id="{66CAE050-45B6-4DFC-69EA-9089893E3F2B}"/>
                          </a:ext>
                        </a:extLst>
                      </p:cNvPr>
                      <p:cNvPicPr/>
                      <p:nvPr/>
                    </p:nvPicPr>
                    <p:blipFill>
                      <a:blip r:embed="rId3"/>
                      <a:stretch>
                        <a:fillRect/>
                      </a:stretch>
                    </p:blipFill>
                    <p:spPr>
                      <a:xfrm>
                        <a:off x="2279138" y="2907431"/>
                        <a:ext cx="6045201" cy="100965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E622293C-FB0F-6BCB-950A-BA7B98975AE2}"/>
              </a:ext>
            </a:extLst>
          </p:cNvPr>
          <p:cNvSpPr txBox="1"/>
          <p:nvPr/>
        </p:nvSpPr>
        <p:spPr>
          <a:xfrm>
            <a:off x="242785" y="3059668"/>
            <a:ext cx="1720313" cy="738664"/>
          </a:xfrm>
          <a:prstGeom prst="rect">
            <a:avLst/>
          </a:prstGeom>
          <a:noFill/>
        </p:spPr>
        <p:txBody>
          <a:bodyPr wrap="square" rtlCol="0">
            <a:spAutoFit/>
          </a:bodyPr>
          <a:lstStyle/>
          <a:p>
            <a:r>
              <a:rPr lang="en-US" sz="1400"/>
              <a:t>so plugging this into Z, we get the effective action,</a:t>
            </a:r>
          </a:p>
        </p:txBody>
      </p:sp>
      <p:pic>
        <p:nvPicPr>
          <p:cNvPr id="18" name="Picture 17">
            <a:extLst>
              <a:ext uri="{FF2B5EF4-FFF2-40B4-BE49-F238E27FC236}">
                <a16:creationId xmlns:a16="http://schemas.microsoft.com/office/drawing/2014/main" id="{CD0723F3-E089-6274-79EE-BA13600FB3FB}"/>
              </a:ext>
            </a:extLst>
          </p:cNvPr>
          <p:cNvPicPr>
            <a:picLocks noChangeAspect="1"/>
          </p:cNvPicPr>
          <p:nvPr/>
        </p:nvPicPr>
        <p:blipFill>
          <a:blip r:embed="rId4"/>
          <a:stretch>
            <a:fillRect/>
          </a:stretch>
        </p:blipFill>
        <p:spPr>
          <a:xfrm>
            <a:off x="242785" y="1420162"/>
            <a:ext cx="5466736" cy="1044420"/>
          </a:xfrm>
          <a:prstGeom prst="rect">
            <a:avLst/>
          </a:prstGeom>
        </p:spPr>
      </p:pic>
      <p:graphicFrame>
        <p:nvGraphicFramePr>
          <p:cNvPr id="22" name="Object 21">
            <a:extLst>
              <a:ext uri="{FF2B5EF4-FFF2-40B4-BE49-F238E27FC236}">
                <a16:creationId xmlns:a16="http://schemas.microsoft.com/office/drawing/2014/main" id="{0C30F172-CD20-DCC8-FA0F-A15E8CAAB713}"/>
              </a:ext>
            </a:extLst>
          </p:cNvPr>
          <p:cNvGraphicFramePr>
            <a:graphicFrameLocks noChangeAspect="1"/>
          </p:cNvGraphicFramePr>
          <p:nvPr>
            <p:extLst>
              <p:ext uri="{D42A27DB-BD31-4B8C-83A1-F6EECF244321}">
                <p14:modId xmlns:p14="http://schemas.microsoft.com/office/powerpoint/2010/main" val="1029912080"/>
              </p:ext>
            </p:extLst>
          </p:nvPr>
        </p:nvGraphicFramePr>
        <p:xfrm>
          <a:off x="8211978" y="1087752"/>
          <a:ext cx="3408363" cy="1836737"/>
        </p:xfrm>
        <a:graphic>
          <a:graphicData uri="http://schemas.openxmlformats.org/presentationml/2006/ole">
            <mc:AlternateContent xmlns:mc="http://schemas.openxmlformats.org/markup-compatibility/2006">
              <mc:Choice xmlns:v="urn:schemas-microsoft-com:vml" Requires="v">
                <p:oleObj name="Equation" r:id="rId5" imgW="2755800" imgH="1485720" progId="Equation.DSMT4">
                  <p:embed/>
                </p:oleObj>
              </mc:Choice>
              <mc:Fallback>
                <p:oleObj name="Equation" r:id="rId5" imgW="2755800" imgH="1485720" progId="Equation.DSMT4">
                  <p:embed/>
                  <p:pic>
                    <p:nvPicPr>
                      <p:cNvPr id="0" name=""/>
                      <p:cNvPicPr/>
                      <p:nvPr/>
                    </p:nvPicPr>
                    <p:blipFill>
                      <a:blip r:embed="rId6"/>
                      <a:stretch>
                        <a:fillRect/>
                      </a:stretch>
                    </p:blipFill>
                    <p:spPr>
                      <a:xfrm>
                        <a:off x="8211978" y="1087752"/>
                        <a:ext cx="3408363" cy="1836737"/>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84BD362B-68C3-3D33-6333-7D6414CBCA1E}"/>
              </a:ext>
            </a:extLst>
          </p:cNvPr>
          <p:cNvGraphicFramePr>
            <a:graphicFrameLocks noChangeAspect="1"/>
          </p:cNvGraphicFramePr>
          <p:nvPr>
            <p:extLst>
              <p:ext uri="{D42A27DB-BD31-4B8C-83A1-F6EECF244321}">
                <p14:modId xmlns:p14="http://schemas.microsoft.com/office/powerpoint/2010/main" val="3812214006"/>
              </p:ext>
            </p:extLst>
          </p:nvPr>
        </p:nvGraphicFramePr>
        <p:xfrm>
          <a:off x="2350779" y="4240571"/>
          <a:ext cx="1589087" cy="600075"/>
        </p:xfrm>
        <a:graphic>
          <a:graphicData uri="http://schemas.openxmlformats.org/presentationml/2006/ole">
            <mc:AlternateContent xmlns:mc="http://schemas.openxmlformats.org/markup-compatibility/2006">
              <mc:Choice xmlns:v="urn:schemas-microsoft-com:vml" Requires="v">
                <p:oleObj name="Equation" r:id="rId7" imgW="1589744" imgH="600620" progId="Equation.DSMT4">
                  <p:embed/>
                </p:oleObj>
              </mc:Choice>
              <mc:Fallback>
                <p:oleObj name="Equation" r:id="rId7" imgW="1589744" imgH="600620" progId="Equation.DSMT4">
                  <p:embed/>
                  <p:pic>
                    <p:nvPicPr>
                      <p:cNvPr id="0" name=""/>
                      <p:cNvPicPr/>
                      <p:nvPr/>
                    </p:nvPicPr>
                    <p:blipFill>
                      <a:blip r:embed="rId8"/>
                      <a:stretch>
                        <a:fillRect/>
                      </a:stretch>
                    </p:blipFill>
                    <p:spPr>
                      <a:xfrm>
                        <a:off x="2350779" y="4240571"/>
                        <a:ext cx="1589087" cy="600075"/>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4A43C439-E0AA-A35F-E1F6-5BDB9F92DED2}"/>
              </a:ext>
            </a:extLst>
          </p:cNvPr>
          <p:cNvGraphicFramePr>
            <a:graphicFrameLocks noChangeAspect="1"/>
          </p:cNvGraphicFramePr>
          <p:nvPr>
            <p:extLst>
              <p:ext uri="{D42A27DB-BD31-4B8C-83A1-F6EECF244321}">
                <p14:modId xmlns:p14="http://schemas.microsoft.com/office/powerpoint/2010/main" val="343081005"/>
              </p:ext>
            </p:extLst>
          </p:nvPr>
        </p:nvGraphicFramePr>
        <p:xfrm>
          <a:off x="2063008" y="5192588"/>
          <a:ext cx="4500023" cy="1530525"/>
        </p:xfrm>
        <a:graphic>
          <a:graphicData uri="http://schemas.openxmlformats.org/presentationml/2006/ole">
            <mc:AlternateContent xmlns:mc="http://schemas.openxmlformats.org/markup-compatibility/2006">
              <mc:Choice xmlns:v="urn:schemas-microsoft-com:vml" Requires="v">
                <p:oleObj name="Equation" r:id="rId9" imgW="3589338" imgH="1221068" progId="Equation.DSMT4">
                  <p:embed/>
                </p:oleObj>
              </mc:Choice>
              <mc:Fallback>
                <p:oleObj name="Equation" r:id="rId9" imgW="3589338" imgH="1221068" progId="Equation.DSMT4">
                  <p:embed/>
                  <p:pic>
                    <p:nvPicPr>
                      <p:cNvPr id="0" name=""/>
                      <p:cNvPicPr/>
                      <p:nvPr/>
                    </p:nvPicPr>
                    <p:blipFill>
                      <a:blip r:embed="rId10"/>
                      <a:stretch>
                        <a:fillRect/>
                      </a:stretch>
                    </p:blipFill>
                    <p:spPr>
                      <a:xfrm>
                        <a:off x="2063008" y="5192588"/>
                        <a:ext cx="4500023" cy="1530525"/>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2271D61D-8EA9-D207-2873-BBCEC67C5922}"/>
              </a:ext>
            </a:extLst>
          </p:cNvPr>
          <p:cNvSpPr txBox="1"/>
          <p:nvPr/>
        </p:nvSpPr>
        <p:spPr>
          <a:xfrm>
            <a:off x="242785" y="4167244"/>
            <a:ext cx="2107994" cy="746730"/>
          </a:xfrm>
          <a:prstGeom prst="rect">
            <a:avLst/>
          </a:prstGeom>
          <a:noFill/>
        </p:spPr>
        <p:txBody>
          <a:bodyPr wrap="square" rtlCol="0">
            <a:spAutoFit/>
          </a:bodyPr>
          <a:lstStyle/>
          <a:p>
            <a:r>
              <a:rPr lang="en-US" sz="1400"/>
              <a:t>Performing the same manipulations on k and the field as before, </a:t>
            </a:r>
          </a:p>
        </p:txBody>
      </p:sp>
      <p:sp>
        <p:nvSpPr>
          <p:cNvPr id="29" name="TextBox 28">
            <a:extLst>
              <a:ext uri="{FF2B5EF4-FFF2-40B4-BE49-F238E27FC236}">
                <a16:creationId xmlns:a16="http://schemas.microsoft.com/office/drawing/2014/main" id="{900B5338-FF5F-D621-BC3E-2275D8872E82}"/>
              </a:ext>
            </a:extLst>
          </p:cNvPr>
          <p:cNvSpPr txBox="1"/>
          <p:nvPr/>
        </p:nvSpPr>
        <p:spPr>
          <a:xfrm>
            <a:off x="202587" y="5288022"/>
            <a:ext cx="1724536" cy="1169551"/>
          </a:xfrm>
          <a:prstGeom prst="rect">
            <a:avLst/>
          </a:prstGeom>
          <a:noFill/>
        </p:spPr>
        <p:txBody>
          <a:bodyPr wrap="square">
            <a:spAutoFit/>
          </a:bodyPr>
          <a:lstStyle/>
          <a:p>
            <a:r>
              <a:rPr lang="en-US" sz="1400"/>
              <a:t>happens to restore S</a:t>
            </a:r>
            <a:r>
              <a:rPr lang="en-US" sz="1400" baseline="-25000"/>
              <a:t>eff</a:t>
            </a:r>
            <a:r>
              <a:rPr lang="en-US" sz="1400"/>
              <a:t>(</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to the form of S(</a:t>
            </a:r>
            <a:r>
              <a:rPr lang="el-GR" sz="1400">
                <a:latin typeface="Calibri" panose="020F0502020204030204" pitchFamily="34" charset="0"/>
                <a:cs typeface="Calibri" panose="020F0502020204030204" pitchFamily="34" charset="0"/>
              </a:rPr>
              <a:t>φ</a:t>
            </a:r>
            <a:r>
              <a:rPr lang="en-US" sz="1400" baseline="-25000">
                <a:latin typeface="Calibri" panose="020F0502020204030204" pitchFamily="34" charset="0"/>
                <a:cs typeface="Calibri" panose="020F0502020204030204" pitchFamily="34" charset="0"/>
              </a:rPr>
              <a:t>l</a:t>
            </a:r>
            <a:r>
              <a:rPr lang="en-US" sz="1400">
                <a:latin typeface="Calibri" panose="020F0502020204030204" pitchFamily="34" charset="0"/>
                <a:cs typeface="Calibri" panose="020F0502020204030204" pitchFamily="34" charset="0"/>
              </a:rPr>
              <a:t>).  So we peel off the following RG equations,</a:t>
            </a:r>
            <a:endParaRPr lang="en-US" sz="1400"/>
          </a:p>
        </p:txBody>
      </p:sp>
      <p:sp>
        <p:nvSpPr>
          <p:cNvPr id="30" name="TextBox 29">
            <a:extLst>
              <a:ext uri="{FF2B5EF4-FFF2-40B4-BE49-F238E27FC236}">
                <a16:creationId xmlns:a16="http://schemas.microsoft.com/office/drawing/2014/main" id="{17C202A0-7394-BA28-EEE4-7F023189AF9E}"/>
              </a:ext>
            </a:extLst>
          </p:cNvPr>
          <p:cNvSpPr txBox="1"/>
          <p:nvPr/>
        </p:nvSpPr>
        <p:spPr>
          <a:xfrm>
            <a:off x="6630090" y="5266046"/>
            <a:ext cx="1581888" cy="1169551"/>
          </a:xfrm>
          <a:prstGeom prst="rect">
            <a:avLst/>
          </a:prstGeom>
          <a:noFill/>
        </p:spPr>
        <p:txBody>
          <a:bodyPr wrap="square">
            <a:spAutoFit/>
          </a:bodyPr>
          <a:lstStyle/>
          <a:p>
            <a:r>
              <a:rPr lang="en-US" sz="1400"/>
              <a:t>which we can convert to DE’s.</a:t>
            </a:r>
          </a:p>
          <a:p>
            <a:r>
              <a:rPr lang="en-US" sz="1400"/>
              <a:t>note S</a:t>
            </a:r>
            <a:r>
              <a:rPr lang="en-US" sz="1400" baseline="-25000"/>
              <a:t>d</a:t>
            </a:r>
            <a:r>
              <a:rPr lang="en-US" sz="1400"/>
              <a:t> =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/(2</a:t>
            </a:r>
            <a:r>
              <a:rPr lang="el-GR" sz="1400">
                <a:latin typeface="Calibri" panose="020F0502020204030204" pitchFamily="34" charset="0"/>
                <a:cs typeface="Calibri" panose="020F0502020204030204" pitchFamily="34" charset="0"/>
              </a:rPr>
              <a:t>π</a:t>
            </a:r>
            <a:r>
              <a:rPr lang="en-US" sz="1400">
                <a:latin typeface="Calibri" panose="020F0502020204030204" pitchFamily="34" charset="0"/>
                <a:cs typeface="Calibri" panose="020F0502020204030204" pitchFamily="34" charset="0"/>
              </a:rPr>
              <a:t>)</a:t>
            </a:r>
            <a:r>
              <a:rPr lang="en-US" sz="1400" baseline="30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where </a:t>
            </a:r>
            <a:r>
              <a:rPr lang="el-GR" sz="1400">
                <a:latin typeface="Calibri" panose="020F0502020204030204" pitchFamily="34" charset="0"/>
                <a:cs typeface="Calibri" panose="020F0502020204030204" pitchFamily="34" charset="0"/>
              </a:rPr>
              <a:t>Ω</a:t>
            </a:r>
            <a:r>
              <a:rPr lang="en-US" sz="1400" baseline="-25000">
                <a:latin typeface="Calibri" panose="020F0502020204030204" pitchFamily="34" charset="0"/>
                <a:cs typeface="Calibri" panose="020F0502020204030204" pitchFamily="34" charset="0"/>
              </a:rPr>
              <a:t>d</a:t>
            </a:r>
            <a:r>
              <a:rPr lang="en-US" sz="1400">
                <a:latin typeface="Calibri" panose="020F0502020204030204" pitchFamily="34" charset="0"/>
                <a:cs typeface="Calibri" panose="020F0502020204030204" pitchFamily="34" charset="0"/>
              </a:rPr>
              <a:t> = solid angle of d-sphere.</a:t>
            </a:r>
            <a:r>
              <a:rPr lang="en-US" sz="1400" baseline="30000"/>
              <a:t>:</a:t>
            </a:r>
            <a:endParaRPr lang="en-US" sz="1400"/>
          </a:p>
        </p:txBody>
      </p:sp>
      <p:graphicFrame>
        <p:nvGraphicFramePr>
          <p:cNvPr id="31" name="Object 30">
            <a:extLst>
              <a:ext uri="{FF2B5EF4-FFF2-40B4-BE49-F238E27FC236}">
                <a16:creationId xmlns:a16="http://schemas.microsoft.com/office/drawing/2014/main" id="{6FB2309E-B427-B89D-9B0D-2C91EA83C8D8}"/>
              </a:ext>
            </a:extLst>
          </p:cNvPr>
          <p:cNvGraphicFramePr>
            <a:graphicFrameLocks noChangeAspect="1"/>
          </p:cNvGraphicFramePr>
          <p:nvPr>
            <p:extLst>
              <p:ext uri="{D42A27DB-BD31-4B8C-83A1-F6EECF244321}">
                <p14:modId xmlns:p14="http://schemas.microsoft.com/office/powerpoint/2010/main" val="3747287561"/>
              </p:ext>
            </p:extLst>
          </p:nvPr>
        </p:nvGraphicFramePr>
        <p:xfrm>
          <a:off x="8349630" y="5051470"/>
          <a:ext cx="3705225" cy="1746250"/>
        </p:xfrm>
        <a:graphic>
          <a:graphicData uri="http://schemas.openxmlformats.org/presentationml/2006/ole">
            <mc:AlternateContent xmlns:mc="http://schemas.openxmlformats.org/markup-compatibility/2006">
              <mc:Choice xmlns:v="urn:schemas-microsoft-com:vml" Requires="v">
                <p:oleObj name="Equation" r:id="rId11" imgW="3704844" imgH="1746701" progId="Equation.DSMT4">
                  <p:embed/>
                </p:oleObj>
              </mc:Choice>
              <mc:Fallback>
                <p:oleObj name="Equation" r:id="rId11" imgW="3704844" imgH="1746701" progId="Equation.DSMT4">
                  <p:embed/>
                  <p:pic>
                    <p:nvPicPr>
                      <p:cNvPr id="0" name=""/>
                      <p:cNvPicPr/>
                      <p:nvPr/>
                    </p:nvPicPr>
                    <p:blipFill>
                      <a:blip r:embed="rId12"/>
                      <a:stretch>
                        <a:fillRect/>
                      </a:stretch>
                    </p:blipFill>
                    <p:spPr>
                      <a:xfrm>
                        <a:off x="8349630" y="5051470"/>
                        <a:ext cx="3705225" cy="1746250"/>
                      </a:xfrm>
                      <a:prstGeom prst="rect">
                        <a:avLst/>
                      </a:prstGeom>
                    </p:spPr>
                  </p:pic>
                </p:oleObj>
              </mc:Fallback>
            </mc:AlternateContent>
          </a:graphicData>
        </a:graphic>
      </p:graphicFrame>
    </p:spTree>
    <p:extLst>
      <p:ext uri="{BB962C8B-B14F-4D97-AF65-F5344CB8AC3E}">
        <p14:creationId xmlns:p14="http://schemas.microsoft.com/office/powerpoint/2010/main" val="21307732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0DF21-0092-4F9A-AC01-5307E1DB9CDB}"/>
              </a:ext>
            </a:extLst>
          </p:cNvPr>
          <p:cNvSpPr txBox="1"/>
          <p:nvPr/>
        </p:nvSpPr>
        <p:spPr>
          <a:xfrm>
            <a:off x="4072380" y="141402"/>
            <a:ext cx="4136902" cy="584775"/>
          </a:xfrm>
          <a:prstGeom prst="rect">
            <a:avLst/>
          </a:prstGeom>
          <a:noFill/>
        </p:spPr>
        <p:txBody>
          <a:bodyPr wrap="none" rtlCol="0">
            <a:spAutoFit/>
          </a:bodyPr>
          <a:lstStyle/>
          <a:p>
            <a:r>
              <a:rPr lang="en-US" sz="3200" b="1" u="sng"/>
              <a:t>Renormalization Group</a:t>
            </a:r>
            <a:endParaRPr lang="en-US" sz="2000" b="1" u="sng"/>
          </a:p>
        </p:txBody>
      </p:sp>
      <p:sp>
        <p:nvSpPr>
          <p:cNvPr id="14" name="TextBox 13">
            <a:extLst>
              <a:ext uri="{FF2B5EF4-FFF2-40B4-BE49-F238E27FC236}">
                <a16:creationId xmlns:a16="http://schemas.microsoft.com/office/drawing/2014/main" id="{AA865883-AA60-4C90-AD40-E5B402F1F4DA}"/>
              </a:ext>
            </a:extLst>
          </p:cNvPr>
          <p:cNvSpPr txBox="1"/>
          <p:nvPr/>
        </p:nvSpPr>
        <p:spPr>
          <a:xfrm>
            <a:off x="201973" y="802458"/>
            <a:ext cx="8361924" cy="584775"/>
          </a:xfrm>
          <a:prstGeom prst="rect">
            <a:avLst/>
          </a:prstGeom>
          <a:noFill/>
        </p:spPr>
        <p:txBody>
          <a:bodyPr wrap="square" rtlCol="0">
            <a:spAutoFit/>
          </a:bodyPr>
          <a:lstStyle/>
          <a:p>
            <a:r>
              <a:rPr lang="en-US" b="1"/>
              <a:t>d-dimensional Ising spins continuum model</a:t>
            </a:r>
            <a:endParaRPr lang="en-US" sz="1400"/>
          </a:p>
          <a:p>
            <a:r>
              <a:rPr lang="en-US" sz="1400"/>
              <a:t>for d &gt; 4, the fixed point is:</a:t>
            </a:r>
            <a:endParaRPr lang="en-US" sz="2000" baseline="30000"/>
          </a:p>
        </p:txBody>
      </p:sp>
      <p:sp>
        <p:nvSpPr>
          <p:cNvPr id="10" name="Rectangle 16">
            <a:extLst>
              <a:ext uri="{FF2B5EF4-FFF2-40B4-BE49-F238E27FC236}">
                <a16:creationId xmlns:a16="http://schemas.microsoft.com/office/drawing/2014/main" id="{4380595D-E934-46D3-A765-EFDAFC4734F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12">
            <a:extLst>
              <a:ext uri="{FF2B5EF4-FFF2-40B4-BE49-F238E27FC236}">
                <a16:creationId xmlns:a16="http://schemas.microsoft.com/office/drawing/2014/main" id="{61B0DB6C-580D-43B9-B108-06513527DA9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4E84F18-033E-C6F4-6025-7DD6B85AB799}"/>
              </a:ext>
            </a:extLst>
          </p:cNvPr>
          <p:cNvSpPr txBox="1"/>
          <p:nvPr/>
        </p:nvSpPr>
        <p:spPr>
          <a:xfrm>
            <a:off x="6517205" y="1108378"/>
            <a:ext cx="5472821" cy="523220"/>
          </a:xfrm>
          <a:prstGeom prst="rect">
            <a:avLst/>
          </a:prstGeom>
          <a:noFill/>
        </p:spPr>
        <p:txBody>
          <a:bodyPr wrap="square" rtlCol="0">
            <a:spAutoFit/>
          </a:bodyPr>
          <a:lstStyle/>
          <a:p>
            <a:r>
              <a:rPr lang="en-US" sz="1400"/>
              <a:t>for d &lt; 4, this fixed point becomes unstable (</a:t>
            </a:r>
            <a:r>
              <a:rPr lang="el-GR" sz="1400">
                <a:latin typeface="Calibri" panose="020F0502020204030204" pitchFamily="34" charset="0"/>
                <a:cs typeface="Calibri" panose="020F0502020204030204" pitchFamily="34" charset="0"/>
              </a:rPr>
              <a:t>λ</a:t>
            </a:r>
            <a:r>
              <a:rPr lang="en-US" sz="1400" baseline="-25000"/>
              <a:t>u</a:t>
            </a:r>
            <a:r>
              <a:rPr lang="en-US" sz="1400"/>
              <a:t> becomes positive).  We have to find a new stable fixed point (</a:t>
            </a:r>
            <a:r>
              <a:rPr lang="el-GR" sz="1400">
                <a:latin typeface="Calibri" panose="020F0502020204030204" pitchFamily="34" charset="0"/>
                <a:cs typeface="Calibri" panose="020F0502020204030204" pitchFamily="34" charset="0"/>
              </a:rPr>
              <a:t>λ</a:t>
            </a:r>
            <a:r>
              <a:rPr lang="en-US" sz="1400" baseline="-25000"/>
              <a:t>u</a:t>
            </a:r>
            <a:r>
              <a:rPr lang="en-US" sz="1400"/>
              <a:t> &lt; 0).  This is at (</a:t>
            </a:r>
            <a:r>
              <a:rPr lang="el-GR" sz="1400">
                <a:latin typeface="Calibri" panose="020F0502020204030204" pitchFamily="34" charset="0"/>
                <a:cs typeface="Calibri" panose="020F0502020204030204" pitchFamily="34" charset="0"/>
              </a:rPr>
              <a:t>ε</a:t>
            </a:r>
            <a:r>
              <a:rPr lang="en-US" sz="1400">
                <a:latin typeface="Calibri" panose="020F0502020204030204" pitchFamily="34" charset="0"/>
                <a:cs typeface="Calibri" panose="020F0502020204030204" pitchFamily="34" charset="0"/>
              </a:rPr>
              <a:t> = d-4)</a:t>
            </a:r>
            <a:r>
              <a:rPr lang="en-US" sz="1400"/>
              <a:t>:</a:t>
            </a:r>
          </a:p>
        </p:txBody>
      </p:sp>
      <p:graphicFrame>
        <p:nvGraphicFramePr>
          <p:cNvPr id="8" name="Object 7">
            <a:extLst>
              <a:ext uri="{FF2B5EF4-FFF2-40B4-BE49-F238E27FC236}">
                <a16:creationId xmlns:a16="http://schemas.microsoft.com/office/drawing/2014/main" id="{CF031410-5D34-3782-D312-71866BE8D2EE}"/>
              </a:ext>
            </a:extLst>
          </p:cNvPr>
          <p:cNvGraphicFramePr>
            <a:graphicFrameLocks noChangeAspect="1"/>
          </p:cNvGraphicFramePr>
          <p:nvPr>
            <p:extLst>
              <p:ext uri="{D42A27DB-BD31-4B8C-83A1-F6EECF244321}">
                <p14:modId xmlns:p14="http://schemas.microsoft.com/office/powerpoint/2010/main" val="139443333"/>
              </p:ext>
            </p:extLst>
          </p:nvPr>
        </p:nvGraphicFramePr>
        <p:xfrm>
          <a:off x="285751" y="2207704"/>
          <a:ext cx="1854733" cy="1047817"/>
        </p:xfrm>
        <a:graphic>
          <a:graphicData uri="http://schemas.openxmlformats.org/presentationml/2006/ole">
            <mc:AlternateContent xmlns:mc="http://schemas.openxmlformats.org/markup-compatibility/2006">
              <mc:Choice xmlns:v="urn:schemas-microsoft-com:vml" Requires="v">
                <p:oleObj name="Equation" r:id="rId2" imgW="1504103" imgH="849015" progId="Equation.DSMT4">
                  <p:embed/>
                </p:oleObj>
              </mc:Choice>
              <mc:Fallback>
                <p:oleObj name="Equation" r:id="rId2" imgW="1504103" imgH="849015" progId="Equation.DSMT4">
                  <p:embed/>
                  <p:pic>
                    <p:nvPicPr>
                      <p:cNvPr id="0" name=""/>
                      <p:cNvPicPr/>
                      <p:nvPr/>
                    </p:nvPicPr>
                    <p:blipFill>
                      <a:blip r:embed="rId3"/>
                      <a:stretch>
                        <a:fillRect/>
                      </a:stretch>
                    </p:blipFill>
                    <p:spPr>
                      <a:xfrm>
                        <a:off x="285751" y="2207704"/>
                        <a:ext cx="1854733" cy="1047817"/>
                      </a:xfrm>
                      <a:prstGeom prst="rect">
                        <a:avLst/>
                      </a:prstGeom>
                    </p:spPr>
                  </p:pic>
                </p:oleObj>
              </mc:Fallback>
            </mc:AlternateContent>
          </a:graphicData>
        </a:graphic>
      </p:graphicFrame>
      <p:pic>
        <p:nvPicPr>
          <p:cNvPr id="9" name="Picture 8" descr="Diagram&#10;&#10;Description automatically generated">
            <a:extLst>
              <a:ext uri="{FF2B5EF4-FFF2-40B4-BE49-F238E27FC236}">
                <a16:creationId xmlns:a16="http://schemas.microsoft.com/office/drawing/2014/main" id="{D9B1B533-43F7-19E9-8787-180079EE67EB}"/>
              </a:ext>
            </a:extLst>
          </p:cNvPr>
          <p:cNvPicPr>
            <a:picLocks noChangeAspect="1"/>
          </p:cNvPicPr>
          <p:nvPr/>
        </p:nvPicPr>
        <p:blipFill>
          <a:blip r:embed="rId4"/>
          <a:stretch>
            <a:fillRect/>
          </a:stretch>
        </p:blipFill>
        <p:spPr>
          <a:xfrm>
            <a:off x="6541955" y="4494926"/>
            <a:ext cx="2332490" cy="2251075"/>
          </a:xfrm>
          <a:prstGeom prst="rect">
            <a:avLst/>
          </a:prstGeom>
        </p:spPr>
      </p:pic>
      <p:pic>
        <p:nvPicPr>
          <p:cNvPr id="11" name="Picture 10" descr="Chart&#10;&#10;Description automatically generated with medium confidence">
            <a:extLst>
              <a:ext uri="{FF2B5EF4-FFF2-40B4-BE49-F238E27FC236}">
                <a16:creationId xmlns:a16="http://schemas.microsoft.com/office/drawing/2014/main" id="{610FB2A5-81C3-8661-1E84-4220C4AEB5DF}"/>
              </a:ext>
            </a:extLst>
          </p:cNvPr>
          <p:cNvPicPr>
            <a:picLocks noChangeAspect="1"/>
          </p:cNvPicPr>
          <p:nvPr/>
        </p:nvPicPr>
        <p:blipFill>
          <a:blip r:embed="rId5"/>
          <a:stretch>
            <a:fillRect/>
          </a:stretch>
        </p:blipFill>
        <p:spPr>
          <a:xfrm>
            <a:off x="289254" y="4184459"/>
            <a:ext cx="2120265" cy="2251075"/>
          </a:xfrm>
          <a:prstGeom prst="rect">
            <a:avLst/>
          </a:prstGeom>
        </p:spPr>
      </p:pic>
      <p:graphicFrame>
        <p:nvGraphicFramePr>
          <p:cNvPr id="12" name="Object 11">
            <a:extLst>
              <a:ext uri="{FF2B5EF4-FFF2-40B4-BE49-F238E27FC236}">
                <a16:creationId xmlns:a16="http://schemas.microsoft.com/office/drawing/2014/main" id="{BD481E80-F22D-33D1-B65D-B2C99F7D16EB}"/>
              </a:ext>
            </a:extLst>
          </p:cNvPr>
          <p:cNvGraphicFramePr>
            <a:graphicFrameLocks noChangeAspect="1"/>
          </p:cNvGraphicFramePr>
          <p:nvPr>
            <p:extLst>
              <p:ext uri="{D42A27DB-BD31-4B8C-83A1-F6EECF244321}">
                <p14:modId xmlns:p14="http://schemas.microsoft.com/office/powerpoint/2010/main" val="731149467"/>
              </p:ext>
            </p:extLst>
          </p:nvPr>
        </p:nvGraphicFramePr>
        <p:xfrm>
          <a:off x="6623217" y="1702984"/>
          <a:ext cx="3109565" cy="619847"/>
        </p:xfrm>
        <a:graphic>
          <a:graphicData uri="http://schemas.openxmlformats.org/presentationml/2006/ole">
            <mc:AlternateContent xmlns:mc="http://schemas.openxmlformats.org/markup-compatibility/2006">
              <mc:Choice xmlns:v="urn:schemas-microsoft-com:vml" Requires="v">
                <p:oleObj name="Equation" r:id="rId6" imgW="2389653" imgH="476963" progId="Equation.DSMT4">
                  <p:embed/>
                </p:oleObj>
              </mc:Choice>
              <mc:Fallback>
                <p:oleObj name="Equation" r:id="rId6" imgW="2389653" imgH="476963" progId="Equation.DSMT4">
                  <p:embed/>
                  <p:pic>
                    <p:nvPicPr>
                      <p:cNvPr id="0" name=""/>
                      <p:cNvPicPr/>
                      <p:nvPr/>
                    </p:nvPicPr>
                    <p:blipFill>
                      <a:blip r:embed="rId7"/>
                      <a:stretch>
                        <a:fillRect/>
                      </a:stretch>
                    </p:blipFill>
                    <p:spPr>
                      <a:xfrm>
                        <a:off x="6623217" y="1702984"/>
                        <a:ext cx="3109565" cy="619847"/>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9851B475-483A-1A88-49EF-CE9AF971CE05}"/>
              </a:ext>
            </a:extLst>
          </p:cNvPr>
          <p:cNvGraphicFramePr>
            <a:graphicFrameLocks noChangeAspect="1"/>
          </p:cNvGraphicFramePr>
          <p:nvPr>
            <p:extLst>
              <p:ext uri="{D42A27DB-BD31-4B8C-83A1-F6EECF244321}">
                <p14:modId xmlns:p14="http://schemas.microsoft.com/office/powerpoint/2010/main" val="299371965"/>
              </p:ext>
            </p:extLst>
          </p:nvPr>
        </p:nvGraphicFramePr>
        <p:xfrm>
          <a:off x="285751" y="1477710"/>
          <a:ext cx="1854733" cy="282626"/>
        </p:xfrm>
        <a:graphic>
          <a:graphicData uri="http://schemas.openxmlformats.org/presentationml/2006/ole">
            <mc:AlternateContent xmlns:mc="http://schemas.openxmlformats.org/markup-compatibility/2006">
              <mc:Choice xmlns:v="urn:schemas-microsoft-com:vml" Requires="v">
                <p:oleObj name="Equation" r:id="rId8" imgW="1333440" imgH="203040" progId="Equation.DSMT4">
                  <p:embed/>
                </p:oleObj>
              </mc:Choice>
              <mc:Fallback>
                <p:oleObj name="Equation" r:id="rId8" imgW="1333440" imgH="203040" progId="Equation.DSMT4">
                  <p:embed/>
                  <p:pic>
                    <p:nvPicPr>
                      <p:cNvPr id="0" name=""/>
                      <p:cNvPicPr/>
                      <p:nvPr/>
                    </p:nvPicPr>
                    <p:blipFill>
                      <a:blip r:embed="rId9"/>
                      <a:stretch>
                        <a:fillRect/>
                      </a:stretch>
                    </p:blipFill>
                    <p:spPr>
                      <a:xfrm>
                        <a:off x="285751" y="1477710"/>
                        <a:ext cx="1854733" cy="282626"/>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8B2CCB67-1516-90D5-8D7D-79F562F563E3}"/>
              </a:ext>
            </a:extLst>
          </p:cNvPr>
          <p:cNvSpPr txBox="1"/>
          <p:nvPr/>
        </p:nvSpPr>
        <p:spPr>
          <a:xfrm>
            <a:off x="201973" y="1834915"/>
            <a:ext cx="3126042" cy="307777"/>
          </a:xfrm>
          <a:prstGeom prst="rect">
            <a:avLst/>
          </a:prstGeom>
          <a:noFill/>
        </p:spPr>
        <p:txBody>
          <a:bodyPr wrap="square" rtlCol="0">
            <a:spAutoFit/>
          </a:bodyPr>
          <a:lstStyle/>
          <a:p>
            <a:r>
              <a:rPr lang="en-US" sz="1400"/>
              <a:t>linearizing around this, the ODE’s are:</a:t>
            </a:r>
          </a:p>
        </p:txBody>
      </p:sp>
      <p:sp>
        <p:nvSpPr>
          <p:cNvPr id="17" name="TextBox 16">
            <a:extLst>
              <a:ext uri="{FF2B5EF4-FFF2-40B4-BE49-F238E27FC236}">
                <a16:creationId xmlns:a16="http://schemas.microsoft.com/office/drawing/2014/main" id="{7AA4EB01-FDD4-552A-7364-8560FB743034}"/>
              </a:ext>
            </a:extLst>
          </p:cNvPr>
          <p:cNvSpPr txBox="1"/>
          <p:nvPr/>
        </p:nvSpPr>
        <p:spPr>
          <a:xfrm>
            <a:off x="285750" y="3429000"/>
            <a:ext cx="4482895"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18" name="Object 17">
            <a:extLst>
              <a:ext uri="{FF2B5EF4-FFF2-40B4-BE49-F238E27FC236}">
                <a16:creationId xmlns:a16="http://schemas.microsoft.com/office/drawing/2014/main" id="{7CA9F37E-ABD7-38B2-A50A-147DFC837638}"/>
              </a:ext>
            </a:extLst>
          </p:cNvPr>
          <p:cNvGraphicFramePr>
            <a:graphicFrameLocks noChangeAspect="1"/>
          </p:cNvGraphicFramePr>
          <p:nvPr>
            <p:extLst>
              <p:ext uri="{D42A27DB-BD31-4B8C-83A1-F6EECF244321}">
                <p14:modId xmlns:p14="http://schemas.microsoft.com/office/powerpoint/2010/main" val="1530586687"/>
              </p:ext>
            </p:extLst>
          </p:nvPr>
        </p:nvGraphicFramePr>
        <p:xfrm>
          <a:off x="2604935" y="6079632"/>
          <a:ext cx="1778000" cy="588962"/>
        </p:xfrm>
        <a:graphic>
          <a:graphicData uri="http://schemas.openxmlformats.org/presentationml/2006/ole">
            <mc:AlternateContent xmlns:mc="http://schemas.openxmlformats.org/markup-compatibility/2006">
              <mc:Choice xmlns:v="urn:schemas-microsoft-com:vml" Requires="v">
                <p:oleObj name="Equation" r:id="rId10" imgW="1460160" imgH="482400" progId="Equation.DSMT4">
                  <p:embed/>
                </p:oleObj>
              </mc:Choice>
              <mc:Fallback>
                <p:oleObj name="Equation" r:id="rId10" imgW="1460160" imgH="482400" progId="Equation.DSMT4">
                  <p:embed/>
                  <p:pic>
                    <p:nvPicPr>
                      <p:cNvPr id="0" name=""/>
                      <p:cNvPicPr/>
                      <p:nvPr/>
                    </p:nvPicPr>
                    <p:blipFill>
                      <a:blip r:embed="rId11"/>
                      <a:stretch>
                        <a:fillRect/>
                      </a:stretch>
                    </p:blipFill>
                    <p:spPr>
                      <a:xfrm>
                        <a:off x="2604935" y="6079632"/>
                        <a:ext cx="1778000" cy="58896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19" name="Ink 18">
                <a:extLst>
                  <a:ext uri="{FF2B5EF4-FFF2-40B4-BE49-F238E27FC236}">
                    <a16:creationId xmlns:a16="http://schemas.microsoft.com/office/drawing/2014/main" id="{35FEFD03-114E-5C5B-BBFD-92036FBC0A09}"/>
                  </a:ext>
                </a:extLst>
              </p14:cNvPr>
              <p14:cNvContentPartPr/>
              <p14:nvPr/>
            </p14:nvContentPartPr>
            <p14:xfrm>
              <a:off x="2123489" y="5800908"/>
              <a:ext cx="211320" cy="417960"/>
            </p14:xfrm>
          </p:contentPart>
        </mc:Choice>
        <mc:Fallback xmlns="">
          <p:pic>
            <p:nvPicPr>
              <p:cNvPr id="19" name="Ink 18">
                <a:extLst>
                  <a:ext uri="{FF2B5EF4-FFF2-40B4-BE49-F238E27FC236}">
                    <a16:creationId xmlns:a16="http://schemas.microsoft.com/office/drawing/2014/main" id="{35FEFD03-114E-5C5B-BBFD-92036FBC0A09}"/>
                  </a:ext>
                </a:extLst>
              </p:cNvPr>
              <p:cNvPicPr/>
              <p:nvPr/>
            </p:nvPicPr>
            <p:blipFill>
              <a:blip r:embed="rId13"/>
              <a:stretch>
                <a:fillRect/>
              </a:stretch>
            </p:blipFill>
            <p:spPr>
              <a:xfrm>
                <a:off x="2114849" y="5792268"/>
                <a:ext cx="228960" cy="435600"/>
              </a:xfrm>
              <a:prstGeom prst="rect">
                <a:avLst/>
              </a:prstGeom>
            </p:spPr>
          </p:pic>
        </mc:Fallback>
      </mc:AlternateContent>
      <p:graphicFrame>
        <p:nvGraphicFramePr>
          <p:cNvPr id="20" name="Object 19">
            <a:extLst>
              <a:ext uri="{FF2B5EF4-FFF2-40B4-BE49-F238E27FC236}">
                <a16:creationId xmlns:a16="http://schemas.microsoft.com/office/drawing/2014/main" id="{5C214917-CF3B-98E4-617D-B0AEFE3D0ACD}"/>
              </a:ext>
            </a:extLst>
          </p:cNvPr>
          <p:cNvGraphicFramePr>
            <a:graphicFrameLocks noChangeAspect="1"/>
          </p:cNvGraphicFramePr>
          <p:nvPr>
            <p:extLst>
              <p:ext uri="{D42A27DB-BD31-4B8C-83A1-F6EECF244321}">
                <p14:modId xmlns:p14="http://schemas.microsoft.com/office/powerpoint/2010/main" val="2690317215"/>
              </p:ext>
            </p:extLst>
          </p:nvPr>
        </p:nvGraphicFramePr>
        <p:xfrm>
          <a:off x="1216948" y="4386794"/>
          <a:ext cx="1457426" cy="570950"/>
        </p:xfrm>
        <a:graphic>
          <a:graphicData uri="http://schemas.openxmlformats.org/presentationml/2006/ole">
            <mc:AlternateContent xmlns:mc="http://schemas.openxmlformats.org/markup-compatibility/2006">
              <mc:Choice xmlns:v="urn:schemas-microsoft-com:vml" Requires="v">
                <p:oleObj name="Equation" r:id="rId14" imgW="1231560" imgH="482400" progId="Equation.DSMT4">
                  <p:embed/>
                </p:oleObj>
              </mc:Choice>
              <mc:Fallback>
                <p:oleObj name="Equation" r:id="rId14" imgW="1231560" imgH="482400" progId="Equation.DSMT4">
                  <p:embed/>
                  <p:pic>
                    <p:nvPicPr>
                      <p:cNvPr id="0" name=""/>
                      <p:cNvPicPr/>
                      <p:nvPr/>
                    </p:nvPicPr>
                    <p:blipFill>
                      <a:blip r:embed="rId15"/>
                      <a:stretch>
                        <a:fillRect/>
                      </a:stretch>
                    </p:blipFill>
                    <p:spPr>
                      <a:xfrm>
                        <a:off x="1216948" y="4386794"/>
                        <a:ext cx="1457426" cy="57095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6">
            <p14:nvContentPartPr>
              <p14:cNvPr id="21" name="Ink 20">
                <a:extLst>
                  <a:ext uri="{FF2B5EF4-FFF2-40B4-BE49-F238E27FC236}">
                    <a16:creationId xmlns:a16="http://schemas.microsoft.com/office/drawing/2014/main" id="{75EB6E66-550C-BA8E-8F4B-B874CD33A342}"/>
                  </a:ext>
                </a:extLst>
              </p14:cNvPr>
              <p14:cNvContentPartPr/>
              <p14:nvPr/>
            </p14:nvContentPartPr>
            <p14:xfrm>
              <a:off x="756929" y="5230668"/>
              <a:ext cx="360" cy="360"/>
            </p14:xfrm>
          </p:contentPart>
        </mc:Choice>
        <mc:Fallback xmlns="">
          <p:pic>
            <p:nvPicPr>
              <p:cNvPr id="21" name="Ink 20">
                <a:extLst>
                  <a:ext uri="{FF2B5EF4-FFF2-40B4-BE49-F238E27FC236}">
                    <a16:creationId xmlns:a16="http://schemas.microsoft.com/office/drawing/2014/main" id="{75EB6E66-550C-BA8E-8F4B-B874CD33A342}"/>
                  </a:ext>
                </a:extLst>
              </p:cNvPr>
              <p:cNvPicPr/>
              <p:nvPr/>
            </p:nvPicPr>
            <p:blipFill>
              <a:blip r:embed="rId17"/>
              <a:stretch>
                <a:fillRect/>
              </a:stretch>
            </p:blipFill>
            <p:spPr>
              <a:xfrm>
                <a:off x="748289" y="52216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4" name="Ink 23">
                <a:extLst>
                  <a:ext uri="{FF2B5EF4-FFF2-40B4-BE49-F238E27FC236}">
                    <a16:creationId xmlns:a16="http://schemas.microsoft.com/office/drawing/2014/main" id="{990BC60E-B985-C423-1BF4-D796DB1EC02D}"/>
                  </a:ext>
                </a:extLst>
              </p14:cNvPr>
              <p14:cNvContentPartPr/>
              <p14:nvPr/>
            </p14:nvContentPartPr>
            <p14:xfrm>
              <a:off x="796529" y="4714428"/>
              <a:ext cx="352080" cy="565920"/>
            </p14:xfrm>
          </p:contentPart>
        </mc:Choice>
        <mc:Fallback xmlns="">
          <p:pic>
            <p:nvPicPr>
              <p:cNvPr id="24" name="Ink 23">
                <a:extLst>
                  <a:ext uri="{FF2B5EF4-FFF2-40B4-BE49-F238E27FC236}">
                    <a16:creationId xmlns:a16="http://schemas.microsoft.com/office/drawing/2014/main" id="{990BC60E-B985-C423-1BF4-D796DB1EC02D}"/>
                  </a:ext>
                </a:extLst>
              </p:cNvPr>
              <p:cNvPicPr/>
              <p:nvPr/>
            </p:nvPicPr>
            <p:blipFill>
              <a:blip r:embed="rId19"/>
              <a:stretch>
                <a:fillRect/>
              </a:stretch>
            </p:blipFill>
            <p:spPr>
              <a:xfrm>
                <a:off x="787529" y="4705428"/>
                <a:ext cx="369720" cy="583560"/>
              </a:xfrm>
              <a:prstGeom prst="rect">
                <a:avLst/>
              </a:prstGeom>
            </p:spPr>
          </p:pic>
        </mc:Fallback>
      </mc:AlternateContent>
      <p:graphicFrame>
        <p:nvGraphicFramePr>
          <p:cNvPr id="25" name="Object 24">
            <a:extLst>
              <a:ext uri="{FF2B5EF4-FFF2-40B4-BE49-F238E27FC236}">
                <a16:creationId xmlns:a16="http://schemas.microsoft.com/office/drawing/2014/main" id="{34758397-715A-AC17-71D7-4DBF25F64AAE}"/>
              </a:ext>
            </a:extLst>
          </p:cNvPr>
          <p:cNvGraphicFramePr>
            <a:graphicFrameLocks noChangeAspect="1"/>
          </p:cNvGraphicFramePr>
          <p:nvPr>
            <p:extLst>
              <p:ext uri="{D42A27DB-BD31-4B8C-83A1-F6EECF244321}">
                <p14:modId xmlns:p14="http://schemas.microsoft.com/office/powerpoint/2010/main" val="3854087698"/>
              </p:ext>
            </p:extLst>
          </p:nvPr>
        </p:nvGraphicFramePr>
        <p:xfrm>
          <a:off x="3454968" y="4723084"/>
          <a:ext cx="1003614" cy="607124"/>
        </p:xfrm>
        <a:graphic>
          <a:graphicData uri="http://schemas.openxmlformats.org/presentationml/2006/ole">
            <mc:AlternateContent xmlns:mc="http://schemas.openxmlformats.org/markup-compatibility/2006">
              <mc:Choice xmlns:v="urn:schemas-microsoft-com:vml" Requires="v">
                <p:oleObj name="Equation" r:id="rId20" imgW="771123" imgH="467229" progId="Equation.DSMT4">
                  <p:embed/>
                </p:oleObj>
              </mc:Choice>
              <mc:Fallback>
                <p:oleObj name="Equation" r:id="rId20" imgW="771123" imgH="467229" progId="Equation.DSMT4">
                  <p:embed/>
                  <p:pic>
                    <p:nvPicPr>
                      <p:cNvPr id="0" name=""/>
                      <p:cNvPicPr/>
                      <p:nvPr/>
                    </p:nvPicPr>
                    <p:blipFill>
                      <a:blip r:embed="rId21"/>
                      <a:stretch>
                        <a:fillRect/>
                      </a:stretch>
                    </p:blipFill>
                    <p:spPr>
                      <a:xfrm>
                        <a:off x="3454968" y="4723084"/>
                        <a:ext cx="1003614" cy="607124"/>
                      </a:xfrm>
                      <a:prstGeom prst="rect">
                        <a:avLst/>
                      </a:prstGeom>
                    </p:spPr>
                  </p:pic>
                </p:oleObj>
              </mc:Fallback>
            </mc:AlternateContent>
          </a:graphicData>
        </a:graphic>
      </p:graphicFrame>
      <p:sp>
        <p:nvSpPr>
          <p:cNvPr id="26" name="TextBox 25">
            <a:extLst>
              <a:ext uri="{FF2B5EF4-FFF2-40B4-BE49-F238E27FC236}">
                <a16:creationId xmlns:a16="http://schemas.microsoft.com/office/drawing/2014/main" id="{FCE46422-3F0D-B40A-9DCF-7F8F3DFA0644}"/>
              </a:ext>
            </a:extLst>
          </p:cNvPr>
          <p:cNvSpPr txBox="1"/>
          <p:nvPr/>
        </p:nvSpPr>
        <p:spPr>
          <a:xfrm>
            <a:off x="3375968" y="4175383"/>
            <a:ext cx="1457426" cy="523220"/>
          </a:xfrm>
          <a:prstGeom prst="rect">
            <a:avLst/>
          </a:prstGeom>
          <a:noFill/>
        </p:spPr>
        <p:txBody>
          <a:bodyPr wrap="square" rtlCol="0">
            <a:spAutoFit/>
          </a:bodyPr>
          <a:lstStyle/>
          <a:p>
            <a:r>
              <a:rPr lang="en-US" sz="1400"/>
              <a:t>eigenvalues are usual,</a:t>
            </a:r>
          </a:p>
        </p:txBody>
      </p:sp>
      <p:sp>
        <p:nvSpPr>
          <p:cNvPr id="27" name="TextBox 26">
            <a:extLst>
              <a:ext uri="{FF2B5EF4-FFF2-40B4-BE49-F238E27FC236}">
                <a16:creationId xmlns:a16="http://schemas.microsoft.com/office/drawing/2014/main" id="{A764093D-4999-C976-517C-061A03D33679}"/>
              </a:ext>
            </a:extLst>
          </p:cNvPr>
          <p:cNvSpPr txBox="1"/>
          <p:nvPr/>
        </p:nvSpPr>
        <p:spPr>
          <a:xfrm>
            <a:off x="2539840" y="5507450"/>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p:graphicFrame>
        <p:nvGraphicFramePr>
          <p:cNvPr id="28" name="Object 27">
            <a:extLst>
              <a:ext uri="{FF2B5EF4-FFF2-40B4-BE49-F238E27FC236}">
                <a16:creationId xmlns:a16="http://schemas.microsoft.com/office/drawing/2014/main" id="{6A0EE426-6277-DD48-12E6-44F2F79C3AF9}"/>
              </a:ext>
            </a:extLst>
          </p:cNvPr>
          <p:cNvGraphicFramePr>
            <a:graphicFrameLocks noChangeAspect="1"/>
          </p:cNvGraphicFramePr>
          <p:nvPr>
            <p:extLst>
              <p:ext uri="{D42A27DB-BD31-4B8C-83A1-F6EECF244321}">
                <p14:modId xmlns:p14="http://schemas.microsoft.com/office/powerpoint/2010/main" val="2253541741"/>
              </p:ext>
            </p:extLst>
          </p:nvPr>
        </p:nvGraphicFramePr>
        <p:xfrm>
          <a:off x="6623217" y="2797797"/>
          <a:ext cx="3307363" cy="1028147"/>
        </p:xfrm>
        <a:graphic>
          <a:graphicData uri="http://schemas.openxmlformats.org/presentationml/2006/ole">
            <mc:AlternateContent xmlns:mc="http://schemas.openxmlformats.org/markup-compatibility/2006">
              <mc:Choice xmlns:v="urn:schemas-microsoft-com:vml" Requires="v">
                <p:oleObj name="Equation" r:id="rId22" imgW="2732574" imgH="849015" progId="Equation.DSMT4">
                  <p:embed/>
                </p:oleObj>
              </mc:Choice>
              <mc:Fallback>
                <p:oleObj name="Equation" r:id="rId22" imgW="2732574" imgH="849015" progId="Equation.DSMT4">
                  <p:embed/>
                  <p:pic>
                    <p:nvPicPr>
                      <p:cNvPr id="0" name=""/>
                      <p:cNvPicPr/>
                      <p:nvPr/>
                    </p:nvPicPr>
                    <p:blipFill>
                      <a:blip r:embed="rId23"/>
                      <a:stretch>
                        <a:fillRect/>
                      </a:stretch>
                    </p:blipFill>
                    <p:spPr>
                      <a:xfrm>
                        <a:off x="6623217" y="2797797"/>
                        <a:ext cx="3307363" cy="1028147"/>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A1BFAE8F-4904-713A-2474-0F647BD30559}"/>
              </a:ext>
            </a:extLst>
          </p:cNvPr>
          <p:cNvSpPr txBox="1"/>
          <p:nvPr/>
        </p:nvSpPr>
        <p:spPr>
          <a:xfrm>
            <a:off x="6517206" y="2397596"/>
            <a:ext cx="2646460" cy="307777"/>
          </a:xfrm>
          <a:prstGeom prst="rect">
            <a:avLst/>
          </a:prstGeom>
          <a:noFill/>
        </p:spPr>
        <p:txBody>
          <a:bodyPr wrap="square" rtlCol="0">
            <a:spAutoFit/>
          </a:bodyPr>
          <a:lstStyle/>
          <a:p>
            <a:r>
              <a:rPr lang="en-US" sz="1400"/>
              <a:t>linearized RG equations become,</a:t>
            </a:r>
          </a:p>
        </p:txBody>
      </p:sp>
      <p:sp>
        <p:nvSpPr>
          <p:cNvPr id="30" name="TextBox 29">
            <a:extLst>
              <a:ext uri="{FF2B5EF4-FFF2-40B4-BE49-F238E27FC236}">
                <a16:creationId xmlns:a16="http://schemas.microsoft.com/office/drawing/2014/main" id="{CB189FB3-261E-862B-B867-29432CFF73A8}"/>
              </a:ext>
            </a:extLst>
          </p:cNvPr>
          <p:cNvSpPr txBox="1"/>
          <p:nvPr/>
        </p:nvSpPr>
        <p:spPr>
          <a:xfrm>
            <a:off x="6546522" y="3891018"/>
            <a:ext cx="5443504" cy="523220"/>
          </a:xfrm>
          <a:prstGeom prst="rect">
            <a:avLst/>
          </a:prstGeom>
          <a:noFill/>
        </p:spPr>
        <p:txBody>
          <a:bodyPr wrap="square" rtlCol="0">
            <a:spAutoFit/>
          </a:bodyPr>
          <a:lstStyle/>
          <a:p>
            <a:r>
              <a:rPr lang="en-US" sz="1400"/>
              <a:t>RG flows look like this.  Note critical hypersurface (dotted) line, which flows through the |</a:t>
            </a:r>
            <a:r>
              <a:rPr lang="el-GR" sz="1400">
                <a:latin typeface="Calibri" panose="020F0502020204030204" pitchFamily="34" charset="0"/>
                <a:cs typeface="Calibri" panose="020F0502020204030204" pitchFamily="34" charset="0"/>
              </a:rPr>
              <a:t>λ</a:t>
            </a:r>
            <a:r>
              <a:rPr lang="en-US" sz="1400" baseline="-25000">
                <a:latin typeface="Calibri" panose="020F0502020204030204" pitchFamily="34" charset="0"/>
                <a:cs typeface="Calibri" panose="020F0502020204030204" pitchFamily="34" charset="0"/>
              </a:rPr>
              <a:t>u</a:t>
            </a:r>
            <a:r>
              <a:rPr lang="en-US" sz="1400"/>
              <a:t>&gt; eigenvector.</a:t>
            </a:r>
          </a:p>
        </p:txBody>
      </p:sp>
      <p:graphicFrame>
        <p:nvGraphicFramePr>
          <p:cNvPr id="31" name="Object 30">
            <a:extLst>
              <a:ext uri="{FF2B5EF4-FFF2-40B4-BE49-F238E27FC236}">
                <a16:creationId xmlns:a16="http://schemas.microsoft.com/office/drawing/2014/main" id="{08230F0B-E352-D258-35C4-1AC89149E565}"/>
              </a:ext>
            </a:extLst>
          </p:cNvPr>
          <p:cNvGraphicFramePr>
            <a:graphicFrameLocks noChangeAspect="1"/>
          </p:cNvGraphicFramePr>
          <p:nvPr>
            <p:extLst>
              <p:ext uri="{D42A27DB-BD31-4B8C-83A1-F6EECF244321}">
                <p14:modId xmlns:p14="http://schemas.microsoft.com/office/powerpoint/2010/main" val="3302397002"/>
              </p:ext>
            </p:extLst>
          </p:nvPr>
        </p:nvGraphicFramePr>
        <p:xfrm>
          <a:off x="8793748" y="6187201"/>
          <a:ext cx="2549525" cy="558800"/>
        </p:xfrm>
        <a:graphic>
          <a:graphicData uri="http://schemas.openxmlformats.org/presentationml/2006/ole">
            <mc:AlternateContent xmlns:mc="http://schemas.openxmlformats.org/markup-compatibility/2006">
              <mc:Choice xmlns:v="urn:schemas-microsoft-com:vml" Requires="v">
                <p:oleObj name="Equation" r:id="rId24" imgW="2095200" imgH="457200" progId="Equation.DSMT4">
                  <p:embed/>
                </p:oleObj>
              </mc:Choice>
              <mc:Fallback>
                <p:oleObj name="Equation" r:id="rId24" imgW="2095200" imgH="457200" progId="Equation.DSMT4">
                  <p:embed/>
                  <p:pic>
                    <p:nvPicPr>
                      <p:cNvPr id="18" name="Object 17">
                        <a:extLst>
                          <a:ext uri="{FF2B5EF4-FFF2-40B4-BE49-F238E27FC236}">
                            <a16:creationId xmlns:a16="http://schemas.microsoft.com/office/drawing/2014/main" id="{7CA9F37E-ABD7-38B2-A50A-147DFC837638}"/>
                          </a:ext>
                        </a:extLst>
                      </p:cNvPr>
                      <p:cNvPicPr/>
                      <p:nvPr/>
                    </p:nvPicPr>
                    <p:blipFill>
                      <a:blip r:embed="rId25"/>
                      <a:stretch>
                        <a:fillRect/>
                      </a:stretch>
                    </p:blipFill>
                    <p:spPr>
                      <a:xfrm>
                        <a:off x="8793748" y="6187201"/>
                        <a:ext cx="2549525" cy="558800"/>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4CC50A0A-6155-9761-DE07-D30C0AA344A3}"/>
              </a:ext>
            </a:extLst>
          </p:cNvPr>
          <p:cNvGraphicFramePr>
            <a:graphicFrameLocks noChangeAspect="1"/>
          </p:cNvGraphicFramePr>
          <p:nvPr>
            <p:extLst>
              <p:ext uri="{D42A27DB-BD31-4B8C-83A1-F6EECF244321}">
                <p14:modId xmlns:p14="http://schemas.microsoft.com/office/powerpoint/2010/main" val="3754376247"/>
              </p:ext>
            </p:extLst>
          </p:nvPr>
        </p:nvGraphicFramePr>
        <p:xfrm>
          <a:off x="10178999" y="4723084"/>
          <a:ext cx="1039812" cy="628650"/>
        </p:xfrm>
        <a:graphic>
          <a:graphicData uri="http://schemas.openxmlformats.org/presentationml/2006/ole">
            <mc:AlternateContent xmlns:mc="http://schemas.openxmlformats.org/markup-compatibility/2006">
              <mc:Choice xmlns:v="urn:schemas-microsoft-com:vml" Requires="v">
                <p:oleObj name="Equation" r:id="rId26" imgW="799920" imgH="482400" progId="Equation.DSMT4">
                  <p:embed/>
                </p:oleObj>
              </mc:Choice>
              <mc:Fallback>
                <p:oleObj name="Equation" r:id="rId26" imgW="799920" imgH="482400" progId="Equation.DSMT4">
                  <p:embed/>
                  <p:pic>
                    <p:nvPicPr>
                      <p:cNvPr id="25" name="Object 24">
                        <a:extLst>
                          <a:ext uri="{FF2B5EF4-FFF2-40B4-BE49-F238E27FC236}">
                            <a16:creationId xmlns:a16="http://schemas.microsoft.com/office/drawing/2014/main" id="{34758397-715A-AC17-71D7-4DBF25F64AAE}"/>
                          </a:ext>
                        </a:extLst>
                      </p:cNvPr>
                      <p:cNvPicPr/>
                      <p:nvPr/>
                    </p:nvPicPr>
                    <p:blipFill>
                      <a:blip r:embed="rId27"/>
                      <a:stretch>
                        <a:fillRect/>
                      </a:stretch>
                    </p:blipFill>
                    <p:spPr>
                      <a:xfrm>
                        <a:off x="10178999" y="4723084"/>
                        <a:ext cx="1039812" cy="628650"/>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FC403376-97CF-1675-E229-F055FFA56391}"/>
              </a:ext>
            </a:extLst>
          </p:cNvPr>
          <p:cNvSpPr txBox="1"/>
          <p:nvPr/>
        </p:nvSpPr>
        <p:spPr>
          <a:xfrm>
            <a:off x="10068511" y="4300910"/>
            <a:ext cx="1457426" cy="307777"/>
          </a:xfrm>
          <a:prstGeom prst="rect">
            <a:avLst/>
          </a:prstGeom>
          <a:noFill/>
        </p:spPr>
        <p:txBody>
          <a:bodyPr wrap="square" rtlCol="0">
            <a:spAutoFit/>
          </a:bodyPr>
          <a:lstStyle/>
          <a:p>
            <a:r>
              <a:rPr lang="en-US" sz="1400"/>
              <a:t>eigenvalues are:</a:t>
            </a:r>
          </a:p>
        </p:txBody>
      </p:sp>
      <p:sp>
        <p:nvSpPr>
          <p:cNvPr id="34" name="TextBox 33">
            <a:extLst>
              <a:ext uri="{FF2B5EF4-FFF2-40B4-BE49-F238E27FC236}">
                <a16:creationId xmlns:a16="http://schemas.microsoft.com/office/drawing/2014/main" id="{3C808D93-2D6D-234E-C1E7-D710A309D625}"/>
              </a:ext>
            </a:extLst>
          </p:cNvPr>
          <p:cNvSpPr txBox="1"/>
          <p:nvPr/>
        </p:nvSpPr>
        <p:spPr>
          <a:xfrm>
            <a:off x="9253615" y="5569479"/>
            <a:ext cx="2370774" cy="523220"/>
          </a:xfrm>
          <a:prstGeom prst="rect">
            <a:avLst/>
          </a:prstGeom>
          <a:noFill/>
        </p:spPr>
        <p:txBody>
          <a:bodyPr wrap="square" rtlCol="0">
            <a:spAutoFit/>
          </a:bodyPr>
          <a:lstStyle/>
          <a:p>
            <a:r>
              <a:rPr lang="en-US" sz="1400"/>
              <a:t>can calculate critical temp for given u, (r</a:t>
            </a:r>
            <a:r>
              <a:rPr lang="en-US" sz="1400" baseline="-25000"/>
              <a:t>c</a:t>
            </a:r>
            <a:r>
              <a:rPr lang="en-US" sz="1400"/>
              <a:t> = 1 – Jz/T</a:t>
            </a:r>
            <a:r>
              <a:rPr lang="en-US" sz="1400" baseline="-25000"/>
              <a:t>c</a:t>
            </a:r>
            <a:r>
              <a:rPr lang="en-US" sz="1400"/>
              <a:t>)</a:t>
            </a:r>
          </a:p>
        </p:txBody>
      </p:sp>
      <mc:AlternateContent xmlns:mc="http://schemas.openxmlformats.org/markup-compatibility/2006" xmlns:p14="http://schemas.microsoft.com/office/powerpoint/2010/main">
        <mc:Choice Requires="p14">
          <p:contentPart p14:bwMode="auto" r:id="rId28">
            <p14:nvContentPartPr>
              <p14:cNvPr id="35" name="Ink 34">
                <a:extLst>
                  <a:ext uri="{FF2B5EF4-FFF2-40B4-BE49-F238E27FC236}">
                    <a16:creationId xmlns:a16="http://schemas.microsoft.com/office/drawing/2014/main" id="{B075F8EF-89DA-9B9D-5B82-7AF6252FCC81}"/>
                  </a:ext>
                </a:extLst>
              </p14:cNvPr>
              <p14:cNvContentPartPr/>
              <p14:nvPr/>
            </p14:nvContentPartPr>
            <p14:xfrm>
              <a:off x="8445809" y="6203748"/>
              <a:ext cx="250560" cy="171720"/>
            </p14:xfrm>
          </p:contentPart>
        </mc:Choice>
        <mc:Fallback xmlns="">
          <p:pic>
            <p:nvPicPr>
              <p:cNvPr id="35" name="Ink 34">
                <a:extLst>
                  <a:ext uri="{FF2B5EF4-FFF2-40B4-BE49-F238E27FC236}">
                    <a16:creationId xmlns:a16="http://schemas.microsoft.com/office/drawing/2014/main" id="{B075F8EF-89DA-9B9D-5B82-7AF6252FCC81}"/>
                  </a:ext>
                </a:extLst>
              </p:cNvPr>
              <p:cNvPicPr/>
              <p:nvPr/>
            </p:nvPicPr>
            <p:blipFill>
              <a:blip r:embed="rId29"/>
              <a:stretch>
                <a:fillRect/>
              </a:stretch>
            </p:blipFill>
            <p:spPr>
              <a:xfrm>
                <a:off x="8436809" y="6195108"/>
                <a:ext cx="268200" cy="189360"/>
              </a:xfrm>
              <a:prstGeom prst="rect">
                <a:avLst/>
              </a:prstGeom>
            </p:spPr>
          </p:pic>
        </mc:Fallback>
      </mc:AlternateContent>
      <p:graphicFrame>
        <p:nvGraphicFramePr>
          <p:cNvPr id="36" name="Object 35">
            <a:extLst>
              <a:ext uri="{FF2B5EF4-FFF2-40B4-BE49-F238E27FC236}">
                <a16:creationId xmlns:a16="http://schemas.microsoft.com/office/drawing/2014/main" id="{A75C69C2-5AD0-0B08-5EAF-1013E139338A}"/>
              </a:ext>
            </a:extLst>
          </p:cNvPr>
          <p:cNvGraphicFramePr>
            <a:graphicFrameLocks noChangeAspect="1"/>
          </p:cNvGraphicFramePr>
          <p:nvPr>
            <p:extLst>
              <p:ext uri="{D42A27DB-BD31-4B8C-83A1-F6EECF244321}">
                <p14:modId xmlns:p14="http://schemas.microsoft.com/office/powerpoint/2010/main" val="55626537"/>
              </p:ext>
            </p:extLst>
          </p:nvPr>
        </p:nvGraphicFramePr>
        <p:xfrm>
          <a:off x="7959164" y="4546207"/>
          <a:ext cx="1689100" cy="914400"/>
        </p:xfrm>
        <a:graphic>
          <a:graphicData uri="http://schemas.openxmlformats.org/presentationml/2006/ole">
            <mc:AlternateContent xmlns:mc="http://schemas.openxmlformats.org/markup-compatibility/2006">
              <mc:Choice xmlns:v="urn:schemas-microsoft-com:vml" Requires="v">
                <p:oleObj name="Equation" r:id="rId30" imgW="1688760" imgH="914400" progId="Equation.DSMT4">
                  <p:embed/>
                </p:oleObj>
              </mc:Choice>
              <mc:Fallback>
                <p:oleObj name="Equation" r:id="rId30" imgW="1688760" imgH="914400" progId="Equation.DSMT4">
                  <p:embed/>
                  <p:pic>
                    <p:nvPicPr>
                      <p:cNvPr id="0" name=""/>
                      <p:cNvPicPr/>
                      <p:nvPr/>
                    </p:nvPicPr>
                    <p:blipFill>
                      <a:blip r:embed="rId31"/>
                      <a:stretch>
                        <a:fillRect/>
                      </a:stretch>
                    </p:blipFill>
                    <p:spPr>
                      <a:xfrm>
                        <a:off x="7959164" y="4546207"/>
                        <a:ext cx="1689100" cy="914400"/>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32">
            <p14:nvContentPartPr>
              <p14:cNvPr id="37" name="Ink 36">
                <a:extLst>
                  <a:ext uri="{FF2B5EF4-FFF2-40B4-BE49-F238E27FC236}">
                    <a16:creationId xmlns:a16="http://schemas.microsoft.com/office/drawing/2014/main" id="{CF051656-A623-2DDF-65B5-79C7154D70C4}"/>
                  </a:ext>
                </a:extLst>
              </p14:cNvPr>
              <p14:cNvContentPartPr/>
              <p14:nvPr/>
            </p14:nvContentPartPr>
            <p14:xfrm>
              <a:off x="7795289" y="5279988"/>
              <a:ext cx="219240" cy="962280"/>
            </p14:xfrm>
          </p:contentPart>
        </mc:Choice>
        <mc:Fallback xmlns="">
          <p:pic>
            <p:nvPicPr>
              <p:cNvPr id="37" name="Ink 36">
                <a:extLst>
                  <a:ext uri="{FF2B5EF4-FFF2-40B4-BE49-F238E27FC236}">
                    <a16:creationId xmlns:a16="http://schemas.microsoft.com/office/drawing/2014/main" id="{CF051656-A623-2DDF-65B5-79C7154D70C4}"/>
                  </a:ext>
                </a:extLst>
              </p:cNvPr>
              <p:cNvPicPr/>
              <p:nvPr/>
            </p:nvPicPr>
            <p:blipFill>
              <a:blip r:embed="rId33"/>
              <a:stretch>
                <a:fillRect/>
              </a:stretch>
            </p:blipFill>
            <p:spPr>
              <a:xfrm>
                <a:off x="7786649" y="5270988"/>
                <a:ext cx="236880" cy="979920"/>
              </a:xfrm>
              <a:prstGeom prst="rect">
                <a:avLst/>
              </a:prstGeom>
            </p:spPr>
          </p:pic>
        </mc:Fallback>
      </mc:AlternateContent>
    </p:spTree>
    <p:extLst>
      <p:ext uri="{BB962C8B-B14F-4D97-AF65-F5344CB8AC3E}">
        <p14:creationId xmlns:p14="http://schemas.microsoft.com/office/powerpoint/2010/main" val="35382318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997723" y="153177"/>
            <a:ext cx="5099901" cy="612169"/>
          </a:xfrm>
        </p:spPr>
        <p:txBody>
          <a:bodyPr>
            <a:noAutofit/>
          </a:bodyPr>
          <a:lstStyle/>
          <a:p>
            <a:r>
              <a:rPr lang="en-US" sz="3200" b="1" u="sng">
                <a:latin typeface="+mn-lt"/>
              </a:rPr>
              <a:t>Exchange Thermal Properties</a:t>
            </a:r>
          </a:p>
        </p:txBody>
      </p:sp>
      <p:sp>
        <p:nvSpPr>
          <p:cNvPr id="3" name="TextBox 2">
            <a:extLst>
              <a:ext uri="{FF2B5EF4-FFF2-40B4-BE49-F238E27FC236}">
                <a16:creationId xmlns:a16="http://schemas.microsoft.com/office/drawing/2014/main" id="{CE69FF3B-880C-4389-8D43-307C4E406B55}"/>
              </a:ext>
            </a:extLst>
          </p:cNvPr>
          <p:cNvSpPr txBox="1"/>
          <p:nvPr/>
        </p:nvSpPr>
        <p:spPr>
          <a:xfrm>
            <a:off x="290003" y="1126434"/>
            <a:ext cx="10663132" cy="307777"/>
          </a:xfrm>
          <a:prstGeom prst="rect">
            <a:avLst/>
          </a:prstGeom>
          <a:noFill/>
        </p:spPr>
        <p:txBody>
          <a:bodyPr wrap="square" rtlCol="0">
            <a:spAutoFit/>
          </a:bodyPr>
          <a:lstStyle/>
          <a:p>
            <a:r>
              <a:rPr lang="en-US" sz="1400"/>
              <a:t>For T near the critical point, we have to use MFT and RG methods.   </a:t>
            </a:r>
            <a:endParaRPr lang="en-US"/>
          </a:p>
        </p:txBody>
      </p:sp>
      <p:graphicFrame>
        <p:nvGraphicFramePr>
          <p:cNvPr id="6" name="Object 5">
            <a:extLst>
              <a:ext uri="{FF2B5EF4-FFF2-40B4-BE49-F238E27FC236}">
                <a16:creationId xmlns:a16="http://schemas.microsoft.com/office/drawing/2014/main" id="{CF37AB02-2FC4-4689-94F0-91E9C73E1316}"/>
              </a:ext>
            </a:extLst>
          </p:cNvPr>
          <p:cNvGraphicFramePr>
            <a:graphicFrameLocks noChangeAspect="1"/>
          </p:cNvGraphicFramePr>
          <p:nvPr>
            <p:extLst>
              <p:ext uri="{D42A27DB-BD31-4B8C-83A1-F6EECF244321}">
                <p14:modId xmlns:p14="http://schemas.microsoft.com/office/powerpoint/2010/main" val="3598559274"/>
              </p:ext>
            </p:extLst>
          </p:nvPr>
        </p:nvGraphicFramePr>
        <p:xfrm>
          <a:off x="290003" y="1637609"/>
          <a:ext cx="3184525" cy="1654175"/>
        </p:xfrm>
        <a:graphic>
          <a:graphicData uri="http://schemas.openxmlformats.org/presentationml/2006/ole">
            <mc:AlternateContent xmlns:mc="http://schemas.openxmlformats.org/markup-compatibility/2006">
              <mc:Choice xmlns:v="urn:schemas-microsoft-com:vml" Requires="v">
                <p:oleObj name="Bitmap Image" r:id="rId2" imgW="4772691" imgH="2200582" progId="Paint.Picture">
                  <p:embed/>
                </p:oleObj>
              </mc:Choice>
              <mc:Fallback>
                <p:oleObj name="Bitmap Image" r:id="rId2" imgW="4772691" imgH="2200582" progId="Paint.Picture">
                  <p:embed/>
                  <p:pic>
                    <p:nvPicPr>
                      <p:cNvPr id="6" name="Object 5">
                        <a:extLst>
                          <a:ext uri="{FF2B5EF4-FFF2-40B4-BE49-F238E27FC236}">
                            <a16:creationId xmlns:a16="http://schemas.microsoft.com/office/drawing/2014/main" id="{CF37AB02-2FC4-4689-94F0-91E9C73E13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96" r="19202" b="11688"/>
                      <a:stretch>
                        <a:fillRect/>
                      </a:stretch>
                    </p:blipFill>
                    <p:spPr bwMode="auto">
                      <a:xfrm>
                        <a:off x="290003" y="1637609"/>
                        <a:ext cx="3184525" cy="165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B5E7F78D-2473-4FDA-82E9-B83EDD04C0B5}"/>
              </a:ext>
            </a:extLst>
          </p:cNvPr>
          <p:cNvGraphicFramePr>
            <a:graphicFrameLocks noChangeAspect="1"/>
          </p:cNvGraphicFramePr>
          <p:nvPr>
            <p:extLst>
              <p:ext uri="{D42A27DB-BD31-4B8C-83A1-F6EECF244321}">
                <p14:modId xmlns:p14="http://schemas.microsoft.com/office/powerpoint/2010/main" val="3612339736"/>
              </p:ext>
            </p:extLst>
          </p:nvPr>
        </p:nvGraphicFramePr>
        <p:xfrm>
          <a:off x="4097867" y="1690247"/>
          <a:ext cx="3375025" cy="1600200"/>
        </p:xfrm>
        <a:graphic>
          <a:graphicData uri="http://schemas.openxmlformats.org/presentationml/2006/ole">
            <mc:AlternateContent xmlns:mc="http://schemas.openxmlformats.org/markup-compatibility/2006">
              <mc:Choice xmlns:v="urn:schemas-microsoft-com:vml" Requires="v">
                <p:oleObj name="Bitmap Image" r:id="rId4" imgW="4772691" imgH="2200582" progId="Paint.Picture">
                  <p:embed/>
                </p:oleObj>
              </mc:Choice>
              <mc:Fallback>
                <p:oleObj name="Bitmap Image" r:id="rId4" imgW="4772691" imgH="2200582" progId="Paint.Picture">
                  <p:embed/>
                  <p:pic>
                    <p:nvPicPr>
                      <p:cNvPr id="9" name="Object 8">
                        <a:extLst>
                          <a:ext uri="{FF2B5EF4-FFF2-40B4-BE49-F238E27FC236}">
                            <a16:creationId xmlns:a16="http://schemas.microsoft.com/office/drawing/2014/main" id="{B5E7F78D-2473-4FDA-82E9-B83EDD04C0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396" r="11377" b="11688"/>
                      <a:stretch>
                        <a:fillRect/>
                      </a:stretch>
                    </p:blipFill>
                    <p:spPr bwMode="auto">
                      <a:xfrm>
                        <a:off x="4097867" y="1690247"/>
                        <a:ext cx="3375025"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9ADBE230-08D4-418F-A621-BA79CB8D0770}"/>
              </a:ext>
            </a:extLst>
          </p:cNvPr>
          <p:cNvGraphicFramePr>
            <a:graphicFrameLocks noChangeAspect="1"/>
          </p:cNvGraphicFramePr>
          <p:nvPr>
            <p:extLst>
              <p:ext uri="{D42A27DB-BD31-4B8C-83A1-F6EECF244321}">
                <p14:modId xmlns:p14="http://schemas.microsoft.com/office/powerpoint/2010/main" val="3430218386"/>
              </p:ext>
            </p:extLst>
          </p:nvPr>
        </p:nvGraphicFramePr>
        <p:xfrm>
          <a:off x="8187686" y="1637609"/>
          <a:ext cx="2949575" cy="1554163"/>
        </p:xfrm>
        <a:graphic>
          <a:graphicData uri="http://schemas.openxmlformats.org/presentationml/2006/ole">
            <mc:AlternateContent xmlns:mc="http://schemas.openxmlformats.org/markup-compatibility/2006">
              <mc:Choice xmlns:v="urn:schemas-microsoft-com:vml" Requires="v">
                <p:oleObj name="Bitmap Image" r:id="rId6" imgW="4238095" imgH="2276793" progId="Paint.Picture">
                  <p:embed/>
                </p:oleObj>
              </mc:Choice>
              <mc:Fallback>
                <p:oleObj name="Bitmap Image" r:id="rId6" imgW="4238095" imgH="2276793" progId="Paint.Picture">
                  <p:embed/>
                  <p:pic>
                    <p:nvPicPr>
                      <p:cNvPr id="11" name="Object 10">
                        <a:extLst>
                          <a:ext uri="{FF2B5EF4-FFF2-40B4-BE49-F238E27FC236}">
                            <a16:creationId xmlns:a16="http://schemas.microsoft.com/office/drawing/2014/main" id="{9ADBE230-08D4-418F-A621-BA79CB8D077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5394" r="4411" b="11559"/>
                      <a:stretch>
                        <a:fillRect/>
                      </a:stretch>
                    </p:blipFill>
                    <p:spPr bwMode="auto">
                      <a:xfrm>
                        <a:off x="8187686" y="1637609"/>
                        <a:ext cx="2949575" cy="1554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 name="Picture 94">
            <a:extLst>
              <a:ext uri="{FF2B5EF4-FFF2-40B4-BE49-F238E27FC236}">
                <a16:creationId xmlns:a16="http://schemas.microsoft.com/office/drawing/2014/main" id="{2B94A69D-676B-EBA7-230A-5218EB541F9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887" y="4076621"/>
            <a:ext cx="2598737"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EB8492D0-2885-F494-3E4F-435A3AC5DBAD}"/>
              </a:ext>
            </a:extLst>
          </p:cNvPr>
          <p:cNvSpPr txBox="1"/>
          <p:nvPr/>
        </p:nvSpPr>
        <p:spPr>
          <a:xfrm>
            <a:off x="288887" y="3588668"/>
            <a:ext cx="4159450" cy="307777"/>
          </a:xfrm>
          <a:prstGeom prst="rect">
            <a:avLst/>
          </a:prstGeom>
          <a:noFill/>
        </p:spPr>
        <p:txBody>
          <a:bodyPr wrap="square" rtlCol="0">
            <a:spAutoFit/>
          </a:bodyPr>
          <a:lstStyle/>
          <a:p>
            <a:r>
              <a:rPr lang="en-US" sz="1400"/>
              <a:t>And there is a rough phase diagram as follows:</a:t>
            </a:r>
          </a:p>
        </p:txBody>
      </p:sp>
      <p:pic>
        <p:nvPicPr>
          <p:cNvPr id="7" name="Picture 6" descr="Table&#10;&#10;Description automatically generated">
            <a:extLst>
              <a:ext uri="{FF2B5EF4-FFF2-40B4-BE49-F238E27FC236}">
                <a16:creationId xmlns:a16="http://schemas.microsoft.com/office/drawing/2014/main" id="{2E1CB7D9-27A8-3B09-FCA2-738E42FA3C99}"/>
              </a:ext>
            </a:extLst>
          </p:cNvPr>
          <p:cNvPicPr>
            <a:picLocks noChangeAspect="1"/>
          </p:cNvPicPr>
          <p:nvPr/>
        </p:nvPicPr>
        <p:blipFill>
          <a:blip r:embed="rId9"/>
          <a:stretch>
            <a:fillRect/>
          </a:stretch>
        </p:blipFill>
        <p:spPr>
          <a:xfrm>
            <a:off x="4747240" y="3918979"/>
            <a:ext cx="6078076" cy="2197913"/>
          </a:xfrm>
          <a:prstGeom prst="rect">
            <a:avLst/>
          </a:prstGeom>
        </p:spPr>
      </p:pic>
    </p:spTree>
    <p:extLst>
      <p:ext uri="{BB962C8B-B14F-4D97-AF65-F5344CB8AC3E}">
        <p14:creationId xmlns:p14="http://schemas.microsoft.com/office/powerpoint/2010/main" val="18575546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975284" y="166064"/>
            <a:ext cx="6851556" cy="584775"/>
          </a:xfrm>
          <a:prstGeom prst="rect">
            <a:avLst/>
          </a:prstGeom>
          <a:noFill/>
        </p:spPr>
        <p:txBody>
          <a:bodyPr wrap="none" rtlCol="0">
            <a:spAutoFit/>
          </a:bodyPr>
          <a:lstStyle/>
          <a:p>
            <a:r>
              <a:rPr lang="en-US" sz="3200" b="1" u="sng"/>
              <a:t>Electron Interaction in a Magnetic Field</a:t>
            </a:r>
            <a:endParaRPr lang="en-US" b="1" u="sng"/>
          </a:p>
        </p:txBody>
      </p:sp>
      <p:sp>
        <p:nvSpPr>
          <p:cNvPr id="3" name="TextBox 2">
            <a:extLst>
              <a:ext uri="{FF2B5EF4-FFF2-40B4-BE49-F238E27FC236}">
                <a16:creationId xmlns:a16="http://schemas.microsoft.com/office/drawing/2014/main" id="{D94E91A8-41E9-492D-B70B-9116EDAB3027}"/>
              </a:ext>
            </a:extLst>
          </p:cNvPr>
          <p:cNvSpPr txBox="1"/>
          <p:nvPr/>
        </p:nvSpPr>
        <p:spPr>
          <a:xfrm>
            <a:off x="386499" y="1131791"/>
            <a:ext cx="10599312" cy="338554"/>
          </a:xfrm>
          <a:prstGeom prst="rect">
            <a:avLst/>
          </a:prstGeom>
          <a:noFill/>
        </p:spPr>
        <p:txBody>
          <a:bodyPr wrap="none" rtlCol="0">
            <a:spAutoFit/>
          </a:bodyPr>
          <a:lstStyle/>
          <a:p>
            <a:r>
              <a:rPr lang="en-US" sz="1600"/>
              <a:t>So the e-e interacting Hamiltonian, in a magnetic field, would look something like this.  We’re presuming a jelly background:</a:t>
            </a:r>
          </a:p>
        </p:txBody>
      </p:sp>
      <p:graphicFrame>
        <p:nvGraphicFramePr>
          <p:cNvPr id="7" name="Object 6">
            <a:extLst>
              <a:ext uri="{FF2B5EF4-FFF2-40B4-BE49-F238E27FC236}">
                <a16:creationId xmlns:a16="http://schemas.microsoft.com/office/drawing/2014/main" id="{676F611F-15AE-49E9-A8D2-6D2187C4287A}"/>
              </a:ext>
            </a:extLst>
          </p:cNvPr>
          <p:cNvGraphicFramePr>
            <a:graphicFrameLocks noChangeAspect="1"/>
          </p:cNvGraphicFramePr>
          <p:nvPr>
            <p:extLst>
              <p:ext uri="{D42A27DB-BD31-4B8C-83A1-F6EECF244321}">
                <p14:modId xmlns:p14="http://schemas.microsoft.com/office/powerpoint/2010/main" val="1955766130"/>
              </p:ext>
            </p:extLst>
          </p:nvPr>
        </p:nvGraphicFramePr>
        <p:xfrm>
          <a:off x="471339" y="1620366"/>
          <a:ext cx="7709624" cy="615402"/>
        </p:xfrm>
        <a:graphic>
          <a:graphicData uri="http://schemas.openxmlformats.org/presentationml/2006/ole">
            <mc:AlternateContent xmlns:mc="http://schemas.openxmlformats.org/markup-compatibility/2006">
              <mc:Choice xmlns:v="urn:schemas-microsoft-com:vml" Requires="v">
                <p:oleObj name="Equation" r:id="rId2" imgW="5726964" imgH="457088" progId="Equation.DSMT4">
                  <p:embed/>
                </p:oleObj>
              </mc:Choice>
              <mc:Fallback>
                <p:oleObj name="Equation" r:id="rId2" imgW="5726964" imgH="457088" progId="Equation.DSMT4">
                  <p:embed/>
                  <p:pic>
                    <p:nvPicPr>
                      <p:cNvPr id="0" name=""/>
                      <p:cNvPicPr/>
                      <p:nvPr/>
                    </p:nvPicPr>
                    <p:blipFill>
                      <a:blip r:embed="rId3"/>
                      <a:stretch>
                        <a:fillRect/>
                      </a:stretch>
                    </p:blipFill>
                    <p:spPr>
                      <a:xfrm>
                        <a:off x="471339" y="1620366"/>
                        <a:ext cx="7709624" cy="61540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D5ABE999-46D5-4CB3-9E41-D28E3ACF29B7}"/>
              </a:ext>
            </a:extLst>
          </p:cNvPr>
          <p:cNvGraphicFramePr>
            <a:graphicFrameLocks noChangeAspect="1"/>
          </p:cNvGraphicFramePr>
          <p:nvPr>
            <p:extLst>
              <p:ext uri="{D42A27DB-BD31-4B8C-83A1-F6EECF244321}">
                <p14:modId xmlns:p14="http://schemas.microsoft.com/office/powerpoint/2010/main" val="4050622439"/>
              </p:ext>
            </p:extLst>
          </p:nvPr>
        </p:nvGraphicFramePr>
        <p:xfrm>
          <a:off x="476250" y="3176588"/>
          <a:ext cx="6229350" cy="1192212"/>
        </p:xfrm>
        <a:graphic>
          <a:graphicData uri="http://schemas.openxmlformats.org/presentationml/2006/ole">
            <mc:AlternateContent xmlns:mc="http://schemas.openxmlformats.org/markup-compatibility/2006">
              <mc:Choice xmlns:v="urn:schemas-microsoft-com:vml" Requires="v">
                <p:oleObj name="Equation" r:id="rId4" imgW="4775040" imgH="914400" progId="Equation.DSMT4">
                  <p:embed/>
                </p:oleObj>
              </mc:Choice>
              <mc:Fallback>
                <p:oleObj name="Equation" r:id="rId4" imgW="4775040" imgH="914400" progId="Equation.DSMT4">
                  <p:embed/>
                  <p:pic>
                    <p:nvPicPr>
                      <p:cNvPr id="0" name=""/>
                      <p:cNvPicPr/>
                      <p:nvPr/>
                    </p:nvPicPr>
                    <p:blipFill>
                      <a:blip r:embed="rId5"/>
                      <a:stretch>
                        <a:fillRect/>
                      </a:stretch>
                    </p:blipFill>
                    <p:spPr>
                      <a:xfrm>
                        <a:off x="476250" y="3176588"/>
                        <a:ext cx="6229350" cy="119221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4A76F32D-87F0-4D2D-8A78-A399A031E932}"/>
              </a:ext>
            </a:extLst>
          </p:cNvPr>
          <p:cNvSpPr txBox="1"/>
          <p:nvPr/>
        </p:nvSpPr>
        <p:spPr>
          <a:xfrm>
            <a:off x="386499" y="2663106"/>
            <a:ext cx="765466" cy="338554"/>
          </a:xfrm>
          <a:prstGeom prst="rect">
            <a:avLst/>
          </a:prstGeom>
          <a:noFill/>
        </p:spPr>
        <p:txBody>
          <a:bodyPr wrap="none" rtlCol="0">
            <a:spAutoFit/>
          </a:bodyPr>
          <a:lstStyle/>
          <a:p>
            <a:r>
              <a:rPr lang="en-US" sz="1600"/>
              <a:t>where,</a:t>
            </a:r>
          </a:p>
        </p:txBody>
      </p:sp>
      <p:sp>
        <p:nvSpPr>
          <p:cNvPr id="4" name="TextBox 3">
            <a:extLst>
              <a:ext uri="{FF2B5EF4-FFF2-40B4-BE49-F238E27FC236}">
                <a16:creationId xmlns:a16="http://schemas.microsoft.com/office/drawing/2014/main" id="{CF9D5F5E-FED0-3009-7BB9-9355A96E3468}"/>
              </a:ext>
            </a:extLst>
          </p:cNvPr>
          <p:cNvSpPr txBox="1"/>
          <p:nvPr/>
        </p:nvSpPr>
        <p:spPr>
          <a:xfrm>
            <a:off x="7418439" y="3772694"/>
            <a:ext cx="2698955" cy="584775"/>
          </a:xfrm>
          <a:prstGeom prst="rect">
            <a:avLst/>
          </a:prstGeom>
          <a:noFill/>
        </p:spPr>
        <p:txBody>
          <a:bodyPr wrap="square" rtlCol="0">
            <a:spAutoFit/>
          </a:bodyPr>
          <a:lstStyle/>
          <a:p>
            <a:r>
              <a:rPr lang="en-US" sz="1600" b="1"/>
              <a:t>p</a:t>
            </a:r>
            <a:r>
              <a:rPr lang="en-US" sz="1600"/>
              <a:t> ‘operator’ is just short for position space representation </a:t>
            </a:r>
          </a:p>
        </p:txBody>
      </p:sp>
    </p:spTree>
    <p:extLst>
      <p:ext uri="{BB962C8B-B14F-4D97-AF65-F5344CB8AC3E}">
        <p14:creationId xmlns:p14="http://schemas.microsoft.com/office/powerpoint/2010/main" val="37562966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6824882" cy="584775"/>
          </a:xfrm>
          <a:prstGeom prst="rect">
            <a:avLst/>
          </a:prstGeom>
          <a:noFill/>
        </p:spPr>
        <p:txBody>
          <a:bodyPr wrap="none" rtlCol="0">
            <a:spAutoFit/>
          </a:bodyPr>
          <a:lstStyle/>
          <a:p>
            <a:r>
              <a:rPr lang="en-US" sz="3200" b="1" u="sng"/>
              <a:t>Electron Excitations in a Magnetic Field</a:t>
            </a:r>
            <a:endParaRPr lang="en-US" b="1" u="sng"/>
          </a:p>
        </p:txBody>
      </p:sp>
      <p:sp>
        <p:nvSpPr>
          <p:cNvPr id="3" name="TextBox 2">
            <a:extLst>
              <a:ext uri="{FF2B5EF4-FFF2-40B4-BE49-F238E27FC236}">
                <a16:creationId xmlns:a16="http://schemas.microsoft.com/office/drawing/2014/main" id="{D94E91A8-41E9-492D-B70B-9116EDAB3027}"/>
              </a:ext>
            </a:extLst>
          </p:cNvPr>
          <p:cNvSpPr txBox="1"/>
          <p:nvPr/>
        </p:nvSpPr>
        <p:spPr>
          <a:xfrm>
            <a:off x="196258" y="976146"/>
            <a:ext cx="10945508" cy="307777"/>
          </a:xfrm>
          <a:prstGeom prst="rect">
            <a:avLst/>
          </a:prstGeom>
          <a:noFill/>
        </p:spPr>
        <p:txBody>
          <a:bodyPr wrap="square" rtlCol="0">
            <a:spAutoFit/>
          </a:bodyPr>
          <a:lstStyle/>
          <a:p>
            <a:r>
              <a:rPr lang="en-US" sz="1400"/>
              <a:t>It’s easiest to consider this question using the symmetric gauge.  Recall that the single particle wavefunctions for electrons in a magnetic field were:</a:t>
            </a:r>
          </a:p>
        </p:txBody>
      </p:sp>
      <p:graphicFrame>
        <p:nvGraphicFramePr>
          <p:cNvPr id="4" name="Object 3">
            <a:extLst>
              <a:ext uri="{FF2B5EF4-FFF2-40B4-BE49-F238E27FC236}">
                <a16:creationId xmlns:a16="http://schemas.microsoft.com/office/drawing/2014/main" id="{3C689DD9-482F-4E8D-AD55-4FFC8A6FEDDC}"/>
              </a:ext>
            </a:extLst>
          </p:cNvPr>
          <p:cNvGraphicFramePr>
            <a:graphicFrameLocks noChangeAspect="1"/>
          </p:cNvGraphicFramePr>
          <p:nvPr>
            <p:extLst>
              <p:ext uri="{D42A27DB-BD31-4B8C-83A1-F6EECF244321}">
                <p14:modId xmlns:p14="http://schemas.microsoft.com/office/powerpoint/2010/main" val="3776835528"/>
              </p:ext>
            </p:extLst>
          </p:nvPr>
        </p:nvGraphicFramePr>
        <p:xfrm>
          <a:off x="264148" y="1409885"/>
          <a:ext cx="8705850" cy="1201737"/>
        </p:xfrm>
        <a:graphic>
          <a:graphicData uri="http://schemas.openxmlformats.org/presentationml/2006/ole">
            <mc:AlternateContent xmlns:mc="http://schemas.openxmlformats.org/markup-compatibility/2006">
              <mc:Choice xmlns:v="urn:schemas-microsoft-com:vml" Requires="v">
                <p:oleObj name="Equation" r:id="rId2" imgW="6984720" imgH="965160" progId="Equation.DSMT4">
                  <p:embed/>
                </p:oleObj>
              </mc:Choice>
              <mc:Fallback>
                <p:oleObj name="Equation" r:id="rId2" imgW="6984720" imgH="965160" progId="Equation.DSMT4">
                  <p:embed/>
                  <p:pic>
                    <p:nvPicPr>
                      <p:cNvPr id="0" name=""/>
                      <p:cNvPicPr/>
                      <p:nvPr/>
                    </p:nvPicPr>
                    <p:blipFill>
                      <a:blip r:embed="rId3"/>
                      <a:stretch>
                        <a:fillRect/>
                      </a:stretch>
                    </p:blipFill>
                    <p:spPr>
                      <a:xfrm>
                        <a:off x="264148" y="1409885"/>
                        <a:ext cx="8705850" cy="1201737"/>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22F87D95-DD42-4180-B4F9-55C49F6ED278}"/>
              </a:ext>
            </a:extLst>
          </p:cNvPr>
          <p:cNvSpPr txBox="1"/>
          <p:nvPr/>
        </p:nvSpPr>
        <p:spPr>
          <a:xfrm>
            <a:off x="157346" y="2746397"/>
            <a:ext cx="11276965" cy="523220"/>
          </a:xfrm>
          <a:prstGeom prst="rect">
            <a:avLst/>
          </a:prstGeom>
          <a:noFill/>
        </p:spPr>
        <p:txBody>
          <a:bodyPr wrap="square" rtlCol="0">
            <a:spAutoFit/>
          </a:bodyPr>
          <a:lstStyle/>
          <a:p>
            <a:r>
              <a:rPr lang="en-US" sz="1400"/>
              <a:t>The many-body state is just a Slater determinant of such single particle states.  It’s most relevant (to QHE) to discuss the ground state for B’s large enough to put all electrons in the lowest Landau level, i.e., for filling factors </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&lt; 1.  So in that case, the lowest energy level wavefunctions, energies are:</a:t>
            </a:r>
            <a:r>
              <a:rPr lang="en-US" sz="1400"/>
              <a:t> </a:t>
            </a:r>
          </a:p>
        </p:txBody>
      </p:sp>
      <p:graphicFrame>
        <p:nvGraphicFramePr>
          <p:cNvPr id="7" name="Object 6">
            <a:extLst>
              <a:ext uri="{FF2B5EF4-FFF2-40B4-BE49-F238E27FC236}">
                <a16:creationId xmlns:a16="http://schemas.microsoft.com/office/drawing/2014/main" id="{F623D8ED-484B-49D0-B457-EF43947B817B}"/>
              </a:ext>
            </a:extLst>
          </p:cNvPr>
          <p:cNvGraphicFramePr>
            <a:graphicFrameLocks noChangeAspect="1"/>
          </p:cNvGraphicFramePr>
          <p:nvPr>
            <p:extLst>
              <p:ext uri="{D42A27DB-BD31-4B8C-83A1-F6EECF244321}">
                <p14:modId xmlns:p14="http://schemas.microsoft.com/office/powerpoint/2010/main" val="1672919293"/>
              </p:ext>
            </p:extLst>
          </p:nvPr>
        </p:nvGraphicFramePr>
        <p:xfrm>
          <a:off x="264148" y="3413128"/>
          <a:ext cx="4943475" cy="1058863"/>
        </p:xfrm>
        <a:graphic>
          <a:graphicData uri="http://schemas.openxmlformats.org/presentationml/2006/ole">
            <mc:AlternateContent xmlns:mc="http://schemas.openxmlformats.org/markup-compatibility/2006">
              <mc:Choice xmlns:v="urn:schemas-microsoft-com:vml" Requires="v">
                <p:oleObj name="Equation" r:id="rId4" imgW="4394160" imgH="939600" progId="Equation.DSMT4">
                  <p:embed/>
                </p:oleObj>
              </mc:Choice>
              <mc:Fallback>
                <p:oleObj name="Equation" r:id="rId4" imgW="4394160" imgH="939600" progId="Equation.DSMT4">
                  <p:embed/>
                  <p:pic>
                    <p:nvPicPr>
                      <p:cNvPr id="0" name=""/>
                      <p:cNvPicPr/>
                      <p:nvPr/>
                    </p:nvPicPr>
                    <p:blipFill>
                      <a:blip r:embed="rId5"/>
                      <a:stretch>
                        <a:fillRect/>
                      </a:stretch>
                    </p:blipFill>
                    <p:spPr>
                      <a:xfrm>
                        <a:off x="264148" y="3413128"/>
                        <a:ext cx="4943475" cy="105886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58987BD-7B16-4BFB-AE53-4B87A033EF92}"/>
              </a:ext>
            </a:extLst>
          </p:cNvPr>
          <p:cNvSpPr txBox="1"/>
          <p:nvPr/>
        </p:nvSpPr>
        <p:spPr>
          <a:xfrm>
            <a:off x="230855" y="4717540"/>
            <a:ext cx="2328195" cy="307777"/>
          </a:xfrm>
          <a:prstGeom prst="rect">
            <a:avLst/>
          </a:prstGeom>
          <a:noFill/>
        </p:spPr>
        <p:txBody>
          <a:bodyPr wrap="square" rtlCol="0">
            <a:spAutoFit/>
          </a:bodyPr>
          <a:lstStyle/>
          <a:p>
            <a:r>
              <a:rPr lang="en-US" sz="1400"/>
              <a:t>And Slater determinant is,</a:t>
            </a:r>
          </a:p>
        </p:txBody>
      </p:sp>
      <p:graphicFrame>
        <p:nvGraphicFramePr>
          <p:cNvPr id="13" name="Object 12">
            <a:extLst>
              <a:ext uri="{FF2B5EF4-FFF2-40B4-BE49-F238E27FC236}">
                <a16:creationId xmlns:a16="http://schemas.microsoft.com/office/drawing/2014/main" id="{960A62D0-3A6A-42E7-BE00-F033E6B6CEA9}"/>
              </a:ext>
            </a:extLst>
          </p:cNvPr>
          <p:cNvGraphicFramePr>
            <a:graphicFrameLocks noChangeAspect="1"/>
          </p:cNvGraphicFramePr>
          <p:nvPr>
            <p:extLst>
              <p:ext uri="{D42A27DB-BD31-4B8C-83A1-F6EECF244321}">
                <p14:modId xmlns:p14="http://schemas.microsoft.com/office/powerpoint/2010/main" val="2509596724"/>
              </p:ext>
            </p:extLst>
          </p:nvPr>
        </p:nvGraphicFramePr>
        <p:xfrm>
          <a:off x="7048049" y="3369423"/>
          <a:ext cx="4386262" cy="617537"/>
        </p:xfrm>
        <a:graphic>
          <a:graphicData uri="http://schemas.openxmlformats.org/presentationml/2006/ole">
            <mc:AlternateContent xmlns:mc="http://schemas.openxmlformats.org/markup-compatibility/2006">
              <mc:Choice xmlns:v="urn:schemas-microsoft-com:vml" Requires="v">
                <p:oleObj name="Equation" r:id="rId6" imgW="3682800" imgH="520560" progId="Equation.DSMT4">
                  <p:embed/>
                </p:oleObj>
              </mc:Choice>
              <mc:Fallback>
                <p:oleObj name="Equation" r:id="rId6" imgW="3682800" imgH="520560" progId="Equation.DSMT4">
                  <p:embed/>
                  <p:pic>
                    <p:nvPicPr>
                      <p:cNvPr id="0" name=""/>
                      <p:cNvPicPr/>
                      <p:nvPr/>
                    </p:nvPicPr>
                    <p:blipFill>
                      <a:blip r:embed="rId7"/>
                      <a:stretch>
                        <a:fillRect/>
                      </a:stretch>
                    </p:blipFill>
                    <p:spPr>
                      <a:xfrm>
                        <a:off x="7048049" y="3369423"/>
                        <a:ext cx="4386262" cy="617537"/>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3B10D0DB-9557-49CE-921E-061E7CD320EF}"/>
              </a:ext>
            </a:extLst>
          </p:cNvPr>
          <p:cNvSpPr txBox="1"/>
          <p:nvPr/>
        </p:nvSpPr>
        <p:spPr>
          <a:xfrm>
            <a:off x="5669012" y="3480080"/>
            <a:ext cx="1265170" cy="738664"/>
          </a:xfrm>
          <a:prstGeom prst="rect">
            <a:avLst/>
          </a:prstGeom>
          <a:noFill/>
        </p:spPr>
        <p:txBody>
          <a:bodyPr wrap="square" rtlCol="0">
            <a:spAutoFit/>
          </a:bodyPr>
          <a:lstStyle/>
          <a:p>
            <a:r>
              <a:rPr lang="en-US" sz="1400"/>
              <a:t>Can write in complex notation</a:t>
            </a:r>
          </a:p>
        </p:txBody>
      </p:sp>
      <p:graphicFrame>
        <p:nvGraphicFramePr>
          <p:cNvPr id="15" name="Object 14">
            <a:extLst>
              <a:ext uri="{FF2B5EF4-FFF2-40B4-BE49-F238E27FC236}">
                <a16:creationId xmlns:a16="http://schemas.microsoft.com/office/drawing/2014/main" id="{57606FE0-BD97-418E-A5AE-AD596C551D50}"/>
              </a:ext>
            </a:extLst>
          </p:cNvPr>
          <p:cNvGraphicFramePr>
            <a:graphicFrameLocks noChangeAspect="1"/>
          </p:cNvGraphicFramePr>
          <p:nvPr>
            <p:extLst>
              <p:ext uri="{D42A27DB-BD31-4B8C-83A1-F6EECF244321}">
                <p14:modId xmlns:p14="http://schemas.microsoft.com/office/powerpoint/2010/main" val="2593003785"/>
              </p:ext>
            </p:extLst>
          </p:nvPr>
        </p:nvGraphicFramePr>
        <p:xfrm>
          <a:off x="337034" y="5167871"/>
          <a:ext cx="6649245" cy="1425764"/>
        </p:xfrm>
        <a:graphic>
          <a:graphicData uri="http://schemas.openxmlformats.org/presentationml/2006/ole">
            <mc:AlternateContent xmlns:mc="http://schemas.openxmlformats.org/markup-compatibility/2006">
              <mc:Choice xmlns:v="urn:schemas-microsoft-com:vml" Requires="v">
                <p:oleObj name="Equation" r:id="rId8" imgW="6514920" imgH="1396800" progId="Equation.DSMT4">
                  <p:embed/>
                </p:oleObj>
              </mc:Choice>
              <mc:Fallback>
                <p:oleObj name="Equation" r:id="rId8" imgW="6514920" imgH="1396800" progId="Equation.DSMT4">
                  <p:embed/>
                  <p:pic>
                    <p:nvPicPr>
                      <p:cNvPr id="0" name=""/>
                      <p:cNvPicPr/>
                      <p:nvPr/>
                    </p:nvPicPr>
                    <p:blipFill>
                      <a:blip r:embed="rId9"/>
                      <a:stretch>
                        <a:fillRect/>
                      </a:stretch>
                    </p:blipFill>
                    <p:spPr>
                      <a:xfrm>
                        <a:off x="337034" y="5167871"/>
                        <a:ext cx="6649245" cy="142576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6" name="Ink 15">
                <a:extLst>
                  <a:ext uri="{FF2B5EF4-FFF2-40B4-BE49-F238E27FC236}">
                    <a16:creationId xmlns:a16="http://schemas.microsoft.com/office/drawing/2014/main" id="{46D15B5E-9D0A-4444-88FD-7779E7AA2554}"/>
                  </a:ext>
                </a:extLst>
              </p14:cNvPr>
              <p14:cNvContentPartPr/>
              <p14:nvPr/>
            </p14:nvContentPartPr>
            <p14:xfrm>
              <a:off x="7126846" y="5013873"/>
              <a:ext cx="551880" cy="866880"/>
            </p14:xfrm>
          </p:contentPart>
        </mc:Choice>
        <mc:Fallback xmlns="">
          <p:pic>
            <p:nvPicPr>
              <p:cNvPr id="16" name="Ink 15">
                <a:extLst>
                  <a:ext uri="{FF2B5EF4-FFF2-40B4-BE49-F238E27FC236}">
                    <a16:creationId xmlns:a16="http://schemas.microsoft.com/office/drawing/2014/main" id="{46D15B5E-9D0A-4444-88FD-7779E7AA2554}"/>
                  </a:ext>
                </a:extLst>
              </p:cNvPr>
              <p:cNvPicPr/>
              <p:nvPr/>
            </p:nvPicPr>
            <p:blipFill>
              <a:blip r:embed="rId12"/>
              <a:stretch>
                <a:fillRect/>
              </a:stretch>
            </p:blipFill>
            <p:spPr>
              <a:xfrm>
                <a:off x="7117846" y="5005233"/>
                <a:ext cx="569520" cy="884520"/>
              </a:xfrm>
              <a:prstGeom prst="rect">
                <a:avLst/>
              </a:prstGeom>
            </p:spPr>
          </p:pic>
        </mc:Fallback>
      </mc:AlternateContent>
      <p:graphicFrame>
        <p:nvGraphicFramePr>
          <p:cNvPr id="17" name="Object 16">
            <a:extLst>
              <a:ext uri="{FF2B5EF4-FFF2-40B4-BE49-F238E27FC236}">
                <a16:creationId xmlns:a16="http://schemas.microsoft.com/office/drawing/2014/main" id="{4DC0A89D-415F-48D8-AEBB-DF329AC2C361}"/>
              </a:ext>
            </a:extLst>
          </p:cNvPr>
          <p:cNvGraphicFramePr>
            <a:graphicFrameLocks noChangeAspect="1"/>
          </p:cNvGraphicFramePr>
          <p:nvPr>
            <p:extLst>
              <p:ext uri="{D42A27DB-BD31-4B8C-83A1-F6EECF244321}">
                <p14:modId xmlns:p14="http://schemas.microsoft.com/office/powerpoint/2010/main" val="1885246091"/>
              </p:ext>
            </p:extLst>
          </p:nvPr>
        </p:nvGraphicFramePr>
        <p:xfrm>
          <a:off x="7759632" y="4567499"/>
          <a:ext cx="3998913" cy="544512"/>
        </p:xfrm>
        <a:graphic>
          <a:graphicData uri="http://schemas.openxmlformats.org/presentationml/2006/ole">
            <mc:AlternateContent xmlns:mc="http://schemas.openxmlformats.org/markup-compatibility/2006">
              <mc:Choice xmlns:v="urn:schemas-microsoft-com:vml" Requires="v">
                <p:oleObj name="Equation" r:id="rId13" imgW="3263760" imgH="444240" progId="Equation.DSMT4">
                  <p:embed/>
                </p:oleObj>
              </mc:Choice>
              <mc:Fallback>
                <p:oleObj name="Equation" r:id="rId13" imgW="3263760" imgH="444240" progId="Equation.DSMT4">
                  <p:embed/>
                  <p:pic>
                    <p:nvPicPr>
                      <p:cNvPr id="0" name=""/>
                      <p:cNvPicPr/>
                      <p:nvPr/>
                    </p:nvPicPr>
                    <p:blipFill>
                      <a:blip r:embed="rId14"/>
                      <a:stretch>
                        <a:fillRect/>
                      </a:stretch>
                    </p:blipFill>
                    <p:spPr>
                      <a:xfrm>
                        <a:off x="7759632" y="4567499"/>
                        <a:ext cx="3998913" cy="544512"/>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69C21516-904C-4DE9-AD93-345964A98F66}"/>
              </a:ext>
            </a:extLst>
          </p:cNvPr>
          <p:cNvGraphicFramePr>
            <a:graphicFrameLocks noChangeAspect="1"/>
          </p:cNvGraphicFramePr>
          <p:nvPr>
            <p:extLst>
              <p:ext uri="{D42A27DB-BD31-4B8C-83A1-F6EECF244321}">
                <p14:modId xmlns:p14="http://schemas.microsoft.com/office/powerpoint/2010/main" val="159231869"/>
              </p:ext>
            </p:extLst>
          </p:nvPr>
        </p:nvGraphicFramePr>
        <p:xfrm>
          <a:off x="7796735" y="6081423"/>
          <a:ext cx="4120494" cy="574525"/>
        </p:xfrm>
        <a:graphic>
          <a:graphicData uri="http://schemas.openxmlformats.org/presentationml/2006/ole">
            <mc:AlternateContent xmlns:mc="http://schemas.openxmlformats.org/markup-compatibility/2006">
              <mc:Choice xmlns:v="urn:schemas-microsoft-com:vml" Requires="v">
                <p:oleObj name="Equation" r:id="rId15" imgW="3187440" imgH="444240" progId="Equation.DSMT4">
                  <p:embed/>
                </p:oleObj>
              </mc:Choice>
              <mc:Fallback>
                <p:oleObj name="Equation" r:id="rId15" imgW="3187440" imgH="444240" progId="Equation.DSMT4">
                  <p:embed/>
                  <p:pic>
                    <p:nvPicPr>
                      <p:cNvPr id="0" name=""/>
                      <p:cNvPicPr/>
                      <p:nvPr/>
                    </p:nvPicPr>
                    <p:blipFill>
                      <a:blip r:embed="rId16"/>
                      <a:stretch>
                        <a:fillRect/>
                      </a:stretch>
                    </p:blipFill>
                    <p:spPr>
                      <a:xfrm>
                        <a:off x="7796735" y="6081423"/>
                        <a:ext cx="4120494" cy="574525"/>
                      </a:xfrm>
                      <a:prstGeom prst="rect">
                        <a:avLst/>
                      </a:prstGeom>
                      <a:solidFill>
                        <a:schemeClr val="accent1">
                          <a:alpha val="28000"/>
                        </a:schemeClr>
                      </a:solidFill>
                    </p:spPr>
                  </p:pic>
                </p:oleObj>
              </mc:Fallback>
            </mc:AlternateContent>
          </a:graphicData>
        </a:graphic>
      </p:graphicFrame>
      <p:sp>
        <p:nvSpPr>
          <p:cNvPr id="19" name="TextBox 18">
            <a:extLst>
              <a:ext uri="{FF2B5EF4-FFF2-40B4-BE49-F238E27FC236}">
                <a16:creationId xmlns:a16="http://schemas.microsoft.com/office/drawing/2014/main" id="{B93EF071-E6AF-4873-971F-62A9D8BD4305}"/>
              </a:ext>
            </a:extLst>
          </p:cNvPr>
          <p:cNvSpPr txBox="1"/>
          <p:nvPr/>
        </p:nvSpPr>
        <p:spPr>
          <a:xfrm>
            <a:off x="7712800" y="5230926"/>
            <a:ext cx="4214157" cy="738664"/>
          </a:xfrm>
          <a:prstGeom prst="rect">
            <a:avLst/>
          </a:prstGeom>
          <a:noFill/>
        </p:spPr>
        <p:txBody>
          <a:bodyPr wrap="square" rtlCol="0">
            <a:spAutoFit/>
          </a:bodyPr>
          <a:lstStyle/>
          <a:p>
            <a:r>
              <a:rPr lang="en-US" sz="1400"/>
              <a:t>This non-interacting state works for all fillings.  Lauglin generalized to include e-e interaction, and form changes with filling (p = 1/</a:t>
            </a:r>
            <a:r>
              <a:rPr lang="el-GR" sz="1400">
                <a:latin typeface="Calibri" panose="020F0502020204030204" pitchFamily="34" charset="0"/>
                <a:cs typeface="Calibri" panose="020F0502020204030204" pitchFamily="34" charset="0"/>
              </a:rPr>
              <a:t>ν</a:t>
            </a:r>
            <a:r>
              <a:rPr lang="en-US" sz="1400">
                <a:latin typeface="Calibri" panose="020F0502020204030204" pitchFamily="34" charset="0"/>
                <a:cs typeface="Calibri" panose="020F0502020204030204" pitchFamily="34" charset="0"/>
              </a:rPr>
              <a:t>, and must be odd for AS).</a:t>
            </a:r>
            <a:endParaRPr lang="en-US" sz="1400"/>
          </a:p>
        </p:txBody>
      </p:sp>
    </p:spTree>
    <p:extLst>
      <p:ext uri="{BB962C8B-B14F-4D97-AF65-F5344CB8AC3E}">
        <p14:creationId xmlns:p14="http://schemas.microsoft.com/office/powerpoint/2010/main" val="2913070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6824882" cy="584775"/>
          </a:xfrm>
          <a:prstGeom prst="rect">
            <a:avLst/>
          </a:prstGeom>
          <a:noFill/>
        </p:spPr>
        <p:txBody>
          <a:bodyPr wrap="none" rtlCol="0">
            <a:spAutoFit/>
          </a:bodyPr>
          <a:lstStyle/>
          <a:p>
            <a:r>
              <a:rPr lang="en-US" sz="3200" b="1" u="sng"/>
              <a:t>Electron Excitations in a Magnetic Field</a:t>
            </a:r>
            <a:endParaRPr lang="en-US" b="1" u="sng"/>
          </a:p>
        </p:txBody>
      </p:sp>
      <p:sp>
        <p:nvSpPr>
          <p:cNvPr id="3" name="TextBox 2">
            <a:extLst>
              <a:ext uri="{FF2B5EF4-FFF2-40B4-BE49-F238E27FC236}">
                <a16:creationId xmlns:a16="http://schemas.microsoft.com/office/drawing/2014/main" id="{D94E91A8-41E9-492D-B70B-9116EDAB3027}"/>
              </a:ext>
            </a:extLst>
          </p:cNvPr>
          <p:cNvSpPr txBox="1"/>
          <p:nvPr/>
        </p:nvSpPr>
        <p:spPr>
          <a:xfrm>
            <a:off x="386499" y="1008900"/>
            <a:ext cx="11276965" cy="338554"/>
          </a:xfrm>
          <a:prstGeom prst="rect">
            <a:avLst/>
          </a:prstGeom>
          <a:noFill/>
        </p:spPr>
        <p:txBody>
          <a:bodyPr wrap="square" rtlCol="0">
            <a:spAutoFit/>
          </a:bodyPr>
          <a:lstStyle/>
          <a:p>
            <a:r>
              <a:rPr lang="en-US" sz="1600"/>
              <a:t>There’s a few quantities we can calculate for this wavefunction.   One is the particle density.  So take modulus:</a:t>
            </a:r>
          </a:p>
        </p:txBody>
      </p:sp>
      <p:sp>
        <p:nvSpPr>
          <p:cNvPr id="6" name="TextBox 5">
            <a:extLst>
              <a:ext uri="{FF2B5EF4-FFF2-40B4-BE49-F238E27FC236}">
                <a16:creationId xmlns:a16="http://schemas.microsoft.com/office/drawing/2014/main" id="{0EDB586F-B0C8-4989-B92A-050835294646}"/>
              </a:ext>
            </a:extLst>
          </p:cNvPr>
          <p:cNvSpPr txBox="1"/>
          <p:nvPr/>
        </p:nvSpPr>
        <p:spPr>
          <a:xfrm>
            <a:off x="386499" y="2758029"/>
            <a:ext cx="2745806" cy="338554"/>
          </a:xfrm>
          <a:prstGeom prst="rect">
            <a:avLst/>
          </a:prstGeom>
          <a:noFill/>
        </p:spPr>
        <p:txBody>
          <a:bodyPr wrap="square" rtlCol="0">
            <a:spAutoFit/>
          </a:bodyPr>
          <a:lstStyle/>
          <a:p>
            <a:r>
              <a:rPr lang="en-US" sz="1600"/>
              <a:t>Then can write as functional:</a:t>
            </a:r>
          </a:p>
        </p:txBody>
      </p:sp>
      <p:graphicFrame>
        <p:nvGraphicFramePr>
          <p:cNvPr id="10" name="Object 9">
            <a:extLst>
              <a:ext uri="{FF2B5EF4-FFF2-40B4-BE49-F238E27FC236}">
                <a16:creationId xmlns:a16="http://schemas.microsoft.com/office/drawing/2014/main" id="{4F07DA5C-471D-4E33-96F5-B5622BF330E5}"/>
              </a:ext>
            </a:extLst>
          </p:cNvPr>
          <p:cNvGraphicFramePr>
            <a:graphicFrameLocks noChangeAspect="1"/>
          </p:cNvGraphicFramePr>
          <p:nvPr>
            <p:extLst>
              <p:ext uri="{D42A27DB-BD31-4B8C-83A1-F6EECF244321}">
                <p14:modId xmlns:p14="http://schemas.microsoft.com/office/powerpoint/2010/main" val="608885383"/>
              </p:ext>
            </p:extLst>
          </p:nvPr>
        </p:nvGraphicFramePr>
        <p:xfrm>
          <a:off x="496962" y="1522403"/>
          <a:ext cx="3886170" cy="967641"/>
        </p:xfrm>
        <a:graphic>
          <a:graphicData uri="http://schemas.openxmlformats.org/presentationml/2006/ole">
            <mc:AlternateContent xmlns:mc="http://schemas.openxmlformats.org/markup-compatibility/2006">
              <mc:Choice xmlns:v="urn:schemas-microsoft-com:vml" Requires="v">
                <p:oleObj name="Equation" r:id="rId2" imgW="3162240" imgH="787320" progId="Equation.DSMT4">
                  <p:embed/>
                </p:oleObj>
              </mc:Choice>
              <mc:Fallback>
                <p:oleObj name="Equation" r:id="rId2" imgW="3162240" imgH="787320" progId="Equation.DSMT4">
                  <p:embed/>
                  <p:pic>
                    <p:nvPicPr>
                      <p:cNvPr id="0" name=""/>
                      <p:cNvPicPr/>
                      <p:nvPr/>
                    </p:nvPicPr>
                    <p:blipFill>
                      <a:blip r:embed="rId3"/>
                      <a:stretch>
                        <a:fillRect/>
                      </a:stretch>
                    </p:blipFill>
                    <p:spPr>
                      <a:xfrm>
                        <a:off x="496962" y="1522403"/>
                        <a:ext cx="3886170" cy="967641"/>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4">
            <p14:nvContentPartPr>
              <p14:cNvPr id="12" name="Ink 11">
                <a:extLst>
                  <a:ext uri="{FF2B5EF4-FFF2-40B4-BE49-F238E27FC236}">
                    <a16:creationId xmlns:a16="http://schemas.microsoft.com/office/drawing/2014/main" id="{BBECB9CB-573D-4D01-A756-D40264252AAC}"/>
                  </a:ext>
                </a:extLst>
              </p14:cNvPr>
              <p14:cNvContentPartPr/>
              <p14:nvPr/>
            </p14:nvContentPartPr>
            <p14:xfrm>
              <a:off x="4563877" y="2019848"/>
              <a:ext cx="826200" cy="104760"/>
            </p14:xfrm>
          </p:contentPart>
        </mc:Choice>
        <mc:Fallback xmlns="">
          <p:pic>
            <p:nvPicPr>
              <p:cNvPr id="12" name="Ink 11">
                <a:extLst>
                  <a:ext uri="{FF2B5EF4-FFF2-40B4-BE49-F238E27FC236}">
                    <a16:creationId xmlns:a16="http://schemas.microsoft.com/office/drawing/2014/main" id="{BBECB9CB-573D-4D01-A756-D40264252AAC}"/>
                  </a:ext>
                </a:extLst>
              </p:cNvPr>
              <p:cNvPicPr/>
              <p:nvPr/>
            </p:nvPicPr>
            <p:blipFill>
              <a:blip r:embed="rId6"/>
              <a:stretch>
                <a:fillRect/>
              </a:stretch>
            </p:blipFill>
            <p:spPr>
              <a:xfrm>
                <a:off x="4555237" y="2010848"/>
                <a:ext cx="843840" cy="122400"/>
              </a:xfrm>
              <a:prstGeom prst="rect">
                <a:avLst/>
              </a:prstGeom>
            </p:spPr>
          </p:pic>
        </mc:Fallback>
      </mc:AlternateContent>
      <p:sp>
        <p:nvSpPr>
          <p:cNvPr id="13" name="TextBox 12">
            <a:extLst>
              <a:ext uri="{FF2B5EF4-FFF2-40B4-BE49-F238E27FC236}">
                <a16:creationId xmlns:a16="http://schemas.microsoft.com/office/drawing/2014/main" id="{DAE9B475-028C-4095-8969-33D66F0ED955}"/>
              </a:ext>
            </a:extLst>
          </p:cNvPr>
          <p:cNvSpPr txBox="1"/>
          <p:nvPr/>
        </p:nvSpPr>
        <p:spPr>
          <a:xfrm>
            <a:off x="5567781" y="1765811"/>
            <a:ext cx="914400" cy="584775"/>
          </a:xfrm>
          <a:prstGeom prst="rect">
            <a:avLst/>
          </a:prstGeom>
          <a:noFill/>
        </p:spPr>
        <p:txBody>
          <a:bodyPr wrap="square" rtlCol="0">
            <a:spAutoFit/>
          </a:bodyPr>
          <a:lstStyle/>
          <a:p>
            <a:r>
              <a:rPr lang="en-US" sz="1600"/>
              <a:t>Helps to write as:</a:t>
            </a:r>
          </a:p>
        </p:txBody>
      </p:sp>
      <p:graphicFrame>
        <p:nvGraphicFramePr>
          <p:cNvPr id="15" name="Object 14">
            <a:extLst>
              <a:ext uri="{FF2B5EF4-FFF2-40B4-BE49-F238E27FC236}">
                <a16:creationId xmlns:a16="http://schemas.microsoft.com/office/drawing/2014/main" id="{AA80B2B5-11B4-450A-BA9B-6FC0439AB70F}"/>
              </a:ext>
            </a:extLst>
          </p:cNvPr>
          <p:cNvGraphicFramePr>
            <a:graphicFrameLocks noChangeAspect="1"/>
          </p:cNvGraphicFramePr>
          <p:nvPr>
            <p:extLst>
              <p:ext uri="{D42A27DB-BD31-4B8C-83A1-F6EECF244321}">
                <p14:modId xmlns:p14="http://schemas.microsoft.com/office/powerpoint/2010/main" val="716682710"/>
              </p:ext>
            </p:extLst>
          </p:nvPr>
        </p:nvGraphicFramePr>
        <p:xfrm>
          <a:off x="6864350" y="1489075"/>
          <a:ext cx="5127625" cy="635000"/>
        </p:xfrm>
        <a:graphic>
          <a:graphicData uri="http://schemas.openxmlformats.org/presentationml/2006/ole">
            <mc:AlternateContent xmlns:mc="http://schemas.openxmlformats.org/markup-compatibility/2006">
              <mc:Choice xmlns:v="urn:schemas-microsoft-com:vml" Requires="v">
                <p:oleObj name="Equation" r:id="rId7" imgW="3911400" imgH="482400" progId="Equation.DSMT4">
                  <p:embed/>
                </p:oleObj>
              </mc:Choice>
              <mc:Fallback>
                <p:oleObj name="Equation" r:id="rId7" imgW="3911400" imgH="482400" progId="Equation.DSMT4">
                  <p:embed/>
                  <p:pic>
                    <p:nvPicPr>
                      <p:cNvPr id="0" name="Object 6"/>
                      <p:cNvPicPr>
                        <a:picLocks noChangeAspect="1" noChangeArrowheads="1"/>
                      </p:cNvPicPr>
                      <p:nvPr/>
                    </p:nvPicPr>
                    <p:blipFill>
                      <a:blip r:embed="rId8"/>
                      <a:srcRect/>
                      <a:stretch>
                        <a:fillRect/>
                      </a:stretch>
                    </p:blipFill>
                    <p:spPr bwMode="auto">
                      <a:xfrm>
                        <a:off x="6864350" y="1489075"/>
                        <a:ext cx="5127625" cy="6350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5562B3C1-1CAD-47B5-9FD9-449437BAF0FE}"/>
              </a:ext>
            </a:extLst>
          </p:cNvPr>
          <p:cNvGraphicFramePr>
            <a:graphicFrameLocks noChangeAspect="1"/>
          </p:cNvGraphicFramePr>
          <p:nvPr>
            <p:extLst>
              <p:ext uri="{D42A27DB-BD31-4B8C-83A1-F6EECF244321}">
                <p14:modId xmlns:p14="http://schemas.microsoft.com/office/powerpoint/2010/main" val="365439587"/>
              </p:ext>
            </p:extLst>
          </p:nvPr>
        </p:nvGraphicFramePr>
        <p:xfrm>
          <a:off x="473493" y="3463829"/>
          <a:ext cx="10188576" cy="592138"/>
        </p:xfrm>
        <a:graphic>
          <a:graphicData uri="http://schemas.openxmlformats.org/presentationml/2006/ole">
            <mc:AlternateContent xmlns:mc="http://schemas.openxmlformats.org/markup-compatibility/2006">
              <mc:Choice xmlns:v="urn:schemas-microsoft-com:vml" Requires="v">
                <p:oleObj name="Equation" r:id="rId9" imgW="7848360" imgH="457200" progId="Equation.DSMT4">
                  <p:embed/>
                </p:oleObj>
              </mc:Choice>
              <mc:Fallback>
                <p:oleObj name="Equation" r:id="rId9" imgW="7848360" imgH="457200" progId="Equation.DSMT4">
                  <p:embed/>
                  <p:pic>
                    <p:nvPicPr>
                      <p:cNvPr id="0" name=""/>
                      <p:cNvPicPr/>
                      <p:nvPr/>
                    </p:nvPicPr>
                    <p:blipFill>
                      <a:blip r:embed="rId10"/>
                      <a:stretch>
                        <a:fillRect/>
                      </a:stretch>
                    </p:blipFill>
                    <p:spPr>
                      <a:xfrm>
                        <a:off x="473493" y="3463829"/>
                        <a:ext cx="10188576" cy="592138"/>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E734E22C-E354-4B84-947B-8FE61A702F18}"/>
              </a:ext>
            </a:extLst>
          </p:cNvPr>
          <p:cNvSpPr txBox="1"/>
          <p:nvPr/>
        </p:nvSpPr>
        <p:spPr>
          <a:xfrm>
            <a:off x="386499" y="4374243"/>
            <a:ext cx="4846982" cy="584775"/>
          </a:xfrm>
          <a:prstGeom prst="rect">
            <a:avLst/>
          </a:prstGeom>
          <a:noFill/>
        </p:spPr>
        <p:txBody>
          <a:bodyPr wrap="square" rtlCol="0">
            <a:spAutoFit/>
          </a:bodyPr>
          <a:lstStyle/>
          <a:p>
            <a:r>
              <a:rPr lang="en-US" sz="1600"/>
              <a:t>Can minimize F to find the most probable density.  We get (at least until near the edges):</a:t>
            </a:r>
          </a:p>
        </p:txBody>
      </p:sp>
      <p:graphicFrame>
        <p:nvGraphicFramePr>
          <p:cNvPr id="18" name="Object 17">
            <a:extLst>
              <a:ext uri="{FF2B5EF4-FFF2-40B4-BE49-F238E27FC236}">
                <a16:creationId xmlns:a16="http://schemas.microsoft.com/office/drawing/2014/main" id="{54DE7E0F-02FD-4FED-9B92-0811A7E31819}"/>
              </a:ext>
            </a:extLst>
          </p:cNvPr>
          <p:cNvGraphicFramePr>
            <a:graphicFrameLocks noChangeAspect="1"/>
          </p:cNvGraphicFramePr>
          <p:nvPr>
            <p:extLst>
              <p:ext uri="{D42A27DB-BD31-4B8C-83A1-F6EECF244321}">
                <p14:modId xmlns:p14="http://schemas.microsoft.com/office/powerpoint/2010/main" val="180611624"/>
              </p:ext>
            </p:extLst>
          </p:nvPr>
        </p:nvGraphicFramePr>
        <p:xfrm>
          <a:off x="5390077" y="4374243"/>
          <a:ext cx="2537966" cy="568504"/>
        </p:xfrm>
        <a:graphic>
          <a:graphicData uri="http://schemas.openxmlformats.org/presentationml/2006/ole">
            <mc:AlternateContent xmlns:mc="http://schemas.openxmlformats.org/markup-compatibility/2006">
              <mc:Choice xmlns:v="urn:schemas-microsoft-com:vml" Requires="v">
                <p:oleObj name="Equation" r:id="rId11" imgW="1930320" imgH="431640" progId="Equation.DSMT4">
                  <p:embed/>
                </p:oleObj>
              </mc:Choice>
              <mc:Fallback>
                <p:oleObj name="Equation" r:id="rId11" imgW="1930320" imgH="431640" progId="Equation.DSMT4">
                  <p:embed/>
                  <p:pic>
                    <p:nvPicPr>
                      <p:cNvPr id="0" name=""/>
                      <p:cNvPicPr/>
                      <p:nvPr/>
                    </p:nvPicPr>
                    <p:blipFill>
                      <a:blip r:embed="rId12"/>
                      <a:stretch>
                        <a:fillRect/>
                      </a:stretch>
                    </p:blipFill>
                    <p:spPr>
                      <a:xfrm>
                        <a:off x="5390077" y="4374243"/>
                        <a:ext cx="2537966" cy="568504"/>
                      </a:xfrm>
                      <a:prstGeom prst="rect">
                        <a:avLst/>
                      </a:prstGeom>
                    </p:spPr>
                  </p:pic>
                </p:oleObj>
              </mc:Fallback>
            </mc:AlternateContent>
          </a:graphicData>
        </a:graphic>
      </p:graphicFrame>
    </p:spTree>
    <p:extLst>
      <p:ext uri="{BB962C8B-B14F-4D97-AF65-F5344CB8AC3E}">
        <p14:creationId xmlns:p14="http://schemas.microsoft.com/office/powerpoint/2010/main" val="11667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lstStyle/>
          <a:p>
            <a:r>
              <a:rPr lang="en-US" sz="3600" b="1" u="sng">
                <a:latin typeface="+mn-lt"/>
              </a:rPr>
              <a:t>Collective Excitations (NF)</a:t>
            </a:r>
            <a:endParaRPr lang="en-US" b="1" u="sng">
              <a:latin typeface="+mn-lt"/>
            </a:endParaRPr>
          </a:p>
        </p:txBody>
      </p:sp>
      <p:graphicFrame>
        <p:nvGraphicFramePr>
          <p:cNvPr id="11" name="Object 10">
            <a:extLst>
              <a:ext uri="{FF2B5EF4-FFF2-40B4-BE49-F238E27FC236}">
                <a16:creationId xmlns:a16="http://schemas.microsoft.com/office/drawing/2014/main" id="{3662C189-F5A5-41D9-9FC7-D1DDEBFF92AD}"/>
              </a:ext>
            </a:extLst>
          </p:cNvPr>
          <p:cNvGraphicFramePr>
            <a:graphicFrameLocks noChangeAspect="1"/>
          </p:cNvGraphicFramePr>
          <p:nvPr>
            <p:extLst>
              <p:ext uri="{D42A27DB-BD31-4B8C-83A1-F6EECF244321}">
                <p14:modId xmlns:p14="http://schemas.microsoft.com/office/powerpoint/2010/main" val="3118611239"/>
              </p:ext>
            </p:extLst>
          </p:nvPr>
        </p:nvGraphicFramePr>
        <p:xfrm>
          <a:off x="366716" y="1492556"/>
          <a:ext cx="2149475" cy="1020763"/>
        </p:xfrm>
        <a:graphic>
          <a:graphicData uri="http://schemas.openxmlformats.org/presentationml/2006/ole">
            <mc:AlternateContent xmlns:mc="http://schemas.openxmlformats.org/markup-compatibility/2006">
              <mc:Choice xmlns:v="urn:schemas-microsoft-com:vml" Requires="v">
                <p:oleObj name="Bitmap Image" r:id="rId2" imgW="5707875" imgH="1798095" progId="Paint.Picture">
                  <p:embed/>
                </p:oleObj>
              </mc:Choice>
              <mc:Fallback>
                <p:oleObj name="Bitmap Image" r:id="rId2" imgW="5707875" imgH="1798095" progId="Paint.Picture">
                  <p:embed/>
                  <p:pic>
                    <p:nvPicPr>
                      <p:cNvPr id="11" name="Object 10">
                        <a:extLst>
                          <a:ext uri="{FF2B5EF4-FFF2-40B4-BE49-F238E27FC236}">
                            <a16:creationId xmlns:a16="http://schemas.microsoft.com/office/drawing/2014/main" id="{3662C189-F5A5-41D9-9FC7-D1DDEBFF92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05" t="6041" r="54498" b="26839"/>
                      <a:stretch>
                        <a:fillRect/>
                      </a:stretch>
                    </p:blipFill>
                    <p:spPr bwMode="auto">
                      <a:xfrm>
                        <a:off x="366716" y="1492556"/>
                        <a:ext cx="2149475" cy="1020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5F8FD07A-D6CC-40A4-A6C2-9BEF2D35D49C}"/>
              </a:ext>
            </a:extLst>
          </p:cNvPr>
          <p:cNvGraphicFramePr>
            <a:graphicFrameLocks noChangeAspect="1"/>
          </p:cNvGraphicFramePr>
          <p:nvPr>
            <p:extLst>
              <p:ext uri="{D42A27DB-BD31-4B8C-83A1-F6EECF244321}">
                <p14:modId xmlns:p14="http://schemas.microsoft.com/office/powerpoint/2010/main" val="2411586543"/>
              </p:ext>
            </p:extLst>
          </p:nvPr>
        </p:nvGraphicFramePr>
        <p:xfrm>
          <a:off x="3266724" y="1760442"/>
          <a:ext cx="3306292" cy="587099"/>
        </p:xfrm>
        <a:graphic>
          <a:graphicData uri="http://schemas.openxmlformats.org/presentationml/2006/ole">
            <mc:AlternateContent xmlns:mc="http://schemas.openxmlformats.org/markup-compatibility/2006">
              <mc:Choice xmlns:v="urn:schemas-microsoft-com:vml" Requires="v">
                <p:oleObj name="Equation" r:id="rId4" imgW="2717640" imgH="482400" progId="Equation.DSMT4">
                  <p:embed/>
                </p:oleObj>
              </mc:Choice>
              <mc:Fallback>
                <p:oleObj name="Equation" r:id="rId4" imgW="2717640" imgH="482400" progId="Equation.DSMT4">
                  <p:embed/>
                  <p:pic>
                    <p:nvPicPr>
                      <p:cNvPr id="17" name="Object 16">
                        <a:extLst>
                          <a:ext uri="{FF2B5EF4-FFF2-40B4-BE49-F238E27FC236}">
                            <a16:creationId xmlns:a16="http://schemas.microsoft.com/office/drawing/2014/main" id="{5F8FD07A-D6CC-40A4-A6C2-9BEF2D35D49C}"/>
                          </a:ext>
                        </a:extLst>
                      </p:cNvPr>
                      <p:cNvPicPr/>
                      <p:nvPr/>
                    </p:nvPicPr>
                    <p:blipFill>
                      <a:blip r:embed="rId5"/>
                      <a:stretch>
                        <a:fillRect/>
                      </a:stretch>
                    </p:blipFill>
                    <p:spPr>
                      <a:xfrm>
                        <a:off x="3266724" y="1760442"/>
                        <a:ext cx="3306292" cy="587099"/>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C58F6860-0F6B-40E0-8225-29E21942DBDC}"/>
              </a:ext>
            </a:extLst>
          </p:cNvPr>
          <p:cNvSpPr txBox="1"/>
          <p:nvPr/>
        </p:nvSpPr>
        <p:spPr>
          <a:xfrm>
            <a:off x="302091" y="1081380"/>
            <a:ext cx="7825280" cy="307777"/>
          </a:xfrm>
          <a:prstGeom prst="rect">
            <a:avLst/>
          </a:prstGeom>
          <a:noFill/>
        </p:spPr>
        <p:txBody>
          <a:bodyPr wrap="square">
            <a:spAutoFit/>
          </a:bodyPr>
          <a:lstStyle/>
          <a:p>
            <a:r>
              <a:rPr lang="en-US" sz="1400" dirty="0"/>
              <a:t>Keeping just the first order term, for </a:t>
            </a:r>
            <a:r>
              <a:rPr lang="el-GR" sz="1400" dirty="0"/>
              <a:t>Π</a:t>
            </a:r>
            <a:r>
              <a:rPr lang="en-US" sz="1400" baseline="-25000" dirty="0" err="1"/>
              <a:t>irr</a:t>
            </a:r>
            <a:r>
              <a:rPr lang="en-US" sz="1400" baseline="30000" dirty="0" err="1"/>
              <a:t>C</a:t>
            </a:r>
            <a:r>
              <a:rPr lang="en-US" sz="1400" dirty="0"/>
              <a:t>*, we reproduce what amounts to the </a:t>
            </a:r>
            <a:r>
              <a:rPr lang="en-US" sz="1400" dirty="0" err="1"/>
              <a:t>Linhardt</a:t>
            </a:r>
            <a:r>
              <a:rPr lang="en-US" sz="1400" dirty="0"/>
              <a:t> approximation:</a:t>
            </a:r>
          </a:p>
        </p:txBody>
      </p:sp>
      <p:sp>
        <p:nvSpPr>
          <p:cNvPr id="28" name="TextBox 27">
            <a:extLst>
              <a:ext uri="{FF2B5EF4-FFF2-40B4-BE49-F238E27FC236}">
                <a16:creationId xmlns:a16="http://schemas.microsoft.com/office/drawing/2014/main" id="{924B4713-05E8-4B3A-ACFE-552C5BA44D3E}"/>
              </a:ext>
            </a:extLst>
          </p:cNvPr>
          <p:cNvSpPr txBox="1"/>
          <p:nvPr/>
        </p:nvSpPr>
        <p:spPr>
          <a:xfrm>
            <a:off x="5284406" y="3098964"/>
            <a:ext cx="2842965" cy="2677656"/>
          </a:xfrm>
          <a:prstGeom prst="rect">
            <a:avLst/>
          </a:prstGeom>
          <a:noFill/>
        </p:spPr>
        <p:txBody>
          <a:bodyPr wrap="square" rtlCol="0">
            <a:spAutoFit/>
          </a:bodyPr>
          <a:lstStyle/>
          <a:p>
            <a:r>
              <a:rPr lang="en-US" sz="1400">
                <a:latin typeface="Calibri" panose="020F0502020204030204" pitchFamily="34" charset="0"/>
                <a:cs typeface="Calibri" panose="020F0502020204030204" pitchFamily="34" charset="0"/>
              </a:rPr>
              <a:t>Π is </a:t>
            </a:r>
            <a:r>
              <a:rPr lang="en-US" sz="1400"/>
              <a:t>imaginary </a:t>
            </a:r>
            <a:r>
              <a:rPr lang="en-US" sz="1400" dirty="0"/>
              <a:t>in the colored region, and real outside.  The solid/dotted line is where </a:t>
            </a:r>
            <a:r>
              <a:rPr lang="el-GR" sz="1400" dirty="0">
                <a:latin typeface="Calibri" panose="020F0502020204030204" pitchFamily="34" charset="0"/>
                <a:cs typeface="Calibri" panose="020F0502020204030204" pitchFamily="34" charset="0"/>
              </a:rPr>
              <a:t>ε</a:t>
            </a:r>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q,w</a:t>
            </a:r>
            <a:r>
              <a:rPr lang="en-US" sz="1400" dirty="0">
                <a:latin typeface="Calibri" panose="020F0502020204030204" pitchFamily="34" charset="0"/>
                <a:cs typeface="Calibri" panose="020F0502020204030204" pitchFamily="34" charset="0"/>
              </a:rPr>
              <a:t>) is zero, which gives location of poles of </a:t>
            </a:r>
            <a:r>
              <a:rPr lang="el-GR" sz="1400" dirty="0">
                <a:latin typeface="Calibri" panose="020F0502020204030204" pitchFamily="34" charset="0"/>
                <a:cs typeface="Calibri" panose="020F0502020204030204" pitchFamily="34" charset="0"/>
              </a:rPr>
              <a:t>Π</a:t>
            </a:r>
            <a:r>
              <a:rPr lang="en-US" sz="1400" baseline="30000" dirty="0">
                <a:latin typeface="Calibri" panose="020F0502020204030204" pitchFamily="34" charset="0"/>
                <a:cs typeface="Calibri" panose="020F0502020204030204" pitchFamily="34" charset="0"/>
              </a:rPr>
              <a:t>R</a:t>
            </a:r>
            <a:r>
              <a:rPr lang="en-US" sz="1400" dirty="0">
                <a:latin typeface="Calibri" panose="020F0502020204030204" pitchFamily="34" charset="0"/>
                <a:cs typeface="Calibri" panose="020F0502020204030204" pitchFamily="34" charset="0"/>
              </a:rPr>
              <a:t>(</a:t>
            </a:r>
            <a:r>
              <a:rPr lang="en-US" sz="1400" dirty="0" err="1">
                <a:latin typeface="Calibri" panose="020F0502020204030204" pitchFamily="34" charset="0"/>
                <a:cs typeface="Calibri" panose="020F0502020204030204" pitchFamily="34" charset="0"/>
              </a:rPr>
              <a:t>q,w</a:t>
            </a:r>
            <a:r>
              <a:rPr lang="en-US" sz="1400" dirty="0">
                <a:latin typeface="Calibri" panose="020F0502020204030204" pitchFamily="34" charset="0"/>
                <a:cs typeface="Calibri" panose="020F0502020204030204" pitchFamily="34" charset="0"/>
              </a:rPr>
              <a:t>) and energies of the collective modes (charge density oscillations). Since poles start out real, they begin as </a:t>
            </a:r>
            <a:r>
              <a:rPr lang="en-US" sz="1400" dirty="0"/>
              <a:t>exact eigenstates, up to this order, until it hits the colored region when </a:t>
            </a:r>
            <a:r>
              <a:rPr lang="el-GR" sz="1400" dirty="0"/>
              <a:t>ω</a:t>
            </a:r>
            <a:r>
              <a:rPr lang="en-US" sz="1400" dirty="0"/>
              <a:t>(q) becomes complex.  Evidently electrons can’t keep up with that high of frequency.</a:t>
            </a:r>
          </a:p>
        </p:txBody>
      </p:sp>
      <p:sp>
        <p:nvSpPr>
          <p:cNvPr id="31" name="TextBox 30">
            <a:extLst>
              <a:ext uri="{FF2B5EF4-FFF2-40B4-BE49-F238E27FC236}">
                <a16:creationId xmlns:a16="http://schemas.microsoft.com/office/drawing/2014/main" id="{D21D76BB-566C-46CB-B2F6-F04F42699008}"/>
              </a:ext>
            </a:extLst>
          </p:cNvPr>
          <p:cNvSpPr txBox="1"/>
          <p:nvPr/>
        </p:nvSpPr>
        <p:spPr>
          <a:xfrm>
            <a:off x="366716" y="2905630"/>
            <a:ext cx="4431426" cy="307777"/>
          </a:xfrm>
          <a:prstGeom prst="rect">
            <a:avLst/>
          </a:prstGeom>
          <a:noFill/>
        </p:spPr>
        <p:txBody>
          <a:bodyPr wrap="square" rtlCol="0">
            <a:spAutoFit/>
          </a:bodyPr>
          <a:lstStyle/>
          <a:p>
            <a:r>
              <a:rPr lang="en-US" sz="1400" b="1" dirty="0"/>
              <a:t>Some properties of </a:t>
            </a:r>
            <a:r>
              <a:rPr lang="en-US" sz="1400" b="1"/>
              <a:t>the irreducible susceptibility</a:t>
            </a:r>
            <a:endParaRPr lang="en-US" sz="1400" b="1" dirty="0"/>
          </a:p>
        </p:txBody>
      </p:sp>
      <p:graphicFrame>
        <p:nvGraphicFramePr>
          <p:cNvPr id="13" name="Object 12">
            <a:extLst>
              <a:ext uri="{FF2B5EF4-FFF2-40B4-BE49-F238E27FC236}">
                <a16:creationId xmlns:a16="http://schemas.microsoft.com/office/drawing/2014/main" id="{69C70CBD-AD56-45AC-B0D0-3E04A045AD79}"/>
              </a:ext>
            </a:extLst>
          </p:cNvPr>
          <p:cNvGraphicFramePr>
            <a:graphicFrameLocks noChangeAspect="1"/>
          </p:cNvGraphicFramePr>
          <p:nvPr>
            <p:extLst>
              <p:ext uri="{D42A27DB-BD31-4B8C-83A1-F6EECF244321}">
                <p14:modId xmlns:p14="http://schemas.microsoft.com/office/powerpoint/2010/main" val="2007970620"/>
              </p:ext>
            </p:extLst>
          </p:nvPr>
        </p:nvGraphicFramePr>
        <p:xfrm>
          <a:off x="7982140" y="1851574"/>
          <a:ext cx="2119077" cy="302725"/>
        </p:xfrm>
        <a:graphic>
          <a:graphicData uri="http://schemas.openxmlformats.org/presentationml/2006/ole">
            <mc:AlternateContent xmlns:mc="http://schemas.openxmlformats.org/markup-compatibility/2006">
              <mc:Choice xmlns:v="urn:schemas-microsoft-com:vml" Requires="v">
                <p:oleObj name="Equation" r:id="rId6" imgW="1688760" imgH="241200" progId="Equation.DSMT4">
                  <p:embed/>
                </p:oleObj>
              </mc:Choice>
              <mc:Fallback>
                <p:oleObj name="Equation" r:id="rId6" imgW="1688760" imgH="241200" progId="Equation.DSMT4">
                  <p:embed/>
                  <p:pic>
                    <p:nvPicPr>
                      <p:cNvPr id="0" name=""/>
                      <p:cNvPicPr/>
                      <p:nvPr/>
                    </p:nvPicPr>
                    <p:blipFill>
                      <a:blip r:embed="rId7"/>
                      <a:stretch>
                        <a:fillRect/>
                      </a:stretch>
                    </p:blipFill>
                    <p:spPr>
                      <a:xfrm>
                        <a:off x="7982140" y="1851574"/>
                        <a:ext cx="2119077" cy="3027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8">
            <p14:nvContentPartPr>
              <p14:cNvPr id="18" name="Ink 17">
                <a:extLst>
                  <a:ext uri="{FF2B5EF4-FFF2-40B4-BE49-F238E27FC236}">
                    <a16:creationId xmlns:a16="http://schemas.microsoft.com/office/drawing/2014/main" id="{063764F7-049D-46ED-A43C-019CB04BFBE4}"/>
                  </a:ext>
                </a:extLst>
              </p14:cNvPr>
              <p14:cNvContentPartPr/>
              <p14:nvPr/>
            </p14:nvContentPartPr>
            <p14:xfrm>
              <a:off x="6954838" y="1924426"/>
              <a:ext cx="645480" cy="248040"/>
            </p14:xfrm>
          </p:contentPart>
        </mc:Choice>
        <mc:Fallback xmlns="">
          <p:pic>
            <p:nvPicPr>
              <p:cNvPr id="18" name="Ink 17">
                <a:extLst>
                  <a:ext uri="{FF2B5EF4-FFF2-40B4-BE49-F238E27FC236}">
                    <a16:creationId xmlns:a16="http://schemas.microsoft.com/office/drawing/2014/main" id="{063764F7-049D-46ED-A43C-019CB04BFBE4}"/>
                  </a:ext>
                </a:extLst>
              </p:cNvPr>
              <p:cNvPicPr/>
              <p:nvPr/>
            </p:nvPicPr>
            <p:blipFill>
              <a:blip r:embed="rId9"/>
              <a:stretch>
                <a:fillRect/>
              </a:stretch>
            </p:blipFill>
            <p:spPr>
              <a:xfrm>
                <a:off x="6945833" y="1915426"/>
                <a:ext cx="663130" cy="265680"/>
              </a:xfrm>
              <a:prstGeom prst="rect">
                <a:avLst/>
              </a:prstGeom>
            </p:spPr>
          </p:pic>
        </mc:Fallback>
      </mc:AlternateContent>
      <p:graphicFrame>
        <p:nvGraphicFramePr>
          <p:cNvPr id="3" name="Object 2">
            <a:extLst>
              <a:ext uri="{FF2B5EF4-FFF2-40B4-BE49-F238E27FC236}">
                <a16:creationId xmlns:a16="http://schemas.microsoft.com/office/drawing/2014/main" id="{3F8FFC81-79B1-1350-AF90-FA3436636D16}"/>
              </a:ext>
            </a:extLst>
          </p:cNvPr>
          <p:cNvGraphicFramePr>
            <a:graphicFrameLocks noChangeAspect="1"/>
          </p:cNvGraphicFramePr>
          <p:nvPr>
            <p:extLst>
              <p:ext uri="{D42A27DB-BD31-4B8C-83A1-F6EECF244321}">
                <p14:modId xmlns:p14="http://schemas.microsoft.com/office/powerpoint/2010/main" val="1823217720"/>
              </p:ext>
            </p:extLst>
          </p:nvPr>
        </p:nvGraphicFramePr>
        <p:xfrm>
          <a:off x="426247" y="3370006"/>
          <a:ext cx="4179887" cy="1831975"/>
        </p:xfrm>
        <a:graphic>
          <a:graphicData uri="http://schemas.openxmlformats.org/presentationml/2006/ole">
            <mc:AlternateContent xmlns:mc="http://schemas.openxmlformats.org/markup-compatibility/2006">
              <mc:Choice xmlns:v="urn:schemas-microsoft-com:vml" Requires="v">
                <p:oleObj name="Equation" r:id="rId10" imgW="4179464" imgH="1831422" progId="Equation.DSMT4">
                  <p:embed/>
                </p:oleObj>
              </mc:Choice>
              <mc:Fallback>
                <p:oleObj name="Equation" r:id="rId10" imgW="4179464" imgH="1831422" progId="Equation.DSMT4">
                  <p:embed/>
                  <p:pic>
                    <p:nvPicPr>
                      <p:cNvPr id="0" name=""/>
                      <p:cNvPicPr/>
                      <p:nvPr/>
                    </p:nvPicPr>
                    <p:blipFill>
                      <a:blip r:embed="rId11"/>
                      <a:stretch>
                        <a:fillRect/>
                      </a:stretch>
                    </p:blipFill>
                    <p:spPr>
                      <a:xfrm>
                        <a:off x="426247" y="3370006"/>
                        <a:ext cx="4179887" cy="18319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00031161-40B9-3CB0-FF55-592BE5C4F331}"/>
              </a:ext>
            </a:extLst>
          </p:cNvPr>
          <p:cNvGraphicFramePr>
            <a:graphicFrameLocks noChangeAspect="1"/>
          </p:cNvGraphicFramePr>
          <p:nvPr>
            <p:extLst>
              <p:ext uri="{D42A27DB-BD31-4B8C-83A1-F6EECF244321}">
                <p14:modId xmlns:p14="http://schemas.microsoft.com/office/powerpoint/2010/main" val="3756720854"/>
              </p:ext>
            </p:extLst>
          </p:nvPr>
        </p:nvGraphicFramePr>
        <p:xfrm>
          <a:off x="426247" y="5441861"/>
          <a:ext cx="4570413" cy="1144587"/>
        </p:xfrm>
        <a:graphic>
          <a:graphicData uri="http://schemas.openxmlformats.org/presentationml/2006/ole">
            <mc:AlternateContent xmlns:mc="http://schemas.openxmlformats.org/markup-compatibility/2006">
              <mc:Choice xmlns:v="urn:schemas-microsoft-com:vml" Requires="v">
                <p:oleObj name="Equation" r:id="rId12" imgW="4569883" imgH="1144639" progId="Equation.DSMT4">
                  <p:embed/>
                </p:oleObj>
              </mc:Choice>
              <mc:Fallback>
                <p:oleObj name="Equation" r:id="rId12" imgW="4569883" imgH="1144639" progId="Equation.DSMT4">
                  <p:embed/>
                  <p:pic>
                    <p:nvPicPr>
                      <p:cNvPr id="0" name=""/>
                      <p:cNvPicPr/>
                      <p:nvPr/>
                    </p:nvPicPr>
                    <p:blipFill>
                      <a:blip r:embed="rId13"/>
                      <a:stretch>
                        <a:fillRect/>
                      </a:stretch>
                    </p:blipFill>
                    <p:spPr>
                      <a:xfrm>
                        <a:off x="426247" y="5441861"/>
                        <a:ext cx="4570413" cy="1144587"/>
                      </a:xfrm>
                      <a:prstGeom prst="rect">
                        <a:avLst/>
                      </a:prstGeom>
                    </p:spPr>
                  </p:pic>
                </p:oleObj>
              </mc:Fallback>
            </mc:AlternateContent>
          </a:graphicData>
        </a:graphic>
      </p:graphicFrame>
      <p:pic>
        <p:nvPicPr>
          <p:cNvPr id="6" name="Picture 5">
            <a:extLst>
              <a:ext uri="{FF2B5EF4-FFF2-40B4-BE49-F238E27FC236}">
                <a16:creationId xmlns:a16="http://schemas.microsoft.com/office/drawing/2014/main" id="{E4EB78A4-6E15-178A-3136-33E4B8CC4647}"/>
              </a:ext>
            </a:extLst>
          </p:cNvPr>
          <p:cNvPicPr>
            <a:picLocks noChangeAspect="1"/>
          </p:cNvPicPr>
          <p:nvPr/>
        </p:nvPicPr>
        <p:blipFill>
          <a:blip r:embed="rId14"/>
          <a:stretch>
            <a:fillRect/>
          </a:stretch>
        </p:blipFill>
        <p:spPr>
          <a:xfrm>
            <a:off x="8288941" y="2868550"/>
            <a:ext cx="3322608" cy="2834886"/>
          </a:xfrm>
          <a:prstGeom prst="rect">
            <a:avLst/>
          </a:prstGeom>
        </p:spPr>
      </p:pic>
      <p:graphicFrame>
        <p:nvGraphicFramePr>
          <p:cNvPr id="7" name="Object 6">
            <a:extLst>
              <a:ext uri="{FF2B5EF4-FFF2-40B4-BE49-F238E27FC236}">
                <a16:creationId xmlns:a16="http://schemas.microsoft.com/office/drawing/2014/main" id="{B3BDB624-8CED-5DA8-13E7-01FC7DE95827}"/>
              </a:ext>
            </a:extLst>
          </p:cNvPr>
          <p:cNvGraphicFramePr>
            <a:graphicFrameLocks noChangeAspect="1"/>
          </p:cNvGraphicFramePr>
          <p:nvPr>
            <p:extLst>
              <p:ext uri="{D42A27DB-BD31-4B8C-83A1-F6EECF244321}">
                <p14:modId xmlns:p14="http://schemas.microsoft.com/office/powerpoint/2010/main" val="234641380"/>
              </p:ext>
            </p:extLst>
          </p:nvPr>
        </p:nvGraphicFramePr>
        <p:xfrm>
          <a:off x="5456715" y="5938684"/>
          <a:ext cx="5518582" cy="583393"/>
        </p:xfrm>
        <a:graphic>
          <a:graphicData uri="http://schemas.openxmlformats.org/presentationml/2006/ole">
            <mc:AlternateContent xmlns:mc="http://schemas.openxmlformats.org/markup-compatibility/2006">
              <mc:Choice xmlns:v="urn:schemas-microsoft-com:vml" Requires="v">
                <p:oleObj name="Equation" r:id="rId15" imgW="4444920" imgH="469800" progId="Equation.DSMT4">
                  <p:embed/>
                </p:oleObj>
              </mc:Choice>
              <mc:Fallback>
                <p:oleObj name="Equation" r:id="rId15" imgW="4444920" imgH="469800" progId="Equation.DSMT4">
                  <p:embed/>
                  <p:pic>
                    <p:nvPicPr>
                      <p:cNvPr id="0" name=""/>
                      <p:cNvPicPr/>
                      <p:nvPr/>
                    </p:nvPicPr>
                    <p:blipFill>
                      <a:blip r:embed="rId16"/>
                      <a:stretch>
                        <a:fillRect/>
                      </a:stretch>
                    </p:blipFill>
                    <p:spPr>
                      <a:xfrm>
                        <a:off x="5456715" y="5938684"/>
                        <a:ext cx="5518582" cy="58339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B9211AB9-0002-5A35-AD69-F2A26FC1BC00}"/>
              </a:ext>
            </a:extLst>
          </p:cNvPr>
          <p:cNvGraphicFramePr>
            <a:graphicFrameLocks noChangeAspect="1"/>
          </p:cNvGraphicFramePr>
          <p:nvPr>
            <p:extLst>
              <p:ext uri="{D42A27DB-BD31-4B8C-83A1-F6EECF244321}">
                <p14:modId xmlns:p14="http://schemas.microsoft.com/office/powerpoint/2010/main" val="3650068700"/>
              </p:ext>
            </p:extLst>
          </p:nvPr>
        </p:nvGraphicFramePr>
        <p:xfrm>
          <a:off x="7125766" y="2478039"/>
          <a:ext cx="1712747" cy="461697"/>
        </p:xfrm>
        <a:graphic>
          <a:graphicData uri="http://schemas.openxmlformats.org/presentationml/2006/ole">
            <mc:AlternateContent xmlns:mc="http://schemas.openxmlformats.org/markup-compatibility/2006">
              <mc:Choice xmlns:v="urn:schemas-microsoft-com:vml" Requires="v">
                <p:oleObj name="Equation" r:id="rId17" imgW="1460160" imgH="393480" progId="Equation.DSMT4">
                  <p:embed/>
                </p:oleObj>
              </mc:Choice>
              <mc:Fallback>
                <p:oleObj name="Equation" r:id="rId17" imgW="1460160" imgH="393480" progId="Equation.DSMT4">
                  <p:embed/>
                  <p:pic>
                    <p:nvPicPr>
                      <p:cNvPr id="0" name=""/>
                      <p:cNvPicPr/>
                      <p:nvPr/>
                    </p:nvPicPr>
                    <p:blipFill>
                      <a:blip r:embed="rId18"/>
                      <a:stretch>
                        <a:fillRect/>
                      </a:stretch>
                    </p:blipFill>
                    <p:spPr>
                      <a:xfrm>
                        <a:off x="7125766" y="2478039"/>
                        <a:ext cx="1712747" cy="46169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9" name="Ink 8">
                <a:extLst>
                  <a:ext uri="{FF2B5EF4-FFF2-40B4-BE49-F238E27FC236}">
                    <a16:creationId xmlns:a16="http://schemas.microsoft.com/office/drawing/2014/main" id="{91F57016-C071-A94C-815D-C1B52C39307C}"/>
                  </a:ext>
                </a:extLst>
              </p14:cNvPr>
              <p14:cNvContentPartPr/>
              <p14:nvPr/>
            </p14:nvContentPartPr>
            <p14:xfrm>
              <a:off x="8750810" y="2949348"/>
              <a:ext cx="560880" cy="1258560"/>
            </p14:xfrm>
          </p:contentPart>
        </mc:Choice>
        <mc:Fallback xmlns="">
          <p:pic>
            <p:nvPicPr>
              <p:cNvPr id="9" name="Ink 8">
                <a:extLst>
                  <a:ext uri="{FF2B5EF4-FFF2-40B4-BE49-F238E27FC236}">
                    <a16:creationId xmlns:a16="http://schemas.microsoft.com/office/drawing/2014/main" id="{91F57016-C071-A94C-815D-C1B52C39307C}"/>
                  </a:ext>
                </a:extLst>
              </p:cNvPr>
              <p:cNvPicPr/>
              <p:nvPr/>
            </p:nvPicPr>
            <p:blipFill>
              <a:blip r:embed="rId20"/>
              <a:stretch>
                <a:fillRect/>
              </a:stretch>
            </p:blipFill>
            <p:spPr>
              <a:xfrm>
                <a:off x="8741810" y="2940708"/>
                <a:ext cx="578520" cy="1276200"/>
              </a:xfrm>
              <a:prstGeom prst="rect">
                <a:avLst/>
              </a:prstGeom>
            </p:spPr>
          </p:pic>
        </mc:Fallback>
      </mc:AlternateContent>
    </p:spTree>
    <p:extLst>
      <p:ext uri="{BB962C8B-B14F-4D97-AF65-F5344CB8AC3E}">
        <p14:creationId xmlns:p14="http://schemas.microsoft.com/office/powerpoint/2010/main" val="135871658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6824882" cy="584775"/>
          </a:xfrm>
          <a:prstGeom prst="rect">
            <a:avLst/>
          </a:prstGeom>
          <a:noFill/>
        </p:spPr>
        <p:txBody>
          <a:bodyPr wrap="none" rtlCol="0">
            <a:spAutoFit/>
          </a:bodyPr>
          <a:lstStyle/>
          <a:p>
            <a:r>
              <a:rPr lang="en-US" sz="3200" b="1" u="sng"/>
              <a:t>Electron Excitations in a Magnetic Field</a:t>
            </a:r>
            <a:endParaRPr lang="en-US" b="1" u="sng"/>
          </a:p>
        </p:txBody>
      </p:sp>
      <p:graphicFrame>
        <p:nvGraphicFramePr>
          <p:cNvPr id="5" name="Object 4">
            <a:extLst>
              <a:ext uri="{FF2B5EF4-FFF2-40B4-BE49-F238E27FC236}">
                <a16:creationId xmlns:a16="http://schemas.microsoft.com/office/drawing/2014/main" id="{2A4529A4-70C1-4C2F-BA35-180C2C5184E0}"/>
              </a:ext>
            </a:extLst>
          </p:cNvPr>
          <p:cNvGraphicFramePr>
            <a:graphicFrameLocks noChangeAspect="1"/>
          </p:cNvGraphicFramePr>
          <p:nvPr>
            <p:extLst>
              <p:ext uri="{D42A27DB-BD31-4B8C-83A1-F6EECF244321}">
                <p14:modId xmlns:p14="http://schemas.microsoft.com/office/powerpoint/2010/main" val="2624969362"/>
              </p:ext>
            </p:extLst>
          </p:nvPr>
        </p:nvGraphicFramePr>
        <p:xfrm>
          <a:off x="5358955" y="2762589"/>
          <a:ext cx="4486708" cy="590580"/>
        </p:xfrm>
        <a:graphic>
          <a:graphicData uri="http://schemas.openxmlformats.org/presentationml/2006/ole">
            <mc:AlternateContent xmlns:mc="http://schemas.openxmlformats.org/markup-compatibility/2006">
              <mc:Choice xmlns:v="urn:schemas-microsoft-com:vml" Requires="v">
                <p:oleObj name="Equation" r:id="rId2" imgW="3352800" imgH="444500" progId="Equation.DSMT4">
                  <p:embed/>
                </p:oleObj>
              </mc:Choice>
              <mc:Fallback>
                <p:oleObj name="Equation" r:id="rId2" imgW="3352800" imgH="444500" progId="Equation.DSMT4">
                  <p:embed/>
                  <p:pic>
                    <p:nvPicPr>
                      <p:cNvPr id="5" name="Object 4">
                        <a:extLst>
                          <a:ext uri="{FF2B5EF4-FFF2-40B4-BE49-F238E27FC236}">
                            <a16:creationId xmlns:a16="http://schemas.microsoft.com/office/drawing/2014/main" id="{2A4529A4-70C1-4C2F-BA35-180C2C5184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8955" y="2762589"/>
                        <a:ext cx="4486708" cy="590580"/>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A364E199-75A1-4622-AE39-81E750F8AA90}"/>
              </a:ext>
            </a:extLst>
          </p:cNvPr>
          <p:cNvGraphicFramePr>
            <a:graphicFrameLocks noChangeAspect="1"/>
          </p:cNvGraphicFramePr>
          <p:nvPr>
            <p:extLst>
              <p:ext uri="{D42A27DB-BD31-4B8C-83A1-F6EECF244321}">
                <p14:modId xmlns:p14="http://schemas.microsoft.com/office/powerpoint/2010/main" val="1171594648"/>
              </p:ext>
            </p:extLst>
          </p:nvPr>
        </p:nvGraphicFramePr>
        <p:xfrm>
          <a:off x="976920" y="2132644"/>
          <a:ext cx="3495675" cy="342900"/>
        </p:xfrm>
        <a:graphic>
          <a:graphicData uri="http://schemas.openxmlformats.org/presentationml/2006/ole">
            <mc:AlternateContent xmlns:mc="http://schemas.openxmlformats.org/markup-compatibility/2006">
              <mc:Choice xmlns:v="urn:schemas-microsoft-com:vml" Requires="v">
                <p:oleObj name="Equation" r:id="rId4" imgW="2489040" imgH="241200" progId="Equation.DSMT4">
                  <p:embed/>
                </p:oleObj>
              </mc:Choice>
              <mc:Fallback>
                <p:oleObj name="Equation" r:id="rId4" imgW="2489040" imgH="241200" progId="Equation.DSMT4">
                  <p:embed/>
                  <p:pic>
                    <p:nvPicPr>
                      <p:cNvPr id="8" name="Object 7">
                        <a:extLst>
                          <a:ext uri="{FF2B5EF4-FFF2-40B4-BE49-F238E27FC236}">
                            <a16:creationId xmlns:a16="http://schemas.microsoft.com/office/drawing/2014/main" id="{A364E199-75A1-4622-AE39-81E750F8AA90}"/>
                          </a:ext>
                        </a:extLst>
                      </p:cNvPr>
                      <p:cNvPicPr>
                        <a:picLocks noChangeAspect="1" noChangeArrowheads="1"/>
                      </p:cNvPicPr>
                      <p:nvPr/>
                    </p:nvPicPr>
                    <p:blipFill>
                      <a:blip r:embed="rId5"/>
                      <a:srcRect/>
                      <a:stretch>
                        <a:fillRect/>
                      </a:stretch>
                    </p:blipFill>
                    <p:spPr bwMode="auto">
                      <a:xfrm>
                        <a:off x="976920" y="2132644"/>
                        <a:ext cx="3495675" cy="34290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A79C3F77-C925-42BC-9C2D-8EEEE91ECB1B}"/>
              </a:ext>
            </a:extLst>
          </p:cNvPr>
          <p:cNvSpPr txBox="1"/>
          <p:nvPr/>
        </p:nvSpPr>
        <p:spPr>
          <a:xfrm>
            <a:off x="828168" y="3890552"/>
            <a:ext cx="2569421" cy="338554"/>
          </a:xfrm>
          <a:prstGeom prst="rect">
            <a:avLst/>
          </a:prstGeom>
          <a:noFill/>
        </p:spPr>
        <p:txBody>
          <a:bodyPr wrap="none" rtlCol="0">
            <a:spAutoFit/>
          </a:bodyPr>
          <a:lstStyle/>
          <a:p>
            <a:r>
              <a:rPr lang="en-US" sz="1600"/>
              <a:t>Energy expectation given by:</a:t>
            </a:r>
            <a:endParaRPr lang="en-US"/>
          </a:p>
        </p:txBody>
      </p:sp>
      <p:graphicFrame>
        <p:nvGraphicFramePr>
          <p:cNvPr id="11" name="Object 10">
            <a:extLst>
              <a:ext uri="{FF2B5EF4-FFF2-40B4-BE49-F238E27FC236}">
                <a16:creationId xmlns:a16="http://schemas.microsoft.com/office/drawing/2014/main" id="{A5BF5410-5988-475C-A912-39AA4C32AFBB}"/>
              </a:ext>
            </a:extLst>
          </p:cNvPr>
          <p:cNvGraphicFramePr>
            <a:graphicFrameLocks noChangeAspect="1"/>
          </p:cNvGraphicFramePr>
          <p:nvPr>
            <p:extLst>
              <p:ext uri="{D42A27DB-BD31-4B8C-83A1-F6EECF244321}">
                <p14:modId xmlns:p14="http://schemas.microsoft.com/office/powerpoint/2010/main" val="4177696012"/>
              </p:ext>
            </p:extLst>
          </p:nvPr>
        </p:nvGraphicFramePr>
        <p:xfrm>
          <a:off x="1078317" y="4516465"/>
          <a:ext cx="3543865" cy="933260"/>
        </p:xfrm>
        <a:graphic>
          <a:graphicData uri="http://schemas.openxmlformats.org/presentationml/2006/ole">
            <mc:AlternateContent xmlns:mc="http://schemas.openxmlformats.org/markup-compatibility/2006">
              <mc:Choice xmlns:v="urn:schemas-microsoft-com:vml" Requires="v">
                <p:oleObj name="Equation" r:id="rId6" imgW="2692080" imgH="711000" progId="Equation.DSMT4">
                  <p:embed/>
                </p:oleObj>
              </mc:Choice>
              <mc:Fallback>
                <p:oleObj name="Equation" r:id="rId6" imgW="2692080" imgH="711000" progId="Equation.DSMT4">
                  <p:embed/>
                  <p:pic>
                    <p:nvPicPr>
                      <p:cNvPr id="11" name="Object 10">
                        <a:extLst>
                          <a:ext uri="{FF2B5EF4-FFF2-40B4-BE49-F238E27FC236}">
                            <a16:creationId xmlns:a16="http://schemas.microsoft.com/office/drawing/2014/main" id="{A5BF5410-5988-475C-A912-39AA4C32AFBB}"/>
                          </a:ext>
                        </a:extLst>
                      </p:cNvPr>
                      <p:cNvPicPr>
                        <a:picLocks noChangeAspect="1" noChangeArrowheads="1"/>
                      </p:cNvPicPr>
                      <p:nvPr/>
                    </p:nvPicPr>
                    <p:blipFill>
                      <a:blip r:embed="rId7"/>
                      <a:srcRect/>
                      <a:stretch>
                        <a:fillRect/>
                      </a:stretch>
                    </p:blipFill>
                    <p:spPr bwMode="auto">
                      <a:xfrm>
                        <a:off x="1078317" y="4516465"/>
                        <a:ext cx="3543865" cy="933260"/>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DD3EC2A1-5320-4A01-A796-18DA96EFB6B8}"/>
              </a:ext>
            </a:extLst>
          </p:cNvPr>
          <p:cNvSpPr txBox="1"/>
          <p:nvPr/>
        </p:nvSpPr>
        <p:spPr>
          <a:xfrm>
            <a:off x="828168" y="1181179"/>
            <a:ext cx="10864479" cy="584775"/>
          </a:xfrm>
          <a:prstGeom prst="rect">
            <a:avLst/>
          </a:prstGeom>
          <a:noFill/>
        </p:spPr>
        <p:txBody>
          <a:bodyPr wrap="square" rtlCol="0">
            <a:spAutoFit/>
          </a:bodyPr>
          <a:lstStyle/>
          <a:p>
            <a:r>
              <a:rPr lang="en-US" sz="1600"/>
              <a:t>So much for the ground state.  Low lying excitations are presumed to take the form of density oscillations, much as with the Quantum Fluids.  So they’d look like this.</a:t>
            </a:r>
          </a:p>
        </p:txBody>
      </p:sp>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AB6CDFDA-D977-4342-B406-FE53F7264441}"/>
                  </a:ext>
                </a:extLst>
              </p14:cNvPr>
              <p14:cNvContentPartPr/>
              <p14:nvPr/>
            </p14:nvContentPartPr>
            <p14:xfrm>
              <a:off x="4344130" y="5572713"/>
              <a:ext cx="663480" cy="553680"/>
            </p14:xfrm>
          </p:contentPart>
        </mc:Choice>
        <mc:Fallback xmlns="">
          <p:pic>
            <p:nvPicPr>
              <p:cNvPr id="7" name="Ink 6">
                <a:extLst>
                  <a:ext uri="{FF2B5EF4-FFF2-40B4-BE49-F238E27FC236}">
                    <a16:creationId xmlns:a16="http://schemas.microsoft.com/office/drawing/2014/main" id="{AB6CDFDA-D977-4342-B406-FE53F7264441}"/>
                  </a:ext>
                </a:extLst>
              </p:cNvPr>
              <p:cNvPicPr/>
              <p:nvPr/>
            </p:nvPicPr>
            <p:blipFill>
              <a:blip r:embed="rId10"/>
              <a:stretch>
                <a:fillRect/>
              </a:stretch>
            </p:blipFill>
            <p:spPr>
              <a:xfrm>
                <a:off x="4335130" y="5564073"/>
                <a:ext cx="681120" cy="571320"/>
              </a:xfrm>
              <a:prstGeom prst="rect">
                <a:avLst/>
              </a:prstGeom>
            </p:spPr>
          </p:pic>
        </mc:Fallback>
      </mc:AlternateContent>
      <p:sp>
        <p:nvSpPr>
          <p:cNvPr id="14" name="TextBox 13">
            <a:extLst>
              <a:ext uri="{FF2B5EF4-FFF2-40B4-BE49-F238E27FC236}">
                <a16:creationId xmlns:a16="http://schemas.microsoft.com/office/drawing/2014/main" id="{847FDB2F-0369-4F31-A289-ABBE7345EC8D}"/>
              </a:ext>
            </a:extLst>
          </p:cNvPr>
          <p:cNvSpPr txBox="1"/>
          <p:nvPr/>
        </p:nvSpPr>
        <p:spPr>
          <a:xfrm>
            <a:off x="5239473" y="5834005"/>
            <a:ext cx="2970671" cy="830997"/>
          </a:xfrm>
          <a:prstGeom prst="rect">
            <a:avLst/>
          </a:prstGeom>
          <a:noFill/>
        </p:spPr>
        <p:txBody>
          <a:bodyPr wrap="square" rtlCol="0">
            <a:spAutoFit/>
          </a:bodyPr>
          <a:lstStyle/>
          <a:p>
            <a:r>
              <a:rPr lang="el-GR" sz="1600">
                <a:latin typeface="Calibri" panose="020F0502020204030204" pitchFamily="34" charset="0"/>
                <a:cs typeface="Calibri" panose="020F0502020204030204" pitchFamily="34" charset="0"/>
              </a:rPr>
              <a:t>ε</a:t>
            </a:r>
            <a:r>
              <a:rPr lang="en-US" sz="1600" baseline="-25000">
                <a:latin typeface="Calibri" panose="020F0502020204030204" pitchFamily="34" charset="0"/>
                <a:cs typeface="Calibri" panose="020F0502020204030204" pitchFamily="34" charset="0"/>
              </a:rPr>
              <a:t>k</a:t>
            </a:r>
            <a:r>
              <a:rPr lang="en-US" sz="1600">
                <a:latin typeface="Calibri" panose="020F0502020204030204" pitchFamily="34" charset="0"/>
                <a:cs typeface="Calibri" panose="020F0502020204030204" pitchFamily="34" charset="0"/>
              </a:rPr>
              <a:t> = k</a:t>
            </a:r>
            <a:r>
              <a:rPr lang="en-US" sz="1600" baseline="30000">
                <a:latin typeface="Calibri" panose="020F0502020204030204" pitchFamily="34" charset="0"/>
                <a:cs typeface="Calibri" panose="020F0502020204030204" pitchFamily="34" charset="0"/>
              </a:rPr>
              <a:t>2</a:t>
            </a:r>
            <a:r>
              <a:rPr lang="en-US" sz="1600">
                <a:latin typeface="Calibri" panose="020F0502020204030204" pitchFamily="34" charset="0"/>
                <a:cs typeface="Calibri" panose="020F0502020204030204" pitchFamily="34" charset="0"/>
              </a:rPr>
              <a:t>/2m, and </a:t>
            </a:r>
            <a:r>
              <a:rPr lang="en-US" sz="1600"/>
              <a:t>S(k) is the structure factor, given by, at least for v = 1 case:</a:t>
            </a:r>
            <a:endParaRPr lang="en-US"/>
          </a:p>
        </p:txBody>
      </p:sp>
      <p:graphicFrame>
        <p:nvGraphicFramePr>
          <p:cNvPr id="17" name="Object 16">
            <a:extLst>
              <a:ext uri="{FF2B5EF4-FFF2-40B4-BE49-F238E27FC236}">
                <a16:creationId xmlns:a16="http://schemas.microsoft.com/office/drawing/2014/main" id="{0682749A-3710-4446-A49A-3B4AF3A76191}"/>
              </a:ext>
            </a:extLst>
          </p:cNvPr>
          <p:cNvGraphicFramePr>
            <a:graphicFrameLocks noChangeAspect="1"/>
          </p:cNvGraphicFramePr>
          <p:nvPr>
            <p:extLst>
              <p:ext uri="{D42A27DB-BD31-4B8C-83A1-F6EECF244321}">
                <p14:modId xmlns:p14="http://schemas.microsoft.com/office/powerpoint/2010/main" val="2247288794"/>
              </p:ext>
            </p:extLst>
          </p:nvPr>
        </p:nvGraphicFramePr>
        <p:xfrm>
          <a:off x="2127250" y="2792413"/>
          <a:ext cx="2344738" cy="503237"/>
        </p:xfrm>
        <a:graphic>
          <a:graphicData uri="http://schemas.openxmlformats.org/presentationml/2006/ole">
            <mc:AlternateContent xmlns:mc="http://schemas.openxmlformats.org/markup-compatibility/2006">
              <mc:Choice xmlns:v="urn:schemas-microsoft-com:vml" Requires="v">
                <p:oleObj name="Equation" r:id="rId11" imgW="2070000" imgH="444240" progId="Equation.DSMT4">
                  <p:embed/>
                </p:oleObj>
              </mc:Choice>
              <mc:Fallback>
                <p:oleObj name="Equation" r:id="rId11" imgW="2070000" imgH="444240" progId="Equation.DSMT4">
                  <p:embed/>
                  <p:pic>
                    <p:nvPicPr>
                      <p:cNvPr id="0" name=""/>
                      <p:cNvPicPr/>
                      <p:nvPr/>
                    </p:nvPicPr>
                    <p:blipFill>
                      <a:blip r:embed="rId12"/>
                      <a:stretch>
                        <a:fillRect/>
                      </a:stretch>
                    </p:blipFill>
                    <p:spPr>
                      <a:xfrm>
                        <a:off x="2127250" y="2792413"/>
                        <a:ext cx="2344738" cy="503237"/>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8" name="Ink 17">
                <a:extLst>
                  <a:ext uri="{FF2B5EF4-FFF2-40B4-BE49-F238E27FC236}">
                    <a16:creationId xmlns:a16="http://schemas.microsoft.com/office/drawing/2014/main" id="{95837D7F-C15F-47DC-9BA5-6331AC19DE46}"/>
                  </a:ext>
                </a:extLst>
              </p14:cNvPr>
              <p14:cNvContentPartPr/>
              <p14:nvPr/>
            </p14:nvContentPartPr>
            <p14:xfrm>
              <a:off x="2595010" y="2489690"/>
              <a:ext cx="255240" cy="271440"/>
            </p14:xfrm>
          </p:contentPart>
        </mc:Choice>
        <mc:Fallback xmlns="">
          <p:pic>
            <p:nvPicPr>
              <p:cNvPr id="18" name="Ink 17">
                <a:extLst>
                  <a:ext uri="{FF2B5EF4-FFF2-40B4-BE49-F238E27FC236}">
                    <a16:creationId xmlns:a16="http://schemas.microsoft.com/office/drawing/2014/main" id="{95837D7F-C15F-47DC-9BA5-6331AC19DE46}"/>
                  </a:ext>
                </a:extLst>
              </p:cNvPr>
              <p:cNvPicPr/>
              <p:nvPr/>
            </p:nvPicPr>
            <p:blipFill>
              <a:blip r:embed="rId14"/>
              <a:stretch>
                <a:fillRect/>
              </a:stretch>
            </p:blipFill>
            <p:spPr>
              <a:xfrm>
                <a:off x="2586370" y="2481050"/>
                <a:ext cx="272880" cy="2890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9" name="Ink 18">
                <a:extLst>
                  <a:ext uri="{FF2B5EF4-FFF2-40B4-BE49-F238E27FC236}">
                    <a16:creationId xmlns:a16="http://schemas.microsoft.com/office/drawing/2014/main" id="{0197CE8E-3BC4-465D-A58E-3DC79396594B}"/>
                  </a:ext>
                </a:extLst>
              </p14:cNvPr>
              <p14:cNvContentPartPr/>
              <p14:nvPr/>
            </p14:nvContentPartPr>
            <p14:xfrm>
              <a:off x="4347850" y="2558090"/>
              <a:ext cx="1423080" cy="147960"/>
            </p14:xfrm>
          </p:contentPart>
        </mc:Choice>
        <mc:Fallback xmlns="">
          <p:pic>
            <p:nvPicPr>
              <p:cNvPr id="19" name="Ink 18">
                <a:extLst>
                  <a:ext uri="{FF2B5EF4-FFF2-40B4-BE49-F238E27FC236}">
                    <a16:creationId xmlns:a16="http://schemas.microsoft.com/office/drawing/2014/main" id="{0197CE8E-3BC4-465D-A58E-3DC79396594B}"/>
                  </a:ext>
                </a:extLst>
              </p:cNvPr>
              <p:cNvPicPr/>
              <p:nvPr/>
            </p:nvPicPr>
            <p:blipFill>
              <a:blip r:embed="rId16"/>
              <a:stretch>
                <a:fillRect/>
              </a:stretch>
            </p:blipFill>
            <p:spPr>
              <a:xfrm>
                <a:off x="4338850" y="2549450"/>
                <a:ext cx="1440720" cy="165600"/>
              </a:xfrm>
              <a:prstGeom prst="rect">
                <a:avLst/>
              </a:prstGeom>
            </p:spPr>
          </p:pic>
        </mc:Fallback>
      </mc:AlternateContent>
      <p:graphicFrame>
        <p:nvGraphicFramePr>
          <p:cNvPr id="21" name="Object 20">
            <a:extLst>
              <a:ext uri="{FF2B5EF4-FFF2-40B4-BE49-F238E27FC236}">
                <a16:creationId xmlns:a16="http://schemas.microsoft.com/office/drawing/2014/main" id="{C53292E7-DDE3-4AE6-BB41-4A6A6B69576F}"/>
              </a:ext>
            </a:extLst>
          </p:cNvPr>
          <p:cNvGraphicFramePr>
            <a:graphicFrameLocks noChangeAspect="1"/>
          </p:cNvGraphicFramePr>
          <p:nvPr>
            <p:extLst>
              <p:ext uri="{D42A27DB-BD31-4B8C-83A1-F6EECF244321}">
                <p14:modId xmlns:p14="http://schemas.microsoft.com/office/powerpoint/2010/main" val="3117404699"/>
              </p:ext>
            </p:extLst>
          </p:nvPr>
        </p:nvGraphicFramePr>
        <p:xfrm>
          <a:off x="8538132" y="6013212"/>
          <a:ext cx="1631620" cy="397420"/>
        </p:xfrm>
        <a:graphic>
          <a:graphicData uri="http://schemas.openxmlformats.org/presentationml/2006/ole">
            <mc:AlternateContent xmlns:mc="http://schemas.openxmlformats.org/markup-compatibility/2006">
              <mc:Choice xmlns:v="urn:schemas-microsoft-com:vml" Requires="v">
                <p:oleObj name="Equation" r:id="rId17" imgW="1054080" imgH="253800" progId="Equation.DSMT4">
                  <p:embed/>
                </p:oleObj>
              </mc:Choice>
              <mc:Fallback>
                <p:oleObj name="Equation" r:id="rId17" imgW="1054080" imgH="253800" progId="Equation.DSMT4">
                  <p:embed/>
                  <p:pic>
                    <p:nvPicPr>
                      <p:cNvPr id="0" name="Object 1"/>
                      <p:cNvPicPr>
                        <a:picLocks noChangeAspect="1" noChangeArrowheads="1"/>
                      </p:cNvPicPr>
                      <p:nvPr/>
                    </p:nvPicPr>
                    <p:blipFill>
                      <a:blip r:embed="rId18"/>
                      <a:srcRect/>
                      <a:stretch>
                        <a:fillRect/>
                      </a:stretch>
                    </p:blipFill>
                    <p:spPr bwMode="auto">
                      <a:xfrm>
                        <a:off x="8538132" y="6013212"/>
                        <a:ext cx="1631620" cy="397420"/>
                      </a:xfrm>
                      <a:prstGeom prst="rect">
                        <a:avLst/>
                      </a:prstGeom>
                      <a:noFill/>
                    </p:spPr>
                  </p:pic>
                </p:oleObj>
              </mc:Fallback>
            </mc:AlternateContent>
          </a:graphicData>
        </a:graphic>
      </p:graphicFrame>
    </p:spTree>
    <p:extLst>
      <p:ext uri="{BB962C8B-B14F-4D97-AF65-F5344CB8AC3E}">
        <p14:creationId xmlns:p14="http://schemas.microsoft.com/office/powerpoint/2010/main" val="33778359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DF2A8F-E81D-40B0-BD22-7E9FB80FF42B}"/>
              </a:ext>
            </a:extLst>
          </p:cNvPr>
          <p:cNvSpPr txBox="1"/>
          <p:nvPr/>
        </p:nvSpPr>
        <p:spPr>
          <a:xfrm>
            <a:off x="2714693" y="146832"/>
            <a:ext cx="7444859" cy="584775"/>
          </a:xfrm>
          <a:prstGeom prst="rect">
            <a:avLst/>
          </a:prstGeom>
          <a:noFill/>
        </p:spPr>
        <p:txBody>
          <a:bodyPr wrap="none" rtlCol="0">
            <a:spAutoFit/>
          </a:bodyPr>
          <a:lstStyle/>
          <a:p>
            <a:r>
              <a:rPr lang="en-US" sz="3200" b="1" u="sng"/>
              <a:t>Conductivity of Electrons in Magnetic Field</a:t>
            </a:r>
            <a:endParaRPr lang="en-US" b="1" u="sng"/>
          </a:p>
        </p:txBody>
      </p:sp>
      <p:sp>
        <p:nvSpPr>
          <p:cNvPr id="4" name="TextBox 3">
            <a:extLst>
              <a:ext uri="{FF2B5EF4-FFF2-40B4-BE49-F238E27FC236}">
                <a16:creationId xmlns:a16="http://schemas.microsoft.com/office/drawing/2014/main" id="{DD3EC2A1-5320-4A01-A796-18DA96EFB6B8}"/>
              </a:ext>
            </a:extLst>
          </p:cNvPr>
          <p:cNvSpPr txBox="1"/>
          <p:nvPr/>
        </p:nvSpPr>
        <p:spPr>
          <a:xfrm>
            <a:off x="663760" y="999376"/>
            <a:ext cx="10864479" cy="584775"/>
          </a:xfrm>
          <a:prstGeom prst="rect">
            <a:avLst/>
          </a:prstGeom>
          <a:noFill/>
        </p:spPr>
        <p:txBody>
          <a:bodyPr wrap="square" rtlCol="0">
            <a:spAutoFit/>
          </a:bodyPr>
          <a:lstStyle/>
          <a:p>
            <a:r>
              <a:rPr lang="en-US" sz="1600"/>
              <a:t>So for filling factors </a:t>
            </a:r>
            <a:r>
              <a:rPr lang="el-GR" sz="1600">
                <a:latin typeface="Calibri" panose="020F0502020204030204" pitchFamily="34" charset="0"/>
                <a:cs typeface="Calibri" panose="020F0502020204030204" pitchFamily="34" charset="0"/>
              </a:rPr>
              <a:t>ν</a:t>
            </a:r>
            <a:r>
              <a:rPr lang="en-US" sz="1600">
                <a:latin typeface="Calibri" panose="020F0502020204030204" pitchFamily="34" charset="0"/>
                <a:cs typeface="Calibri" panose="020F0502020204030204" pitchFamily="34" charset="0"/>
              </a:rPr>
              <a:t> &lt; 1, especially, we see more plateau, which aren’t predicted at all, by the non-interacting electron-in-magnetic fiel analysis.  These are a result of the electron many-body ground state wavefunction described in previous slide.  </a:t>
            </a:r>
            <a:endParaRPr lang="en-US" sz="1600"/>
          </a:p>
        </p:txBody>
      </p:sp>
      <p:graphicFrame>
        <p:nvGraphicFramePr>
          <p:cNvPr id="3" name="Object 2">
            <a:extLst>
              <a:ext uri="{FF2B5EF4-FFF2-40B4-BE49-F238E27FC236}">
                <a16:creationId xmlns:a16="http://schemas.microsoft.com/office/drawing/2014/main" id="{E9D62AD2-548E-4FA6-8A1E-CA83AED6A675}"/>
              </a:ext>
            </a:extLst>
          </p:cNvPr>
          <p:cNvGraphicFramePr>
            <a:graphicFrameLocks noChangeAspect="1"/>
          </p:cNvGraphicFramePr>
          <p:nvPr>
            <p:extLst>
              <p:ext uri="{D42A27DB-BD31-4B8C-83A1-F6EECF244321}">
                <p14:modId xmlns:p14="http://schemas.microsoft.com/office/powerpoint/2010/main" val="919630506"/>
              </p:ext>
            </p:extLst>
          </p:nvPr>
        </p:nvGraphicFramePr>
        <p:xfrm>
          <a:off x="4553861" y="3730558"/>
          <a:ext cx="5710292" cy="584774"/>
        </p:xfrm>
        <a:graphic>
          <a:graphicData uri="http://schemas.openxmlformats.org/presentationml/2006/ole">
            <mc:AlternateContent xmlns:mc="http://schemas.openxmlformats.org/markup-compatibility/2006">
              <mc:Choice xmlns:v="urn:schemas-microsoft-com:vml" Requires="v">
                <p:oleObj name="Equation" r:id="rId2" imgW="3627017" imgH="371429" progId="Equation.DSMT4">
                  <p:embed/>
                </p:oleObj>
              </mc:Choice>
              <mc:Fallback>
                <p:oleObj name="Equation" r:id="rId2" imgW="3627017" imgH="371429" progId="Equation.DSMT4">
                  <p:embed/>
                  <p:pic>
                    <p:nvPicPr>
                      <p:cNvPr id="0" name=""/>
                      <p:cNvPicPr/>
                      <p:nvPr/>
                    </p:nvPicPr>
                    <p:blipFill>
                      <a:blip r:embed="rId3"/>
                      <a:stretch>
                        <a:fillRect/>
                      </a:stretch>
                    </p:blipFill>
                    <p:spPr>
                      <a:xfrm>
                        <a:off x="4553861" y="3730558"/>
                        <a:ext cx="5710292" cy="584774"/>
                      </a:xfrm>
                      <a:prstGeom prst="rect">
                        <a:avLst/>
                      </a:prstGeom>
                    </p:spPr>
                  </p:pic>
                </p:oleObj>
              </mc:Fallback>
            </mc:AlternateContent>
          </a:graphicData>
        </a:graphic>
      </p:graphicFrame>
      <p:pic>
        <p:nvPicPr>
          <p:cNvPr id="15" name="Picture 14" descr="Diagram&#10;&#10;Description automatically generated">
            <a:extLst>
              <a:ext uri="{FF2B5EF4-FFF2-40B4-BE49-F238E27FC236}">
                <a16:creationId xmlns:a16="http://schemas.microsoft.com/office/drawing/2014/main" id="{BBB89066-7DA1-42C1-9508-00A19F067F03}"/>
              </a:ext>
            </a:extLst>
          </p:cNvPr>
          <p:cNvPicPr>
            <a:picLocks noChangeAspect="1"/>
          </p:cNvPicPr>
          <p:nvPr/>
        </p:nvPicPr>
        <p:blipFill>
          <a:blip r:embed="rId4"/>
          <a:stretch>
            <a:fillRect/>
          </a:stretch>
        </p:blipFill>
        <p:spPr>
          <a:xfrm>
            <a:off x="507060" y="1851921"/>
            <a:ext cx="3471553" cy="4568446"/>
          </a:xfrm>
          <a:prstGeom prst="rect">
            <a:avLst/>
          </a:prstGeom>
        </p:spPr>
      </p:pic>
    </p:spTree>
    <p:extLst>
      <p:ext uri="{BB962C8B-B14F-4D97-AF65-F5344CB8AC3E}">
        <p14:creationId xmlns:p14="http://schemas.microsoft.com/office/powerpoint/2010/main" val="1783132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lstStyle/>
          <a:p>
            <a:r>
              <a:rPr lang="en-US" sz="3600" b="1" u="sng">
                <a:latin typeface="+mn-lt"/>
              </a:rPr>
              <a:t>Collective Excitations (NF)</a:t>
            </a:r>
            <a:endParaRPr lang="en-US" b="1" u="sng">
              <a:latin typeface="+mn-lt"/>
            </a:endParaRPr>
          </a:p>
        </p:txBody>
      </p:sp>
      <p:sp>
        <p:nvSpPr>
          <p:cNvPr id="24" name="TextBox 23">
            <a:extLst>
              <a:ext uri="{FF2B5EF4-FFF2-40B4-BE49-F238E27FC236}">
                <a16:creationId xmlns:a16="http://schemas.microsoft.com/office/drawing/2014/main" id="{C58F6860-0F6B-40E0-8225-29E21942DBDC}"/>
              </a:ext>
            </a:extLst>
          </p:cNvPr>
          <p:cNvSpPr txBox="1"/>
          <p:nvPr/>
        </p:nvSpPr>
        <p:spPr>
          <a:xfrm>
            <a:off x="302091" y="1081380"/>
            <a:ext cx="4555044" cy="338554"/>
          </a:xfrm>
          <a:prstGeom prst="rect">
            <a:avLst/>
          </a:prstGeom>
          <a:noFill/>
        </p:spPr>
        <p:txBody>
          <a:bodyPr wrap="square">
            <a:spAutoFit/>
          </a:bodyPr>
          <a:lstStyle/>
          <a:p>
            <a:r>
              <a:rPr lang="en-US" sz="1600"/>
              <a:t>We can add disorder to our result.   Maybe say: </a:t>
            </a:r>
            <a:endParaRPr lang="en-US" sz="1600" dirty="0"/>
          </a:p>
        </p:txBody>
      </p:sp>
      <p:pic>
        <p:nvPicPr>
          <p:cNvPr id="2050" name="Picture 1">
            <a:extLst>
              <a:ext uri="{FF2B5EF4-FFF2-40B4-BE49-F238E27FC236}">
                <a16:creationId xmlns:a16="http://schemas.microsoft.com/office/drawing/2014/main" id="{754FDF48-3D7D-8639-4E0D-E1F2AE44B7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2091" y="1676587"/>
            <a:ext cx="2755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A566080E-3D7C-F065-8C24-EEB02A48305A}"/>
              </a:ext>
            </a:extLst>
          </p:cNvPr>
          <p:cNvSpPr txBox="1"/>
          <p:nvPr/>
        </p:nvSpPr>
        <p:spPr>
          <a:xfrm>
            <a:off x="302091" y="3127040"/>
            <a:ext cx="10385574" cy="584775"/>
          </a:xfrm>
          <a:prstGeom prst="rect">
            <a:avLst/>
          </a:prstGeom>
          <a:noFill/>
        </p:spPr>
        <p:txBody>
          <a:bodyPr wrap="square">
            <a:spAutoFit/>
          </a:bodyPr>
          <a:lstStyle/>
          <a:p>
            <a:r>
              <a:rPr lang="en-US" sz="1600"/>
              <a:t>But won’t opt for a diagrammatic calculation. Instead, we’ll just use the RTA to the Boltzman equation to solve for this in the small q, </a:t>
            </a:r>
            <a:r>
              <a:rPr lang="el-GR" sz="1600">
                <a:latin typeface="Calibri" panose="020F0502020204030204" pitchFamily="34" charset="0"/>
                <a:ea typeface="Calibri" panose="020F0502020204030204" pitchFamily="34" charset="0"/>
                <a:cs typeface="Calibri" panose="020F0502020204030204" pitchFamily="34" charset="0"/>
              </a:rPr>
              <a:t>ω</a:t>
            </a:r>
            <a:r>
              <a:rPr lang="en-US" sz="1600">
                <a:latin typeface="Calibri" panose="020F0502020204030204" pitchFamily="34" charset="0"/>
                <a:ea typeface="Calibri" panose="020F0502020204030204" pitchFamily="34" charset="0"/>
                <a:cs typeface="Calibri" panose="020F0502020204030204" pitchFamily="34" charset="0"/>
              </a:rPr>
              <a:t> limit.  We’ll use the MFT approach.  The two equations are:</a:t>
            </a:r>
            <a:endParaRPr lang="en-US" sz="1600" dirty="0"/>
          </a:p>
        </p:txBody>
      </p:sp>
      <p:graphicFrame>
        <p:nvGraphicFramePr>
          <p:cNvPr id="12" name="Object 11">
            <a:extLst>
              <a:ext uri="{FF2B5EF4-FFF2-40B4-BE49-F238E27FC236}">
                <a16:creationId xmlns:a16="http://schemas.microsoft.com/office/drawing/2014/main" id="{D7DCAFA4-17CE-F83B-9412-54480B8A4D0E}"/>
              </a:ext>
            </a:extLst>
          </p:cNvPr>
          <p:cNvGraphicFramePr>
            <a:graphicFrameLocks noChangeAspect="1"/>
          </p:cNvGraphicFramePr>
          <p:nvPr>
            <p:extLst>
              <p:ext uri="{D42A27DB-BD31-4B8C-83A1-F6EECF244321}">
                <p14:modId xmlns:p14="http://schemas.microsoft.com/office/powerpoint/2010/main" val="4058191203"/>
              </p:ext>
            </p:extLst>
          </p:nvPr>
        </p:nvGraphicFramePr>
        <p:xfrm>
          <a:off x="423534" y="3972782"/>
          <a:ext cx="3096414" cy="1034745"/>
        </p:xfrm>
        <a:graphic>
          <a:graphicData uri="http://schemas.openxmlformats.org/presentationml/2006/ole">
            <mc:AlternateContent xmlns:mc="http://schemas.openxmlformats.org/markup-compatibility/2006">
              <mc:Choice xmlns:v="urn:schemas-microsoft-com:vml" Requires="v">
                <p:oleObj name="Equation" r:id="rId3" imgW="2513436" imgH="839282" progId="Equation.DSMT4">
                  <p:embed/>
                </p:oleObj>
              </mc:Choice>
              <mc:Fallback>
                <p:oleObj name="Equation" r:id="rId3" imgW="2513436" imgH="839282" progId="Equation.DSMT4">
                  <p:embed/>
                  <p:pic>
                    <p:nvPicPr>
                      <p:cNvPr id="0" name=""/>
                      <p:cNvPicPr/>
                      <p:nvPr/>
                    </p:nvPicPr>
                    <p:blipFill>
                      <a:blip r:embed="rId4"/>
                      <a:stretch>
                        <a:fillRect/>
                      </a:stretch>
                    </p:blipFill>
                    <p:spPr>
                      <a:xfrm>
                        <a:off x="423534" y="3972782"/>
                        <a:ext cx="3096414" cy="1034745"/>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FF66A1E6-7DC7-74FB-4788-53B1723B43EA}"/>
              </a:ext>
            </a:extLst>
          </p:cNvPr>
          <p:cNvSpPr txBox="1"/>
          <p:nvPr/>
        </p:nvSpPr>
        <p:spPr>
          <a:xfrm>
            <a:off x="302091" y="5268494"/>
            <a:ext cx="4328903" cy="338554"/>
          </a:xfrm>
          <a:prstGeom prst="rect">
            <a:avLst/>
          </a:prstGeom>
          <a:noFill/>
        </p:spPr>
        <p:txBody>
          <a:bodyPr wrap="square">
            <a:spAutoFit/>
          </a:bodyPr>
          <a:lstStyle/>
          <a:p>
            <a:r>
              <a:rPr lang="en-US" sz="1600"/>
              <a:t>And solving them (B = 0) for the density gives us:</a:t>
            </a:r>
            <a:endParaRPr lang="en-US" sz="1600" dirty="0"/>
          </a:p>
        </p:txBody>
      </p:sp>
      <p:graphicFrame>
        <p:nvGraphicFramePr>
          <p:cNvPr id="15" name="Object 14">
            <a:extLst>
              <a:ext uri="{FF2B5EF4-FFF2-40B4-BE49-F238E27FC236}">
                <a16:creationId xmlns:a16="http://schemas.microsoft.com/office/drawing/2014/main" id="{3814B5AC-9C36-15A6-5F12-DC7C733311CD}"/>
              </a:ext>
            </a:extLst>
          </p:cNvPr>
          <p:cNvGraphicFramePr>
            <a:graphicFrameLocks noChangeAspect="1"/>
          </p:cNvGraphicFramePr>
          <p:nvPr>
            <p:extLst>
              <p:ext uri="{D42A27DB-BD31-4B8C-83A1-F6EECF244321}">
                <p14:modId xmlns:p14="http://schemas.microsoft.com/office/powerpoint/2010/main" val="82952889"/>
              </p:ext>
            </p:extLst>
          </p:nvPr>
        </p:nvGraphicFramePr>
        <p:xfrm>
          <a:off x="302091" y="5868015"/>
          <a:ext cx="3689806" cy="593004"/>
        </p:xfrm>
        <a:graphic>
          <a:graphicData uri="http://schemas.openxmlformats.org/presentationml/2006/ole">
            <mc:AlternateContent xmlns:mc="http://schemas.openxmlformats.org/markup-compatibility/2006">
              <mc:Choice xmlns:v="urn:schemas-microsoft-com:vml" Requires="v">
                <p:oleObj name="Equation" r:id="rId5" imgW="2844720" imgH="457200" progId="Equation.DSMT4">
                  <p:embed/>
                </p:oleObj>
              </mc:Choice>
              <mc:Fallback>
                <p:oleObj name="Equation" r:id="rId5" imgW="2844720" imgH="457200" progId="Equation.DSMT4">
                  <p:embed/>
                  <p:pic>
                    <p:nvPicPr>
                      <p:cNvPr id="0" name=""/>
                      <p:cNvPicPr/>
                      <p:nvPr/>
                    </p:nvPicPr>
                    <p:blipFill>
                      <a:blip r:embed="rId6"/>
                      <a:stretch>
                        <a:fillRect/>
                      </a:stretch>
                    </p:blipFill>
                    <p:spPr>
                      <a:xfrm>
                        <a:off x="302091" y="5868015"/>
                        <a:ext cx="3689806" cy="593004"/>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EE92359E-CDDD-200A-7635-78601CA298BE}"/>
                  </a:ext>
                </a:extLst>
              </p14:cNvPr>
              <p14:cNvContentPartPr/>
              <p14:nvPr/>
            </p14:nvContentPartPr>
            <p14:xfrm>
              <a:off x="4443689" y="6091428"/>
              <a:ext cx="486360" cy="226800"/>
            </p14:xfrm>
          </p:contentPart>
        </mc:Choice>
        <mc:Fallback xmlns="">
          <p:pic>
            <p:nvPicPr>
              <p:cNvPr id="16" name="Ink 15">
                <a:extLst>
                  <a:ext uri="{FF2B5EF4-FFF2-40B4-BE49-F238E27FC236}">
                    <a16:creationId xmlns:a16="http://schemas.microsoft.com/office/drawing/2014/main" id="{EE92359E-CDDD-200A-7635-78601CA298BE}"/>
                  </a:ext>
                </a:extLst>
              </p:cNvPr>
              <p:cNvPicPr/>
              <p:nvPr/>
            </p:nvPicPr>
            <p:blipFill>
              <a:blip r:embed="rId8"/>
              <a:stretch>
                <a:fillRect/>
              </a:stretch>
            </p:blipFill>
            <p:spPr>
              <a:xfrm>
                <a:off x="4435049" y="6082788"/>
                <a:ext cx="504000" cy="244440"/>
              </a:xfrm>
              <a:prstGeom prst="rect">
                <a:avLst/>
              </a:prstGeom>
            </p:spPr>
          </p:pic>
        </mc:Fallback>
      </mc:AlternateContent>
      <p:graphicFrame>
        <p:nvGraphicFramePr>
          <p:cNvPr id="19" name="Object 18">
            <a:extLst>
              <a:ext uri="{FF2B5EF4-FFF2-40B4-BE49-F238E27FC236}">
                <a16:creationId xmlns:a16="http://schemas.microsoft.com/office/drawing/2014/main" id="{4E30F351-3B43-B061-20E8-917B26FD3245}"/>
              </a:ext>
            </a:extLst>
          </p:cNvPr>
          <p:cNvGraphicFramePr>
            <a:graphicFrameLocks noChangeAspect="1"/>
          </p:cNvGraphicFramePr>
          <p:nvPr>
            <p:extLst>
              <p:ext uri="{D42A27DB-BD31-4B8C-83A1-F6EECF244321}">
                <p14:modId xmlns:p14="http://schemas.microsoft.com/office/powerpoint/2010/main" val="2275049819"/>
              </p:ext>
            </p:extLst>
          </p:nvPr>
        </p:nvGraphicFramePr>
        <p:xfrm>
          <a:off x="5583697" y="5976228"/>
          <a:ext cx="6116689" cy="557470"/>
        </p:xfrm>
        <a:graphic>
          <a:graphicData uri="http://schemas.openxmlformats.org/presentationml/2006/ole">
            <mc:AlternateContent xmlns:mc="http://schemas.openxmlformats.org/markup-compatibility/2006">
              <mc:Choice xmlns:v="urn:schemas-microsoft-com:vml" Requires="v">
                <p:oleObj name="Equation" r:id="rId9" imgW="5016240" imgH="457200" progId="Equation.DSMT4">
                  <p:embed/>
                </p:oleObj>
              </mc:Choice>
              <mc:Fallback>
                <p:oleObj name="Equation" r:id="rId9" imgW="5016240" imgH="457200" progId="Equation.DSMT4">
                  <p:embed/>
                  <p:pic>
                    <p:nvPicPr>
                      <p:cNvPr id="0" name=""/>
                      <p:cNvPicPr/>
                      <p:nvPr/>
                    </p:nvPicPr>
                    <p:blipFill>
                      <a:blip r:embed="rId10"/>
                      <a:stretch>
                        <a:fillRect/>
                      </a:stretch>
                    </p:blipFill>
                    <p:spPr>
                      <a:xfrm>
                        <a:off x="5583697" y="5976228"/>
                        <a:ext cx="6116689" cy="557470"/>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1E6C6BAD-2149-9E61-630D-1153C250881D}"/>
              </a:ext>
            </a:extLst>
          </p:cNvPr>
          <p:cNvGraphicFramePr>
            <a:graphicFrameLocks noChangeAspect="1"/>
          </p:cNvGraphicFramePr>
          <p:nvPr>
            <p:extLst>
              <p:ext uri="{D42A27DB-BD31-4B8C-83A1-F6EECF244321}">
                <p14:modId xmlns:p14="http://schemas.microsoft.com/office/powerpoint/2010/main" val="1540264157"/>
              </p:ext>
            </p:extLst>
          </p:nvPr>
        </p:nvGraphicFramePr>
        <p:xfrm>
          <a:off x="5583697" y="4650938"/>
          <a:ext cx="5271116" cy="633729"/>
        </p:xfrm>
        <a:graphic>
          <a:graphicData uri="http://schemas.openxmlformats.org/presentationml/2006/ole">
            <mc:AlternateContent xmlns:mc="http://schemas.openxmlformats.org/markup-compatibility/2006">
              <mc:Choice xmlns:v="urn:schemas-microsoft-com:vml" Requires="v">
                <p:oleObj name="Equation" r:id="rId11" imgW="4198535" imgH="505444" progId="Equation.DSMT4">
                  <p:embed/>
                </p:oleObj>
              </mc:Choice>
              <mc:Fallback>
                <p:oleObj name="Equation" r:id="rId11" imgW="4198535" imgH="505444" progId="Equation.DSMT4">
                  <p:embed/>
                  <p:pic>
                    <p:nvPicPr>
                      <p:cNvPr id="0" name=""/>
                      <p:cNvPicPr/>
                      <p:nvPr/>
                    </p:nvPicPr>
                    <p:blipFill>
                      <a:blip r:embed="rId12"/>
                      <a:stretch>
                        <a:fillRect/>
                      </a:stretch>
                    </p:blipFill>
                    <p:spPr>
                      <a:xfrm>
                        <a:off x="5583697" y="4650938"/>
                        <a:ext cx="5271116" cy="633729"/>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DEBCAC26-3D65-71FE-766B-AAC8FF4167D9}"/>
                  </a:ext>
                </a:extLst>
              </p14:cNvPr>
              <p14:cNvContentPartPr/>
              <p14:nvPr/>
            </p14:nvContentPartPr>
            <p14:xfrm>
              <a:off x="7944329" y="5383308"/>
              <a:ext cx="233280" cy="477000"/>
            </p14:xfrm>
          </p:contentPart>
        </mc:Choice>
        <mc:Fallback xmlns="">
          <p:pic>
            <p:nvPicPr>
              <p:cNvPr id="21" name="Ink 20">
                <a:extLst>
                  <a:ext uri="{FF2B5EF4-FFF2-40B4-BE49-F238E27FC236}">
                    <a16:creationId xmlns:a16="http://schemas.microsoft.com/office/drawing/2014/main" id="{DEBCAC26-3D65-71FE-766B-AAC8FF4167D9}"/>
                  </a:ext>
                </a:extLst>
              </p:cNvPr>
              <p:cNvPicPr/>
              <p:nvPr/>
            </p:nvPicPr>
            <p:blipFill>
              <a:blip r:embed="rId14"/>
              <a:stretch>
                <a:fillRect/>
              </a:stretch>
            </p:blipFill>
            <p:spPr>
              <a:xfrm>
                <a:off x="7935689" y="5374668"/>
                <a:ext cx="250920" cy="4946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6046C447-2686-DC0E-193F-1AD10697879F}"/>
                  </a:ext>
                </a:extLst>
              </p14:cNvPr>
              <p14:cNvContentPartPr/>
              <p14:nvPr/>
            </p14:nvContentPartPr>
            <p14:xfrm>
              <a:off x="10451810" y="1484508"/>
              <a:ext cx="360" cy="360"/>
            </p14:xfrm>
          </p:contentPart>
        </mc:Choice>
        <mc:Fallback xmlns="">
          <p:pic>
            <p:nvPicPr>
              <p:cNvPr id="22" name="Ink 21">
                <a:extLst>
                  <a:ext uri="{FF2B5EF4-FFF2-40B4-BE49-F238E27FC236}">
                    <a16:creationId xmlns:a16="http://schemas.microsoft.com/office/drawing/2014/main" id="{6046C447-2686-DC0E-193F-1AD10697879F}"/>
                  </a:ext>
                </a:extLst>
              </p:cNvPr>
              <p:cNvPicPr/>
              <p:nvPr/>
            </p:nvPicPr>
            <p:blipFill>
              <a:blip r:embed="rId16"/>
              <a:stretch>
                <a:fillRect/>
              </a:stretch>
            </p:blipFill>
            <p:spPr>
              <a:xfrm>
                <a:off x="10442810" y="1475508"/>
                <a:ext cx="18000" cy="18000"/>
              </a:xfrm>
              <a:prstGeom prst="rect">
                <a:avLst/>
              </a:prstGeom>
            </p:spPr>
          </p:pic>
        </mc:Fallback>
      </mc:AlternateContent>
    </p:spTree>
    <p:extLst>
      <p:ext uri="{BB962C8B-B14F-4D97-AF65-F5344CB8AC3E}">
        <p14:creationId xmlns:p14="http://schemas.microsoft.com/office/powerpoint/2010/main" val="1465948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3355940" y="212558"/>
            <a:ext cx="5980701" cy="612169"/>
          </a:xfrm>
        </p:spPr>
        <p:txBody>
          <a:bodyPr>
            <a:normAutofit fontScale="90000"/>
          </a:bodyPr>
          <a:lstStyle/>
          <a:p>
            <a:r>
              <a:rPr lang="en-US" sz="3600" b="1" u="sng">
                <a:latin typeface="+mn-lt"/>
              </a:rPr>
              <a:t>Spin Collective Excitations (NF)</a:t>
            </a:r>
            <a:endParaRPr lang="en-US" b="1" u="sng">
              <a:latin typeface="+mn-lt"/>
            </a:endParaRPr>
          </a:p>
        </p:txBody>
      </p:sp>
      <p:graphicFrame>
        <p:nvGraphicFramePr>
          <p:cNvPr id="4" name="Object 3">
            <a:extLst>
              <a:ext uri="{FF2B5EF4-FFF2-40B4-BE49-F238E27FC236}">
                <a16:creationId xmlns:a16="http://schemas.microsoft.com/office/drawing/2014/main" id="{94DB1E89-FF90-78C7-31DC-DD62DF3DAE3D}"/>
              </a:ext>
            </a:extLst>
          </p:cNvPr>
          <p:cNvGraphicFramePr>
            <a:graphicFrameLocks noChangeAspect="1"/>
          </p:cNvGraphicFramePr>
          <p:nvPr>
            <p:extLst>
              <p:ext uri="{D42A27DB-BD31-4B8C-83A1-F6EECF244321}">
                <p14:modId xmlns:p14="http://schemas.microsoft.com/office/powerpoint/2010/main" val="2335527257"/>
              </p:ext>
            </p:extLst>
          </p:nvPr>
        </p:nvGraphicFramePr>
        <p:xfrm>
          <a:off x="526809" y="1585947"/>
          <a:ext cx="2344210" cy="530264"/>
        </p:xfrm>
        <a:graphic>
          <a:graphicData uri="http://schemas.openxmlformats.org/presentationml/2006/ole">
            <mc:AlternateContent xmlns:mc="http://schemas.openxmlformats.org/markup-compatibility/2006">
              <mc:Choice xmlns:v="urn:schemas-microsoft-com:vml" Requires="v">
                <p:oleObj name="Equation" r:id="rId2" imgW="1685099" imgH="381426" progId="Equation.DSMT4">
                  <p:embed/>
                </p:oleObj>
              </mc:Choice>
              <mc:Fallback>
                <p:oleObj name="Equation" r:id="rId2" imgW="1685099" imgH="381426" progId="Equation.DSMT4">
                  <p:embed/>
                  <p:pic>
                    <p:nvPicPr>
                      <p:cNvPr id="0" name=""/>
                      <p:cNvPicPr/>
                      <p:nvPr/>
                    </p:nvPicPr>
                    <p:blipFill>
                      <a:blip r:embed="rId3"/>
                      <a:stretch>
                        <a:fillRect/>
                      </a:stretch>
                    </p:blipFill>
                    <p:spPr>
                      <a:xfrm>
                        <a:off x="526809" y="1585947"/>
                        <a:ext cx="2344210" cy="530264"/>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1764CE9-DCEB-44F7-12F1-D5741275E892}"/>
              </a:ext>
            </a:extLst>
          </p:cNvPr>
          <p:cNvSpPr txBox="1"/>
          <p:nvPr/>
        </p:nvSpPr>
        <p:spPr>
          <a:xfrm>
            <a:off x="457983" y="1057778"/>
            <a:ext cx="10318171" cy="369332"/>
          </a:xfrm>
          <a:prstGeom prst="rect">
            <a:avLst/>
          </a:prstGeom>
          <a:noFill/>
        </p:spPr>
        <p:txBody>
          <a:bodyPr wrap="square" rtlCol="0">
            <a:spAutoFit/>
          </a:bodyPr>
          <a:lstStyle/>
          <a:p>
            <a:r>
              <a:rPr lang="en-US" sz="1600"/>
              <a:t>Likewise we can look at spin fluctuation waves (if any).  To start we write down the spin density operator,</a:t>
            </a:r>
            <a:r>
              <a:rPr lang="en-US"/>
              <a:t> </a:t>
            </a:r>
          </a:p>
        </p:txBody>
      </p:sp>
      <p:graphicFrame>
        <p:nvGraphicFramePr>
          <p:cNvPr id="12" name="Object 11">
            <a:extLst>
              <a:ext uri="{FF2B5EF4-FFF2-40B4-BE49-F238E27FC236}">
                <a16:creationId xmlns:a16="http://schemas.microsoft.com/office/drawing/2014/main" id="{AB71F352-E153-F753-1296-7F2020CD0D83}"/>
              </a:ext>
            </a:extLst>
          </p:cNvPr>
          <p:cNvGraphicFramePr>
            <a:graphicFrameLocks noChangeAspect="1"/>
          </p:cNvGraphicFramePr>
          <p:nvPr>
            <p:extLst>
              <p:ext uri="{D42A27DB-BD31-4B8C-83A1-F6EECF244321}">
                <p14:modId xmlns:p14="http://schemas.microsoft.com/office/powerpoint/2010/main" val="3112613537"/>
              </p:ext>
            </p:extLst>
          </p:nvPr>
        </p:nvGraphicFramePr>
        <p:xfrm>
          <a:off x="526809" y="2880980"/>
          <a:ext cx="9221788" cy="514350"/>
        </p:xfrm>
        <a:graphic>
          <a:graphicData uri="http://schemas.openxmlformats.org/presentationml/2006/ole">
            <mc:AlternateContent xmlns:mc="http://schemas.openxmlformats.org/markup-compatibility/2006">
              <mc:Choice xmlns:v="urn:schemas-microsoft-com:vml" Requires="v">
                <p:oleObj name="Equation" r:id="rId4" imgW="6362640" imgH="355320" progId="Equation.DSMT4">
                  <p:embed/>
                </p:oleObj>
              </mc:Choice>
              <mc:Fallback>
                <p:oleObj name="Equation" r:id="rId4" imgW="6362640" imgH="355320" progId="Equation.DSMT4">
                  <p:embed/>
                  <p:pic>
                    <p:nvPicPr>
                      <p:cNvPr id="0" name=""/>
                      <p:cNvPicPr/>
                      <p:nvPr/>
                    </p:nvPicPr>
                    <p:blipFill>
                      <a:blip r:embed="rId5"/>
                      <a:stretch>
                        <a:fillRect/>
                      </a:stretch>
                    </p:blipFill>
                    <p:spPr>
                      <a:xfrm>
                        <a:off x="526809" y="2880980"/>
                        <a:ext cx="9221788" cy="514350"/>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99D9764F-558B-35D0-DCAB-1545C2FDE1F9}"/>
              </a:ext>
            </a:extLst>
          </p:cNvPr>
          <p:cNvSpPr txBox="1"/>
          <p:nvPr/>
        </p:nvSpPr>
        <p:spPr>
          <a:xfrm>
            <a:off x="457983" y="2191879"/>
            <a:ext cx="10555010" cy="584775"/>
          </a:xfrm>
          <a:prstGeom prst="rect">
            <a:avLst/>
          </a:prstGeom>
          <a:noFill/>
        </p:spPr>
        <p:txBody>
          <a:bodyPr wrap="square" rtlCol="0">
            <a:spAutoFit/>
          </a:bodyPr>
          <a:lstStyle/>
          <a:p>
            <a:r>
              <a:rPr lang="en-US" sz="1600"/>
              <a:t>And for our purposes, going to just specialize to the spin density in the z-direction.  And examine the spin density – spin density correlation function.   </a:t>
            </a:r>
            <a:endParaRPr lang="en-US"/>
          </a:p>
        </p:txBody>
      </p:sp>
      <p:pic>
        <p:nvPicPr>
          <p:cNvPr id="1026" name="Picture 1">
            <a:extLst>
              <a:ext uri="{FF2B5EF4-FFF2-40B4-BE49-F238E27FC236}">
                <a16:creationId xmlns:a16="http://schemas.microsoft.com/office/drawing/2014/main" id="{07769661-3DC6-BEB8-7B4B-7F0688AAB7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809" y="3931973"/>
            <a:ext cx="2216391" cy="998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82A1E396-05B5-8E6D-D345-30F4E4FD46B2}"/>
              </a:ext>
            </a:extLst>
          </p:cNvPr>
          <p:cNvSpPr txBox="1"/>
          <p:nvPr/>
        </p:nvSpPr>
        <p:spPr>
          <a:xfrm>
            <a:off x="457983" y="3503868"/>
            <a:ext cx="3852760" cy="338554"/>
          </a:xfrm>
          <a:prstGeom prst="rect">
            <a:avLst/>
          </a:prstGeom>
          <a:noFill/>
        </p:spPr>
        <p:txBody>
          <a:bodyPr wrap="square" rtlCol="0">
            <a:spAutoFit/>
          </a:bodyPr>
          <a:lstStyle/>
          <a:p>
            <a:r>
              <a:rPr lang="en-US" sz="1600"/>
              <a:t>Feynmann Rules are:</a:t>
            </a:r>
            <a:endParaRPr lang="en-US"/>
          </a:p>
        </p:txBody>
      </p:sp>
      <p:pic>
        <p:nvPicPr>
          <p:cNvPr id="1027" name="Picture 1">
            <a:extLst>
              <a:ext uri="{FF2B5EF4-FFF2-40B4-BE49-F238E27FC236}">
                <a16:creationId xmlns:a16="http://schemas.microsoft.com/office/drawing/2014/main" id="{37B42001-4BB5-7603-B5ED-3B13FE7217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4240" y="3923009"/>
            <a:ext cx="1651629" cy="894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
            <a:extLst>
              <a:ext uri="{FF2B5EF4-FFF2-40B4-BE49-F238E27FC236}">
                <a16:creationId xmlns:a16="http://schemas.microsoft.com/office/drawing/2014/main" id="{ED7B5959-2BEC-11D2-E03C-B6B4352426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70904" y="3813412"/>
            <a:ext cx="2109766" cy="1116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1">
            <a:extLst>
              <a:ext uri="{FF2B5EF4-FFF2-40B4-BE49-F238E27FC236}">
                <a16:creationId xmlns:a16="http://schemas.microsoft.com/office/drawing/2014/main" id="{91A3593E-A34C-AD1A-4F10-82BE9BE0531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6809" y="5631912"/>
            <a:ext cx="6235700"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a:extLst>
              <a:ext uri="{FF2B5EF4-FFF2-40B4-BE49-F238E27FC236}">
                <a16:creationId xmlns:a16="http://schemas.microsoft.com/office/drawing/2014/main" id="{40C7CDBD-2908-AF52-72D7-751DC91E5BE2}"/>
              </a:ext>
            </a:extLst>
          </p:cNvPr>
          <p:cNvSpPr txBox="1"/>
          <p:nvPr/>
        </p:nvSpPr>
        <p:spPr>
          <a:xfrm>
            <a:off x="526809" y="5125012"/>
            <a:ext cx="6044095" cy="338554"/>
          </a:xfrm>
          <a:prstGeom prst="rect">
            <a:avLst/>
          </a:prstGeom>
          <a:noFill/>
        </p:spPr>
        <p:txBody>
          <a:bodyPr wrap="square" rtlCol="0">
            <a:spAutoFit/>
          </a:bodyPr>
          <a:lstStyle/>
          <a:p>
            <a:r>
              <a:rPr lang="en-US" sz="1600"/>
              <a:t>Can attempt an RPA series like estimate of the correlation function,</a:t>
            </a:r>
            <a:endParaRPr lang="en-US"/>
          </a:p>
        </p:txBody>
      </p:sp>
      <p:sp>
        <p:nvSpPr>
          <p:cNvPr id="23" name="TextBox 22">
            <a:extLst>
              <a:ext uri="{FF2B5EF4-FFF2-40B4-BE49-F238E27FC236}">
                <a16:creationId xmlns:a16="http://schemas.microsoft.com/office/drawing/2014/main" id="{32C8B41B-1C02-5249-3B3E-635C96DEFEA5}"/>
              </a:ext>
            </a:extLst>
          </p:cNvPr>
          <p:cNvSpPr txBox="1"/>
          <p:nvPr/>
        </p:nvSpPr>
        <p:spPr>
          <a:xfrm>
            <a:off x="8220888" y="5125012"/>
            <a:ext cx="3608477" cy="830997"/>
          </a:xfrm>
          <a:prstGeom prst="rect">
            <a:avLst/>
          </a:prstGeom>
          <a:noFill/>
        </p:spPr>
        <p:txBody>
          <a:bodyPr wrap="square" rtlCol="0">
            <a:spAutoFit/>
          </a:bodyPr>
          <a:lstStyle/>
          <a:p>
            <a:r>
              <a:rPr lang="en-US" sz="1600"/>
              <a:t>But only the first terms survives, basically because potential doesn’t treat different spin differently..</a:t>
            </a:r>
            <a:endParaRPr lang="en-US"/>
          </a:p>
        </p:txBody>
      </p:sp>
      <p:graphicFrame>
        <p:nvGraphicFramePr>
          <p:cNvPr id="25" name="Object 24">
            <a:extLst>
              <a:ext uri="{FF2B5EF4-FFF2-40B4-BE49-F238E27FC236}">
                <a16:creationId xmlns:a16="http://schemas.microsoft.com/office/drawing/2014/main" id="{FED5F3C7-7825-736C-E2AA-C5282A7353B0}"/>
              </a:ext>
            </a:extLst>
          </p:cNvPr>
          <p:cNvGraphicFramePr>
            <a:graphicFrameLocks noChangeAspect="1"/>
          </p:cNvGraphicFramePr>
          <p:nvPr>
            <p:extLst>
              <p:ext uri="{D42A27DB-BD31-4B8C-83A1-F6EECF244321}">
                <p14:modId xmlns:p14="http://schemas.microsoft.com/office/powerpoint/2010/main" val="3338778948"/>
              </p:ext>
            </p:extLst>
          </p:nvPr>
        </p:nvGraphicFramePr>
        <p:xfrm>
          <a:off x="8269262" y="6150674"/>
          <a:ext cx="3445225" cy="413427"/>
        </p:xfrm>
        <a:graphic>
          <a:graphicData uri="http://schemas.openxmlformats.org/presentationml/2006/ole">
            <mc:AlternateContent xmlns:mc="http://schemas.openxmlformats.org/markup-compatibility/2006">
              <mc:Choice xmlns:v="urn:schemas-microsoft-com:vml" Requires="v">
                <p:oleObj name="Equation" r:id="rId10" imgW="1904238" imgH="228928" progId="Equation.DSMT4">
                  <p:embed/>
                </p:oleObj>
              </mc:Choice>
              <mc:Fallback>
                <p:oleObj name="Equation" r:id="rId10" imgW="1904238" imgH="228928" progId="Equation.DSMT4">
                  <p:embed/>
                  <p:pic>
                    <p:nvPicPr>
                      <p:cNvPr id="0" name=""/>
                      <p:cNvPicPr/>
                      <p:nvPr/>
                    </p:nvPicPr>
                    <p:blipFill>
                      <a:blip r:embed="rId11"/>
                      <a:stretch>
                        <a:fillRect/>
                      </a:stretch>
                    </p:blipFill>
                    <p:spPr>
                      <a:xfrm>
                        <a:off x="8269262" y="6150674"/>
                        <a:ext cx="3445225" cy="413427"/>
                      </a:xfrm>
                      <a:prstGeom prst="rect">
                        <a:avLst/>
                      </a:prstGeom>
                    </p:spPr>
                  </p:pic>
                </p:oleObj>
              </mc:Fallback>
            </mc:AlternateContent>
          </a:graphicData>
        </a:graphic>
      </p:graphicFrame>
    </p:spTree>
    <p:extLst>
      <p:ext uri="{BB962C8B-B14F-4D97-AF65-F5344CB8AC3E}">
        <p14:creationId xmlns:p14="http://schemas.microsoft.com/office/powerpoint/2010/main" val="14579296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D438-2708-4D14-A7CB-4914F169739F}"/>
              </a:ext>
            </a:extLst>
          </p:cNvPr>
          <p:cNvSpPr>
            <a:spLocks noGrp="1"/>
          </p:cNvSpPr>
          <p:nvPr>
            <p:ph type="ctrTitle"/>
          </p:nvPr>
        </p:nvSpPr>
        <p:spPr>
          <a:xfrm>
            <a:off x="2841069" y="151138"/>
            <a:ext cx="6057835" cy="612169"/>
          </a:xfrm>
        </p:spPr>
        <p:txBody>
          <a:bodyPr/>
          <a:lstStyle/>
          <a:p>
            <a:r>
              <a:rPr lang="en-US" sz="3600" b="1" u="sng">
                <a:latin typeface="+mn-lt"/>
              </a:rPr>
              <a:t>Ground State Energy (NF)</a:t>
            </a:r>
            <a:endParaRPr lang="en-US" b="1" u="sng">
              <a:latin typeface="+mn-lt"/>
            </a:endParaRPr>
          </a:p>
        </p:txBody>
      </p:sp>
      <p:sp>
        <p:nvSpPr>
          <p:cNvPr id="8" name="TextBox 7">
            <a:extLst>
              <a:ext uri="{FF2B5EF4-FFF2-40B4-BE49-F238E27FC236}">
                <a16:creationId xmlns:a16="http://schemas.microsoft.com/office/drawing/2014/main" id="{E714F06B-980D-4CAC-8AAA-8B168F9F2587}"/>
              </a:ext>
            </a:extLst>
          </p:cNvPr>
          <p:cNvSpPr txBox="1"/>
          <p:nvPr/>
        </p:nvSpPr>
        <p:spPr>
          <a:xfrm>
            <a:off x="329153" y="1035899"/>
            <a:ext cx="11700922" cy="523220"/>
          </a:xfrm>
          <a:prstGeom prst="rect">
            <a:avLst/>
          </a:prstGeom>
          <a:noFill/>
        </p:spPr>
        <p:txBody>
          <a:bodyPr wrap="square" rtlCol="0">
            <a:spAutoFit/>
          </a:bodyPr>
          <a:lstStyle/>
          <a:p>
            <a:r>
              <a:rPr lang="en-US" sz="1400"/>
              <a:t>Turns out that even though the energy excitations of the system are more varied and complex than just the self-energy approximation to the single particle states, the GS energy depends on just the electronic self energy in a controlled way.  First, Luttinger’s (?) theorem identifies the chemical potential:</a:t>
            </a:r>
          </a:p>
        </p:txBody>
      </p:sp>
      <p:sp>
        <p:nvSpPr>
          <p:cNvPr id="17" name="TextBox 16">
            <a:extLst>
              <a:ext uri="{FF2B5EF4-FFF2-40B4-BE49-F238E27FC236}">
                <a16:creationId xmlns:a16="http://schemas.microsoft.com/office/drawing/2014/main" id="{8008C54E-65B4-4366-9FA9-13A07D545048}"/>
              </a:ext>
            </a:extLst>
          </p:cNvPr>
          <p:cNvSpPr txBox="1"/>
          <p:nvPr/>
        </p:nvSpPr>
        <p:spPr>
          <a:xfrm>
            <a:off x="329153" y="2353899"/>
            <a:ext cx="7589361" cy="307777"/>
          </a:xfrm>
          <a:prstGeom prst="rect">
            <a:avLst/>
          </a:prstGeom>
          <a:noFill/>
        </p:spPr>
        <p:txBody>
          <a:bodyPr wrap="square" rtlCol="0">
            <a:spAutoFit/>
          </a:bodyPr>
          <a:lstStyle/>
          <a:p>
            <a:r>
              <a:rPr lang="en-US" sz="1400"/>
              <a:t>And then it’s Seitz’s theorem which relates the chemical potential to the ground state energy, </a:t>
            </a:r>
          </a:p>
        </p:txBody>
      </p:sp>
      <p:graphicFrame>
        <p:nvGraphicFramePr>
          <p:cNvPr id="5" name="Object 4">
            <a:extLst>
              <a:ext uri="{FF2B5EF4-FFF2-40B4-BE49-F238E27FC236}">
                <a16:creationId xmlns:a16="http://schemas.microsoft.com/office/drawing/2014/main" id="{174A2F51-845F-479A-AD47-BC40064B4E1B}"/>
              </a:ext>
            </a:extLst>
          </p:cNvPr>
          <p:cNvGraphicFramePr>
            <a:graphicFrameLocks noChangeAspect="1"/>
          </p:cNvGraphicFramePr>
          <p:nvPr>
            <p:extLst>
              <p:ext uri="{D42A27DB-BD31-4B8C-83A1-F6EECF244321}">
                <p14:modId xmlns:p14="http://schemas.microsoft.com/office/powerpoint/2010/main" val="3768338298"/>
              </p:ext>
            </p:extLst>
          </p:nvPr>
        </p:nvGraphicFramePr>
        <p:xfrm>
          <a:off x="415925" y="1668463"/>
          <a:ext cx="1787525" cy="563562"/>
        </p:xfrm>
        <a:graphic>
          <a:graphicData uri="http://schemas.openxmlformats.org/presentationml/2006/ole">
            <mc:AlternateContent xmlns:mc="http://schemas.openxmlformats.org/markup-compatibility/2006">
              <mc:Choice xmlns:v="urn:schemas-microsoft-com:vml" Requires="v">
                <p:oleObj name="Equation" r:id="rId2" imgW="1333440" imgH="419040" progId="Equation.DSMT4">
                  <p:embed/>
                </p:oleObj>
              </mc:Choice>
              <mc:Fallback>
                <p:oleObj name="Equation" r:id="rId2" imgW="1333440" imgH="419040" progId="Equation.DSMT4">
                  <p:embed/>
                  <p:pic>
                    <p:nvPicPr>
                      <p:cNvPr id="0" name="Object 1"/>
                      <p:cNvPicPr>
                        <a:picLocks noChangeAspect="1" noChangeArrowheads="1"/>
                      </p:cNvPicPr>
                      <p:nvPr/>
                    </p:nvPicPr>
                    <p:blipFill>
                      <a:blip r:embed="rId3"/>
                      <a:srcRect/>
                      <a:stretch>
                        <a:fillRect/>
                      </a:stretch>
                    </p:blipFill>
                    <p:spPr bwMode="auto">
                      <a:xfrm>
                        <a:off x="415925" y="1668463"/>
                        <a:ext cx="1787525" cy="563562"/>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3FBE896B-59BB-4487-9CAF-44716F7BE611}"/>
              </a:ext>
            </a:extLst>
          </p:cNvPr>
          <p:cNvGraphicFramePr>
            <a:graphicFrameLocks noChangeAspect="1"/>
          </p:cNvGraphicFramePr>
          <p:nvPr>
            <p:extLst>
              <p:ext uri="{D42A27DB-BD31-4B8C-83A1-F6EECF244321}">
                <p14:modId xmlns:p14="http://schemas.microsoft.com/office/powerpoint/2010/main" val="1973115956"/>
              </p:ext>
            </p:extLst>
          </p:nvPr>
        </p:nvGraphicFramePr>
        <p:xfrm>
          <a:off x="415925" y="2771217"/>
          <a:ext cx="1466850" cy="511175"/>
        </p:xfrm>
        <a:graphic>
          <a:graphicData uri="http://schemas.openxmlformats.org/presentationml/2006/ole">
            <mc:AlternateContent xmlns:mc="http://schemas.openxmlformats.org/markup-compatibility/2006">
              <mc:Choice xmlns:v="urn:schemas-microsoft-com:vml" Requires="v">
                <p:oleObj name="Equation" r:id="rId4" imgW="1117440" imgH="393480" progId="Equation.DSMT4">
                  <p:embed/>
                </p:oleObj>
              </mc:Choice>
              <mc:Fallback>
                <p:oleObj name="Equation" r:id="rId4" imgW="1117440" imgH="393480" progId="Equation.DSMT4">
                  <p:embed/>
                  <p:pic>
                    <p:nvPicPr>
                      <p:cNvPr id="0" name="Object 3"/>
                      <p:cNvPicPr>
                        <a:picLocks noChangeAspect="1" noChangeArrowheads="1"/>
                      </p:cNvPicPr>
                      <p:nvPr/>
                    </p:nvPicPr>
                    <p:blipFill>
                      <a:blip r:embed="rId5"/>
                      <a:srcRect/>
                      <a:stretch>
                        <a:fillRect/>
                      </a:stretch>
                    </p:blipFill>
                    <p:spPr bwMode="auto">
                      <a:xfrm>
                        <a:off x="415925" y="2771217"/>
                        <a:ext cx="1466850" cy="511175"/>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147F87DB-4795-420D-ACE5-59CA91B11A9E}"/>
              </a:ext>
            </a:extLst>
          </p:cNvPr>
          <p:cNvSpPr txBox="1"/>
          <p:nvPr/>
        </p:nvSpPr>
        <p:spPr>
          <a:xfrm>
            <a:off x="329153" y="3456456"/>
            <a:ext cx="9891172" cy="523220"/>
          </a:xfrm>
          <a:prstGeom prst="rect">
            <a:avLst/>
          </a:prstGeom>
          <a:noFill/>
        </p:spPr>
        <p:txBody>
          <a:bodyPr wrap="square" rtlCol="0">
            <a:spAutoFit/>
          </a:bodyPr>
          <a:lstStyle/>
          <a:p>
            <a:r>
              <a:rPr lang="en-US" sz="1400"/>
              <a:t>(n is particle density N/V, and the E</a:t>
            </a:r>
            <a:r>
              <a:rPr lang="en-US" sz="1400" baseline="-25000"/>
              <a:t>GS</a:t>
            </a:r>
            <a:r>
              <a:rPr lang="en-US" sz="1400"/>
              <a:t>-bar thing is ground state energy per particle).  So then we can relate E</a:t>
            </a:r>
            <a:r>
              <a:rPr lang="en-US" sz="1400" baseline="-25000"/>
              <a:t>GS</a:t>
            </a:r>
            <a:r>
              <a:rPr lang="en-US" sz="1400"/>
              <a:t> to </a:t>
            </a:r>
            <a:r>
              <a:rPr lang="el-GR" sz="1400"/>
              <a:t>Σ</a:t>
            </a:r>
            <a:r>
              <a:rPr lang="en-US" sz="1400"/>
              <a:t>.  We find, after running through </a:t>
            </a:r>
            <a:r>
              <a:rPr lang="el-GR" sz="1400"/>
              <a:t>Σ</a:t>
            </a:r>
            <a:r>
              <a:rPr lang="en-US" sz="1400"/>
              <a:t> calculations out to 2</a:t>
            </a:r>
            <a:r>
              <a:rPr lang="en-US" sz="1400" baseline="30000"/>
              <a:t>nd</a:t>
            </a:r>
            <a:r>
              <a:rPr lang="en-US" sz="1400"/>
              <a:t> order (which includes HF and correlations self-energy terms):</a:t>
            </a:r>
          </a:p>
        </p:txBody>
      </p:sp>
      <p:sp>
        <p:nvSpPr>
          <p:cNvPr id="9" name="Rectangle 8">
            <a:extLst>
              <a:ext uri="{FF2B5EF4-FFF2-40B4-BE49-F238E27FC236}">
                <a16:creationId xmlns:a16="http://schemas.microsoft.com/office/drawing/2014/main" id="{E3D6761C-6E92-4AF3-90AF-8E011738A3BA}"/>
              </a:ext>
            </a:extLst>
          </p:cNvPr>
          <p:cNvSpPr>
            <a:spLocks noChangeArrowheads="1"/>
          </p:cNvSpPr>
          <p:nvPr/>
        </p:nvSpPr>
        <p:spPr bwMode="auto">
          <a:xfrm>
            <a:off x="415925" y="43691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6A263AA9-86BE-4B40-8AE9-7C4DEBC35D4E}"/>
              </a:ext>
            </a:extLst>
          </p:cNvPr>
          <p:cNvGraphicFramePr>
            <a:graphicFrameLocks noChangeAspect="1"/>
          </p:cNvGraphicFramePr>
          <p:nvPr>
            <p:extLst>
              <p:ext uri="{D42A27DB-BD31-4B8C-83A1-F6EECF244321}">
                <p14:modId xmlns:p14="http://schemas.microsoft.com/office/powerpoint/2010/main" val="862966259"/>
              </p:ext>
            </p:extLst>
          </p:nvPr>
        </p:nvGraphicFramePr>
        <p:xfrm>
          <a:off x="415925" y="4129362"/>
          <a:ext cx="3770312" cy="638175"/>
        </p:xfrm>
        <a:graphic>
          <a:graphicData uri="http://schemas.openxmlformats.org/presentationml/2006/ole">
            <mc:AlternateContent xmlns:mc="http://schemas.openxmlformats.org/markup-compatibility/2006">
              <mc:Choice xmlns:v="urn:schemas-microsoft-com:vml" Requires="v">
                <p:oleObj name="Equation" r:id="rId6" imgW="2819160" imgH="482400" progId="Equation.DSMT4">
                  <p:embed/>
                </p:oleObj>
              </mc:Choice>
              <mc:Fallback>
                <p:oleObj name="Equation" r:id="rId6" imgW="2819160" imgH="482400" progId="Equation.DSMT4">
                  <p:embed/>
                  <p:pic>
                    <p:nvPicPr>
                      <p:cNvPr id="0" name="Object 7"/>
                      <p:cNvPicPr>
                        <a:picLocks noChangeAspect="1" noChangeArrowheads="1"/>
                      </p:cNvPicPr>
                      <p:nvPr/>
                    </p:nvPicPr>
                    <p:blipFill>
                      <a:blip r:embed="rId7"/>
                      <a:srcRect/>
                      <a:stretch>
                        <a:fillRect/>
                      </a:stretch>
                    </p:blipFill>
                    <p:spPr bwMode="auto">
                      <a:xfrm>
                        <a:off x="415925" y="4129362"/>
                        <a:ext cx="3770312" cy="638175"/>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549F15FF-CE6C-407D-9C9C-86A3AAEDE3BD}"/>
              </a:ext>
            </a:extLst>
          </p:cNvPr>
          <p:cNvSpPr txBox="1"/>
          <p:nvPr/>
        </p:nvSpPr>
        <p:spPr>
          <a:xfrm>
            <a:off x="329153" y="4918119"/>
            <a:ext cx="9891172" cy="523220"/>
          </a:xfrm>
          <a:prstGeom prst="rect">
            <a:avLst/>
          </a:prstGeom>
          <a:noFill/>
        </p:spPr>
        <p:txBody>
          <a:bodyPr wrap="square" rtlCol="0">
            <a:spAutoFit/>
          </a:bodyPr>
          <a:lstStyle/>
          <a:p>
            <a:r>
              <a:rPr lang="en-US" sz="1400"/>
              <a:t>This expansion is good for small r (high density).  For large r (low density) turns out we can get a bound state (Wigner lattice).  A semiclassical calculation provides the following estimate for its energy:</a:t>
            </a:r>
          </a:p>
        </p:txBody>
      </p:sp>
      <p:graphicFrame>
        <p:nvGraphicFramePr>
          <p:cNvPr id="15" name="Object 14">
            <a:extLst>
              <a:ext uri="{FF2B5EF4-FFF2-40B4-BE49-F238E27FC236}">
                <a16:creationId xmlns:a16="http://schemas.microsoft.com/office/drawing/2014/main" id="{6997A913-EE43-4ACD-B343-D9969A9F96E0}"/>
              </a:ext>
            </a:extLst>
          </p:cNvPr>
          <p:cNvGraphicFramePr>
            <a:graphicFrameLocks noChangeAspect="1"/>
          </p:cNvGraphicFramePr>
          <p:nvPr>
            <p:extLst>
              <p:ext uri="{D42A27DB-BD31-4B8C-83A1-F6EECF244321}">
                <p14:modId xmlns:p14="http://schemas.microsoft.com/office/powerpoint/2010/main" val="746492824"/>
              </p:ext>
            </p:extLst>
          </p:nvPr>
        </p:nvGraphicFramePr>
        <p:xfrm>
          <a:off x="415925" y="5671185"/>
          <a:ext cx="2836863" cy="638175"/>
        </p:xfrm>
        <a:graphic>
          <a:graphicData uri="http://schemas.openxmlformats.org/presentationml/2006/ole">
            <mc:AlternateContent xmlns:mc="http://schemas.openxmlformats.org/markup-compatibility/2006">
              <mc:Choice xmlns:v="urn:schemas-microsoft-com:vml" Requires="v">
                <p:oleObj name="Equation" r:id="rId8" imgW="2120760" imgH="482400" progId="Equation.DSMT4">
                  <p:embed/>
                </p:oleObj>
              </mc:Choice>
              <mc:Fallback>
                <p:oleObj name="Equation" r:id="rId8" imgW="2120760" imgH="482400" progId="Equation.DSMT4">
                  <p:embed/>
                  <p:pic>
                    <p:nvPicPr>
                      <p:cNvPr id="10" name="Object 9">
                        <a:extLst>
                          <a:ext uri="{FF2B5EF4-FFF2-40B4-BE49-F238E27FC236}">
                            <a16:creationId xmlns:a16="http://schemas.microsoft.com/office/drawing/2014/main" id="{6A263AA9-86BE-4B40-8AE9-7C4DEBC35D4E}"/>
                          </a:ext>
                        </a:extLst>
                      </p:cNvPr>
                      <p:cNvPicPr>
                        <a:picLocks noChangeAspect="1" noChangeArrowheads="1"/>
                      </p:cNvPicPr>
                      <p:nvPr/>
                    </p:nvPicPr>
                    <p:blipFill>
                      <a:blip r:embed="rId9"/>
                      <a:srcRect/>
                      <a:stretch>
                        <a:fillRect/>
                      </a:stretch>
                    </p:blipFill>
                    <p:spPr bwMode="auto">
                      <a:xfrm>
                        <a:off x="415925" y="5671185"/>
                        <a:ext cx="2836863" cy="63817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0032151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8329</TotalTime>
  <Words>7640</Words>
  <Application>Microsoft Office PowerPoint</Application>
  <PresentationFormat>Widescreen</PresentationFormat>
  <Paragraphs>387</Paragraphs>
  <Slides>61</Slides>
  <Notes>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4</vt:i4>
      </vt:variant>
      <vt:variant>
        <vt:lpstr>Slide Titles</vt:lpstr>
      </vt:variant>
      <vt:variant>
        <vt:i4>61</vt:i4>
      </vt:variant>
    </vt:vector>
  </HeadingPairs>
  <TitlesOfParts>
    <vt:vector size="72" baseType="lpstr">
      <vt:lpstr>Arial</vt:lpstr>
      <vt:lpstr>Calibri</vt:lpstr>
      <vt:lpstr>Calibri Light</vt:lpstr>
      <vt:lpstr>Cambria Math</vt:lpstr>
      <vt:lpstr>Times New Roman</vt:lpstr>
      <vt:lpstr>Wingdings</vt:lpstr>
      <vt:lpstr>Office Theme</vt:lpstr>
      <vt:lpstr>Equation</vt:lpstr>
      <vt:lpstr>Bitmap Image</vt:lpstr>
      <vt:lpstr>PBrush</vt:lpstr>
      <vt:lpstr>MathType 7.0 Equation</vt:lpstr>
      <vt:lpstr>Interaction (NF)</vt:lpstr>
      <vt:lpstr>Single-Particle Excitations (NF)</vt:lpstr>
      <vt:lpstr>Single-Particle Excitations (NF)</vt:lpstr>
      <vt:lpstr>Single-Particle Excitations (NF)</vt:lpstr>
      <vt:lpstr>Collective Excitations (NF)</vt:lpstr>
      <vt:lpstr>Collective Excitations (NF)</vt:lpstr>
      <vt:lpstr>Collective Excitations (NF)</vt:lpstr>
      <vt:lpstr>Spin Collective Excitations (NF)</vt:lpstr>
      <vt:lpstr>Ground State Energy (NF)</vt:lpstr>
      <vt:lpstr>Thermal Equilibrium Properties (NF)</vt:lpstr>
      <vt:lpstr>Nonequilibrium Properties (NF)</vt:lpstr>
      <vt:lpstr>Nonequilibrium Properties (NF)</vt:lpstr>
      <vt:lpstr>Nonequilibrium Properties (NF)</vt:lpstr>
      <vt:lpstr>Nonequilibrium Properties (NF)</vt:lpstr>
      <vt:lpstr>Nonequilibrium Properties (NF)</vt:lpstr>
      <vt:lpstr>Fermi Liquid Theory (Interaction)</vt:lpstr>
      <vt:lpstr>Fermi Liquid Theory (Interaction)</vt:lpstr>
      <vt:lpstr>Fermi Liquid Theory (Excitations)</vt:lpstr>
      <vt:lpstr>Fermi Liquid Theory (Excitations)</vt:lpstr>
      <vt:lpstr>Fermi Liquid Theory (Thermal Properties)</vt:lpstr>
      <vt:lpstr>Interaction (TB)</vt:lpstr>
      <vt:lpstr>Single Particle Excitations (TB)</vt:lpstr>
      <vt:lpstr>Collective Excitations (TB)</vt:lpstr>
      <vt:lpstr>Collective Excitations (TB)</vt:lpstr>
      <vt:lpstr>Excitations (TB)</vt:lpstr>
      <vt:lpstr>Thermal Equilibrium Properties (TB)</vt:lpstr>
      <vt:lpstr>Nonequilibrium Properties (TB)</vt:lpstr>
      <vt:lpstr> Exchange Interaction</vt:lpstr>
      <vt:lpstr> Exchange Excitations</vt:lpstr>
      <vt:lpstr>Exchange Thermal Properties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Exchange Thermal Properties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 and Phonons</dc:title>
  <dc:creator>Andrew Douglas</dc:creator>
  <cp:lastModifiedBy>Andrew Douglas</cp:lastModifiedBy>
  <cp:revision>231</cp:revision>
  <dcterms:created xsi:type="dcterms:W3CDTF">2019-06-02T17:45:41Z</dcterms:created>
  <dcterms:modified xsi:type="dcterms:W3CDTF">2024-08-29T18:50:07Z</dcterms:modified>
</cp:coreProperties>
</file>